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648" r:id="rId1"/>
  </p:sldMasterIdLst>
  <p:notesMasterIdLst>
    <p:notesMasterId r:id="rId30"/>
  </p:notesMasterIdLst>
  <p:sldIdLst>
    <p:sldId id="297" r:id="rId2"/>
    <p:sldId id="299" r:id="rId3"/>
    <p:sldId id="258" r:id="rId4"/>
    <p:sldId id="269" r:id="rId5"/>
    <p:sldId id="270" r:id="rId6"/>
    <p:sldId id="271" r:id="rId7"/>
    <p:sldId id="272" r:id="rId8"/>
    <p:sldId id="273" r:id="rId9"/>
    <p:sldId id="292" r:id="rId10"/>
    <p:sldId id="275" r:id="rId11"/>
    <p:sldId id="276" r:id="rId12"/>
    <p:sldId id="277" r:id="rId13"/>
    <p:sldId id="293" r:id="rId14"/>
    <p:sldId id="294" r:id="rId15"/>
    <p:sldId id="280" r:id="rId16"/>
    <p:sldId id="281" r:id="rId17"/>
    <p:sldId id="282" r:id="rId18"/>
    <p:sldId id="284" r:id="rId19"/>
    <p:sldId id="285" r:id="rId20"/>
    <p:sldId id="295" r:id="rId21"/>
    <p:sldId id="286" r:id="rId22"/>
    <p:sldId id="287" r:id="rId23"/>
    <p:sldId id="288" r:id="rId24"/>
    <p:sldId id="289" r:id="rId25"/>
    <p:sldId id="296" r:id="rId26"/>
    <p:sldId id="291" r:id="rId27"/>
    <p:sldId id="310" r:id="rId28"/>
    <p:sldId id="298" r:id="rId29"/>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6572"/>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1" autoAdjust="0"/>
    <p:restoredTop sz="94686"/>
  </p:normalViewPr>
  <p:slideViewPr>
    <p:cSldViewPr snapToGrid="0" showGuides="1">
      <p:cViewPr>
        <p:scale>
          <a:sx n="93" d="100"/>
          <a:sy n="93" d="100"/>
        </p:scale>
        <p:origin x="1312" y="4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54D94F-4A66-8647-9BA1-0A754BB0EC35}" type="doc">
      <dgm:prSet loTypeId="urn:microsoft.com/office/officeart/2005/8/layout/vList5" loCatId="" qsTypeId="urn:microsoft.com/office/officeart/2005/8/quickstyle/3d4" qsCatId="3D" csTypeId="urn:microsoft.com/office/officeart/2005/8/colors/accent0_3" csCatId="mainScheme" phldr="1"/>
      <dgm:spPr/>
      <dgm:t>
        <a:bodyPr/>
        <a:lstStyle/>
        <a:p>
          <a:endParaRPr lang="en-US"/>
        </a:p>
      </dgm:t>
    </dgm:pt>
    <dgm:pt modelId="{0419749E-A803-5D4D-85B6-373F74B4F60B}">
      <dgm:prSet phldrT="[Text]"/>
      <dgm:spPr/>
      <dgm:t>
        <a:bodyPr/>
        <a:lstStyle/>
        <a:p>
          <a:r>
            <a:rPr lang="en-US"/>
            <a:t>01</a:t>
          </a:r>
          <a:endParaRPr lang="en-US" dirty="0"/>
        </a:p>
      </dgm:t>
    </dgm:pt>
    <dgm:pt modelId="{F3481B88-3A2B-BF4C-8BEF-83FF8066B6FD}" type="parTrans" cxnId="{A5984CF5-1CC4-2B49-9AB5-C3A45FC2FECD}">
      <dgm:prSet/>
      <dgm:spPr/>
      <dgm:t>
        <a:bodyPr/>
        <a:lstStyle/>
        <a:p>
          <a:endParaRPr lang="en-US">
            <a:solidFill>
              <a:schemeClr val="accent1">
                <a:lumMod val="50000"/>
              </a:schemeClr>
            </a:solidFill>
          </a:endParaRPr>
        </a:p>
      </dgm:t>
    </dgm:pt>
    <dgm:pt modelId="{A3628A8F-2D54-7D4C-BF8D-33F7DAAE9297}" type="sibTrans" cxnId="{A5984CF5-1CC4-2B49-9AB5-C3A45FC2FECD}">
      <dgm:prSet/>
      <dgm:spPr/>
      <dgm:t>
        <a:bodyPr/>
        <a:lstStyle/>
        <a:p>
          <a:endParaRPr lang="en-US">
            <a:solidFill>
              <a:schemeClr val="accent1">
                <a:lumMod val="50000"/>
              </a:schemeClr>
            </a:solidFill>
          </a:endParaRPr>
        </a:p>
      </dgm:t>
    </dgm:pt>
    <dgm:pt modelId="{D86C516B-8208-B54C-B39D-F0E632BCE776}">
      <dgm:prSet phldrT="[Text]"/>
      <dgm:spPr/>
      <dgm:t>
        <a:bodyPr/>
        <a:lstStyle/>
        <a:p>
          <a:r>
            <a:rPr lang="en-US"/>
            <a:t>Background &amp; Literature Review</a:t>
          </a:r>
          <a:endParaRPr lang="en-US" dirty="0"/>
        </a:p>
      </dgm:t>
    </dgm:pt>
    <dgm:pt modelId="{78A33122-5619-0946-96B9-A122A0FC7C29}" type="parTrans" cxnId="{250E00C6-1EA1-EF49-9A16-740BCCA26A69}">
      <dgm:prSet/>
      <dgm:spPr/>
      <dgm:t>
        <a:bodyPr/>
        <a:lstStyle/>
        <a:p>
          <a:endParaRPr lang="en-US">
            <a:solidFill>
              <a:schemeClr val="accent1">
                <a:lumMod val="50000"/>
              </a:schemeClr>
            </a:solidFill>
          </a:endParaRPr>
        </a:p>
      </dgm:t>
    </dgm:pt>
    <dgm:pt modelId="{CD6BBC9B-C6C5-2E46-B616-0A85282773CB}" type="sibTrans" cxnId="{250E00C6-1EA1-EF49-9A16-740BCCA26A69}">
      <dgm:prSet/>
      <dgm:spPr/>
      <dgm:t>
        <a:bodyPr/>
        <a:lstStyle/>
        <a:p>
          <a:endParaRPr lang="en-US">
            <a:solidFill>
              <a:schemeClr val="accent1">
                <a:lumMod val="50000"/>
              </a:schemeClr>
            </a:solidFill>
          </a:endParaRPr>
        </a:p>
      </dgm:t>
    </dgm:pt>
    <dgm:pt modelId="{2896F9B3-060A-DA4A-92C9-AC973A0F1AF0}">
      <dgm:prSet phldrT="[Text]"/>
      <dgm:spPr/>
      <dgm:t>
        <a:bodyPr/>
        <a:lstStyle/>
        <a:p>
          <a:r>
            <a:rPr lang="en-US" altLang="zh-CN"/>
            <a:t>04</a:t>
          </a:r>
          <a:endParaRPr lang="en-US" dirty="0"/>
        </a:p>
      </dgm:t>
    </dgm:pt>
    <dgm:pt modelId="{CDED3082-38F5-D54A-8AA9-4198F2CC5453}" type="parTrans" cxnId="{62925CD8-830B-CD4C-85DA-7B1339E1D42F}">
      <dgm:prSet/>
      <dgm:spPr/>
      <dgm:t>
        <a:bodyPr/>
        <a:lstStyle/>
        <a:p>
          <a:endParaRPr lang="en-US">
            <a:solidFill>
              <a:schemeClr val="accent1">
                <a:lumMod val="50000"/>
              </a:schemeClr>
            </a:solidFill>
          </a:endParaRPr>
        </a:p>
      </dgm:t>
    </dgm:pt>
    <dgm:pt modelId="{382CD784-179F-9C44-A371-375097B8EBBA}" type="sibTrans" cxnId="{62925CD8-830B-CD4C-85DA-7B1339E1D42F}">
      <dgm:prSet/>
      <dgm:spPr/>
      <dgm:t>
        <a:bodyPr/>
        <a:lstStyle/>
        <a:p>
          <a:endParaRPr lang="en-US">
            <a:solidFill>
              <a:schemeClr val="accent1">
                <a:lumMod val="50000"/>
              </a:schemeClr>
            </a:solidFill>
          </a:endParaRPr>
        </a:p>
      </dgm:t>
    </dgm:pt>
    <dgm:pt modelId="{7D538A99-8370-5B4D-97DC-31DFC2E224F4}">
      <dgm:prSet phldrT="[Text]"/>
      <dgm:spPr/>
      <dgm:t>
        <a:bodyPr/>
        <a:lstStyle/>
        <a:p>
          <a:r>
            <a:rPr lang="en-US"/>
            <a:t>Results</a:t>
          </a:r>
          <a:endParaRPr lang="en-US" dirty="0"/>
        </a:p>
      </dgm:t>
    </dgm:pt>
    <dgm:pt modelId="{AED24FE4-318A-7A4D-9F0A-DDBC8424FB14}" type="parTrans" cxnId="{5F1A1AB5-8BE1-3843-A206-B46213FDE454}">
      <dgm:prSet/>
      <dgm:spPr/>
      <dgm:t>
        <a:bodyPr/>
        <a:lstStyle/>
        <a:p>
          <a:endParaRPr lang="en-US">
            <a:solidFill>
              <a:schemeClr val="accent1">
                <a:lumMod val="50000"/>
              </a:schemeClr>
            </a:solidFill>
          </a:endParaRPr>
        </a:p>
      </dgm:t>
    </dgm:pt>
    <dgm:pt modelId="{B0044637-1DFF-4942-8A30-E9E0E1CCC6D1}" type="sibTrans" cxnId="{5F1A1AB5-8BE1-3843-A206-B46213FDE454}">
      <dgm:prSet/>
      <dgm:spPr/>
      <dgm:t>
        <a:bodyPr/>
        <a:lstStyle/>
        <a:p>
          <a:endParaRPr lang="en-US">
            <a:solidFill>
              <a:schemeClr val="accent1">
                <a:lumMod val="50000"/>
              </a:schemeClr>
            </a:solidFill>
          </a:endParaRPr>
        </a:p>
      </dgm:t>
    </dgm:pt>
    <dgm:pt modelId="{9BB2A84D-DC3A-2C4A-96B3-088A0F86641A}">
      <dgm:prSet phldrT="[Text]"/>
      <dgm:spPr/>
      <dgm:t>
        <a:bodyPr/>
        <a:lstStyle/>
        <a:p>
          <a:r>
            <a:rPr lang="en-US" altLang="zh-CN"/>
            <a:t>05</a:t>
          </a:r>
          <a:endParaRPr lang="en-US" dirty="0"/>
        </a:p>
      </dgm:t>
    </dgm:pt>
    <dgm:pt modelId="{6792562E-1AC9-ED43-A2EA-79EB7D7374ED}" type="parTrans" cxnId="{08BB0C67-1CFC-9D46-AC93-4FBF9BF69857}">
      <dgm:prSet/>
      <dgm:spPr/>
      <dgm:t>
        <a:bodyPr/>
        <a:lstStyle/>
        <a:p>
          <a:endParaRPr lang="en-US">
            <a:solidFill>
              <a:schemeClr val="accent1">
                <a:lumMod val="50000"/>
              </a:schemeClr>
            </a:solidFill>
          </a:endParaRPr>
        </a:p>
      </dgm:t>
    </dgm:pt>
    <dgm:pt modelId="{49058014-FFB8-DA49-A9BD-4158FCFF6AE9}" type="sibTrans" cxnId="{08BB0C67-1CFC-9D46-AC93-4FBF9BF69857}">
      <dgm:prSet/>
      <dgm:spPr/>
      <dgm:t>
        <a:bodyPr/>
        <a:lstStyle/>
        <a:p>
          <a:endParaRPr lang="en-US">
            <a:solidFill>
              <a:schemeClr val="accent1">
                <a:lumMod val="50000"/>
              </a:schemeClr>
            </a:solidFill>
          </a:endParaRPr>
        </a:p>
      </dgm:t>
    </dgm:pt>
    <dgm:pt modelId="{435BD4DB-AE52-3B41-B9ED-39A6AD774A29}">
      <dgm:prSet phldrT="[Text]"/>
      <dgm:spPr/>
      <dgm:t>
        <a:bodyPr/>
        <a:lstStyle/>
        <a:p>
          <a:r>
            <a:rPr lang="en-US" dirty="0"/>
            <a:t>Contributions</a:t>
          </a:r>
        </a:p>
      </dgm:t>
    </dgm:pt>
    <dgm:pt modelId="{A604A829-8D8A-224B-AC5F-017EE8AB3C30}" type="parTrans" cxnId="{4E710ED1-6147-7042-877C-C84C2246A458}">
      <dgm:prSet/>
      <dgm:spPr/>
      <dgm:t>
        <a:bodyPr/>
        <a:lstStyle/>
        <a:p>
          <a:endParaRPr lang="en-US">
            <a:solidFill>
              <a:schemeClr val="accent1">
                <a:lumMod val="50000"/>
              </a:schemeClr>
            </a:solidFill>
          </a:endParaRPr>
        </a:p>
      </dgm:t>
    </dgm:pt>
    <dgm:pt modelId="{6C13E4F9-7810-CA41-81F6-550568D45209}" type="sibTrans" cxnId="{4E710ED1-6147-7042-877C-C84C2246A458}">
      <dgm:prSet/>
      <dgm:spPr/>
      <dgm:t>
        <a:bodyPr/>
        <a:lstStyle/>
        <a:p>
          <a:endParaRPr lang="en-US">
            <a:solidFill>
              <a:schemeClr val="accent1">
                <a:lumMod val="50000"/>
              </a:schemeClr>
            </a:solidFill>
          </a:endParaRPr>
        </a:p>
      </dgm:t>
    </dgm:pt>
    <dgm:pt modelId="{0BAEDA75-C2FB-814D-9B4E-51627B4E85C3}">
      <dgm:prSet/>
      <dgm:spPr/>
      <dgm:t>
        <a:bodyPr/>
        <a:lstStyle/>
        <a:p>
          <a:r>
            <a:rPr lang="en-US"/>
            <a:t>02</a:t>
          </a:r>
          <a:endParaRPr lang="en-US" dirty="0"/>
        </a:p>
      </dgm:t>
    </dgm:pt>
    <dgm:pt modelId="{8076209A-6B61-834B-95D1-6456F0446D4B}" type="parTrans" cxnId="{613C26A4-FBCA-FE4B-9268-C2660672402D}">
      <dgm:prSet/>
      <dgm:spPr/>
      <dgm:t>
        <a:bodyPr/>
        <a:lstStyle/>
        <a:p>
          <a:endParaRPr lang="en-US">
            <a:solidFill>
              <a:schemeClr val="accent1">
                <a:lumMod val="50000"/>
              </a:schemeClr>
            </a:solidFill>
          </a:endParaRPr>
        </a:p>
      </dgm:t>
    </dgm:pt>
    <dgm:pt modelId="{B006C911-13E6-C34D-89E7-11E4C5C8D1DA}" type="sibTrans" cxnId="{613C26A4-FBCA-FE4B-9268-C2660672402D}">
      <dgm:prSet/>
      <dgm:spPr/>
      <dgm:t>
        <a:bodyPr/>
        <a:lstStyle/>
        <a:p>
          <a:endParaRPr lang="en-US">
            <a:solidFill>
              <a:schemeClr val="accent1">
                <a:lumMod val="50000"/>
              </a:schemeClr>
            </a:solidFill>
          </a:endParaRPr>
        </a:p>
      </dgm:t>
    </dgm:pt>
    <dgm:pt modelId="{BDF5BE83-0121-204A-BAFF-1A18A4EFDAF7}">
      <dgm:prSet/>
      <dgm:spPr/>
      <dgm:t>
        <a:bodyPr/>
        <a:lstStyle/>
        <a:p>
          <a:r>
            <a:rPr lang="en-US"/>
            <a:t>03</a:t>
          </a:r>
          <a:endParaRPr lang="en-US" dirty="0"/>
        </a:p>
      </dgm:t>
    </dgm:pt>
    <dgm:pt modelId="{26DCB233-6271-E443-A098-527DA480B572}" type="parTrans" cxnId="{9C5954CC-3450-4D49-B5BF-D966ABE14283}">
      <dgm:prSet/>
      <dgm:spPr/>
      <dgm:t>
        <a:bodyPr/>
        <a:lstStyle/>
        <a:p>
          <a:endParaRPr lang="en-US">
            <a:solidFill>
              <a:schemeClr val="accent1">
                <a:lumMod val="50000"/>
              </a:schemeClr>
            </a:solidFill>
          </a:endParaRPr>
        </a:p>
      </dgm:t>
    </dgm:pt>
    <dgm:pt modelId="{14157F99-39AB-1346-A77F-4E4E65BF7B73}" type="sibTrans" cxnId="{9C5954CC-3450-4D49-B5BF-D966ABE14283}">
      <dgm:prSet/>
      <dgm:spPr/>
      <dgm:t>
        <a:bodyPr/>
        <a:lstStyle/>
        <a:p>
          <a:endParaRPr lang="en-US">
            <a:solidFill>
              <a:schemeClr val="accent1">
                <a:lumMod val="50000"/>
              </a:schemeClr>
            </a:solidFill>
          </a:endParaRPr>
        </a:p>
      </dgm:t>
    </dgm:pt>
    <dgm:pt modelId="{5B480128-2B5B-654F-921F-394DFBA54FBD}">
      <dgm:prSet/>
      <dgm:spPr/>
      <dgm:t>
        <a:bodyPr/>
        <a:lstStyle/>
        <a:p>
          <a:r>
            <a:rPr lang="en-US"/>
            <a:t>Significance &amp; Novelty</a:t>
          </a:r>
          <a:endParaRPr lang="en-US" dirty="0"/>
        </a:p>
      </dgm:t>
    </dgm:pt>
    <dgm:pt modelId="{9EED9213-EAD3-3048-9724-66B5B1E8DAB6}" type="parTrans" cxnId="{35F82186-C52A-B74B-B581-5D7DCFCC0184}">
      <dgm:prSet/>
      <dgm:spPr/>
      <dgm:t>
        <a:bodyPr/>
        <a:lstStyle/>
        <a:p>
          <a:endParaRPr lang="en-US">
            <a:solidFill>
              <a:schemeClr val="accent1">
                <a:lumMod val="50000"/>
              </a:schemeClr>
            </a:solidFill>
          </a:endParaRPr>
        </a:p>
      </dgm:t>
    </dgm:pt>
    <dgm:pt modelId="{D7A57993-0DC6-8049-9495-9E11FA04E729}" type="sibTrans" cxnId="{35F82186-C52A-B74B-B581-5D7DCFCC0184}">
      <dgm:prSet/>
      <dgm:spPr/>
      <dgm:t>
        <a:bodyPr/>
        <a:lstStyle/>
        <a:p>
          <a:endParaRPr lang="en-US">
            <a:solidFill>
              <a:schemeClr val="accent1">
                <a:lumMod val="50000"/>
              </a:schemeClr>
            </a:solidFill>
          </a:endParaRPr>
        </a:p>
      </dgm:t>
    </dgm:pt>
    <dgm:pt modelId="{B35F06C9-EADA-7B47-89AC-CC13368FB172}">
      <dgm:prSet/>
      <dgm:spPr/>
      <dgm:t>
        <a:bodyPr/>
        <a:lstStyle/>
        <a:p>
          <a:r>
            <a:rPr lang="en-US"/>
            <a:t>Algorithm</a:t>
          </a:r>
          <a:endParaRPr lang="en-US" dirty="0"/>
        </a:p>
      </dgm:t>
    </dgm:pt>
    <dgm:pt modelId="{DC662F16-0B82-5449-B3FE-B613BE530799}" type="parTrans" cxnId="{7CEDA50E-C14D-D748-B439-174A66D3B808}">
      <dgm:prSet/>
      <dgm:spPr/>
      <dgm:t>
        <a:bodyPr/>
        <a:lstStyle/>
        <a:p>
          <a:endParaRPr lang="en-US">
            <a:solidFill>
              <a:schemeClr val="accent1">
                <a:lumMod val="50000"/>
              </a:schemeClr>
            </a:solidFill>
          </a:endParaRPr>
        </a:p>
      </dgm:t>
    </dgm:pt>
    <dgm:pt modelId="{95C3C7FC-DCFD-F942-801D-38D0077F023D}" type="sibTrans" cxnId="{7CEDA50E-C14D-D748-B439-174A66D3B808}">
      <dgm:prSet/>
      <dgm:spPr/>
      <dgm:t>
        <a:bodyPr/>
        <a:lstStyle/>
        <a:p>
          <a:endParaRPr lang="en-US">
            <a:solidFill>
              <a:schemeClr val="accent1">
                <a:lumMod val="50000"/>
              </a:schemeClr>
            </a:solidFill>
          </a:endParaRPr>
        </a:p>
      </dgm:t>
    </dgm:pt>
    <dgm:pt modelId="{7D6FC81F-85ED-E34C-922F-265ABBD6C805}">
      <dgm:prSet phldrT="[Text]"/>
      <dgm:spPr/>
      <dgm:t>
        <a:bodyPr/>
        <a:lstStyle/>
        <a:p>
          <a:r>
            <a:rPr lang="en-US" altLang="zh-CN"/>
            <a:t>06</a:t>
          </a:r>
          <a:endParaRPr lang="en-US" dirty="0"/>
        </a:p>
      </dgm:t>
    </dgm:pt>
    <dgm:pt modelId="{B5ADE93D-E5E3-454F-955D-2E0CDEB61EFD}" type="parTrans" cxnId="{45C1100B-4F76-A642-9D2C-948EC45F9716}">
      <dgm:prSet/>
      <dgm:spPr/>
      <dgm:t>
        <a:bodyPr/>
        <a:lstStyle/>
        <a:p>
          <a:endParaRPr lang="en-US">
            <a:solidFill>
              <a:schemeClr val="accent1">
                <a:lumMod val="50000"/>
              </a:schemeClr>
            </a:solidFill>
          </a:endParaRPr>
        </a:p>
      </dgm:t>
    </dgm:pt>
    <dgm:pt modelId="{C1EA5FE9-2903-7842-B0D4-5F93FEE425B3}" type="sibTrans" cxnId="{45C1100B-4F76-A642-9D2C-948EC45F9716}">
      <dgm:prSet/>
      <dgm:spPr/>
      <dgm:t>
        <a:bodyPr/>
        <a:lstStyle/>
        <a:p>
          <a:endParaRPr lang="en-US">
            <a:solidFill>
              <a:schemeClr val="accent1">
                <a:lumMod val="50000"/>
              </a:schemeClr>
            </a:solidFill>
          </a:endParaRPr>
        </a:p>
      </dgm:t>
    </dgm:pt>
    <dgm:pt modelId="{06FD9D74-16FD-4845-A16E-97E6283799DB}">
      <dgm:prSet/>
      <dgm:spPr/>
      <dgm:t>
        <a:bodyPr/>
        <a:lstStyle/>
        <a:p>
          <a:r>
            <a:rPr lang="en-US"/>
            <a:t>Q &amp; A</a:t>
          </a:r>
          <a:endParaRPr lang="en-US" dirty="0"/>
        </a:p>
      </dgm:t>
    </dgm:pt>
    <dgm:pt modelId="{D45F8911-2F66-1C45-8958-06AC2D35CE06}" type="parTrans" cxnId="{3DCAE298-C1C0-AD45-A8EE-7BFC3C09617C}">
      <dgm:prSet/>
      <dgm:spPr/>
      <dgm:t>
        <a:bodyPr/>
        <a:lstStyle/>
        <a:p>
          <a:endParaRPr lang="en-US">
            <a:solidFill>
              <a:schemeClr val="accent1">
                <a:lumMod val="50000"/>
              </a:schemeClr>
            </a:solidFill>
          </a:endParaRPr>
        </a:p>
      </dgm:t>
    </dgm:pt>
    <dgm:pt modelId="{6C25CE1C-F6CE-E745-8C93-821ED1C71DEF}" type="sibTrans" cxnId="{3DCAE298-C1C0-AD45-A8EE-7BFC3C09617C}">
      <dgm:prSet/>
      <dgm:spPr/>
      <dgm:t>
        <a:bodyPr/>
        <a:lstStyle/>
        <a:p>
          <a:endParaRPr lang="en-US">
            <a:solidFill>
              <a:schemeClr val="accent1">
                <a:lumMod val="50000"/>
              </a:schemeClr>
            </a:solidFill>
          </a:endParaRPr>
        </a:p>
      </dgm:t>
    </dgm:pt>
    <dgm:pt modelId="{98B3E940-A3F3-F547-BC2A-9BF68037CE38}" type="pres">
      <dgm:prSet presAssocID="{4D54D94F-4A66-8647-9BA1-0A754BB0EC35}" presName="Name0" presStyleCnt="0">
        <dgm:presLayoutVars>
          <dgm:dir/>
          <dgm:animLvl val="lvl"/>
          <dgm:resizeHandles val="exact"/>
        </dgm:presLayoutVars>
      </dgm:prSet>
      <dgm:spPr/>
    </dgm:pt>
    <dgm:pt modelId="{574B1E4C-AC9A-3148-9801-429018D22D94}" type="pres">
      <dgm:prSet presAssocID="{0419749E-A803-5D4D-85B6-373F74B4F60B}" presName="linNode" presStyleCnt="0"/>
      <dgm:spPr/>
    </dgm:pt>
    <dgm:pt modelId="{2E84215A-21FF-E149-AFA0-A932CBF1F23F}" type="pres">
      <dgm:prSet presAssocID="{0419749E-A803-5D4D-85B6-373F74B4F60B}" presName="parentText" presStyleLbl="node1" presStyleIdx="0" presStyleCnt="6">
        <dgm:presLayoutVars>
          <dgm:chMax val="1"/>
          <dgm:bulletEnabled val="1"/>
        </dgm:presLayoutVars>
      </dgm:prSet>
      <dgm:spPr/>
    </dgm:pt>
    <dgm:pt modelId="{D56CDBE3-E94E-124C-86E8-FA9A6F18E473}" type="pres">
      <dgm:prSet presAssocID="{0419749E-A803-5D4D-85B6-373F74B4F60B}" presName="descendantText" presStyleLbl="alignAccFollowNode1" presStyleIdx="0" presStyleCnt="6">
        <dgm:presLayoutVars>
          <dgm:bulletEnabled val="1"/>
        </dgm:presLayoutVars>
      </dgm:prSet>
      <dgm:spPr/>
    </dgm:pt>
    <dgm:pt modelId="{69DBB774-A02B-0D40-9CAE-BB6739209E55}" type="pres">
      <dgm:prSet presAssocID="{A3628A8F-2D54-7D4C-BF8D-33F7DAAE9297}" presName="sp" presStyleCnt="0"/>
      <dgm:spPr/>
    </dgm:pt>
    <dgm:pt modelId="{3D94FD4F-4353-A745-A3CC-71843428D167}" type="pres">
      <dgm:prSet presAssocID="{0BAEDA75-C2FB-814D-9B4E-51627B4E85C3}" presName="linNode" presStyleCnt="0"/>
      <dgm:spPr/>
    </dgm:pt>
    <dgm:pt modelId="{CD3E603E-6E8B-664F-BC67-CD71087E17FB}" type="pres">
      <dgm:prSet presAssocID="{0BAEDA75-C2FB-814D-9B4E-51627B4E85C3}" presName="parentText" presStyleLbl="node1" presStyleIdx="1" presStyleCnt="6">
        <dgm:presLayoutVars>
          <dgm:chMax val="1"/>
          <dgm:bulletEnabled val="1"/>
        </dgm:presLayoutVars>
      </dgm:prSet>
      <dgm:spPr/>
    </dgm:pt>
    <dgm:pt modelId="{BA1312C7-D7CD-5046-9AFC-B5CD8CF71C5B}" type="pres">
      <dgm:prSet presAssocID="{0BAEDA75-C2FB-814D-9B4E-51627B4E85C3}" presName="descendantText" presStyleLbl="alignAccFollowNode1" presStyleIdx="1" presStyleCnt="6">
        <dgm:presLayoutVars>
          <dgm:bulletEnabled val="1"/>
        </dgm:presLayoutVars>
      </dgm:prSet>
      <dgm:spPr/>
    </dgm:pt>
    <dgm:pt modelId="{4B18CA03-0D7C-CD4C-ABCE-94204F9C6F8B}" type="pres">
      <dgm:prSet presAssocID="{B006C911-13E6-C34D-89E7-11E4C5C8D1DA}" presName="sp" presStyleCnt="0"/>
      <dgm:spPr/>
    </dgm:pt>
    <dgm:pt modelId="{40AFEEB6-8152-C043-8ABB-155217CC14A3}" type="pres">
      <dgm:prSet presAssocID="{BDF5BE83-0121-204A-BAFF-1A18A4EFDAF7}" presName="linNode" presStyleCnt="0"/>
      <dgm:spPr/>
    </dgm:pt>
    <dgm:pt modelId="{37297EB4-0251-7F46-BE98-B995290BB923}" type="pres">
      <dgm:prSet presAssocID="{BDF5BE83-0121-204A-BAFF-1A18A4EFDAF7}" presName="parentText" presStyleLbl="node1" presStyleIdx="2" presStyleCnt="6">
        <dgm:presLayoutVars>
          <dgm:chMax val="1"/>
          <dgm:bulletEnabled val="1"/>
        </dgm:presLayoutVars>
      </dgm:prSet>
      <dgm:spPr/>
    </dgm:pt>
    <dgm:pt modelId="{9A47BEFB-EE59-8447-AC7B-2DB2F52F9A9E}" type="pres">
      <dgm:prSet presAssocID="{BDF5BE83-0121-204A-BAFF-1A18A4EFDAF7}" presName="descendantText" presStyleLbl="alignAccFollowNode1" presStyleIdx="2" presStyleCnt="6">
        <dgm:presLayoutVars>
          <dgm:bulletEnabled val="1"/>
        </dgm:presLayoutVars>
      </dgm:prSet>
      <dgm:spPr/>
    </dgm:pt>
    <dgm:pt modelId="{33018B2E-708A-8446-85B6-62CC044F6F06}" type="pres">
      <dgm:prSet presAssocID="{14157F99-39AB-1346-A77F-4E4E65BF7B73}" presName="sp" presStyleCnt="0"/>
      <dgm:spPr/>
    </dgm:pt>
    <dgm:pt modelId="{B1CF05C8-9AA8-E54D-9C02-883E2EA4AB0E}" type="pres">
      <dgm:prSet presAssocID="{2896F9B3-060A-DA4A-92C9-AC973A0F1AF0}" presName="linNode" presStyleCnt="0"/>
      <dgm:spPr/>
    </dgm:pt>
    <dgm:pt modelId="{CE01CFF3-EFE3-104B-8BC0-08B7459DBB25}" type="pres">
      <dgm:prSet presAssocID="{2896F9B3-060A-DA4A-92C9-AC973A0F1AF0}" presName="parentText" presStyleLbl="node1" presStyleIdx="3" presStyleCnt="6">
        <dgm:presLayoutVars>
          <dgm:chMax val="1"/>
          <dgm:bulletEnabled val="1"/>
        </dgm:presLayoutVars>
      </dgm:prSet>
      <dgm:spPr/>
    </dgm:pt>
    <dgm:pt modelId="{D71D2CB3-B9FF-E942-8AE9-BE2CDED9FB79}" type="pres">
      <dgm:prSet presAssocID="{2896F9B3-060A-DA4A-92C9-AC973A0F1AF0}" presName="descendantText" presStyleLbl="alignAccFollowNode1" presStyleIdx="3" presStyleCnt="6">
        <dgm:presLayoutVars>
          <dgm:bulletEnabled val="1"/>
        </dgm:presLayoutVars>
      </dgm:prSet>
      <dgm:spPr/>
    </dgm:pt>
    <dgm:pt modelId="{F9F81637-8907-7843-AB40-6D516345162A}" type="pres">
      <dgm:prSet presAssocID="{382CD784-179F-9C44-A371-375097B8EBBA}" presName="sp" presStyleCnt="0"/>
      <dgm:spPr/>
    </dgm:pt>
    <dgm:pt modelId="{76148DEC-B713-5344-80D6-CEEF4CD61271}" type="pres">
      <dgm:prSet presAssocID="{9BB2A84D-DC3A-2C4A-96B3-088A0F86641A}" presName="linNode" presStyleCnt="0"/>
      <dgm:spPr/>
    </dgm:pt>
    <dgm:pt modelId="{25A87097-423E-0441-8DFC-BAAA31692D5B}" type="pres">
      <dgm:prSet presAssocID="{9BB2A84D-DC3A-2C4A-96B3-088A0F86641A}" presName="parentText" presStyleLbl="node1" presStyleIdx="4" presStyleCnt="6">
        <dgm:presLayoutVars>
          <dgm:chMax val="1"/>
          <dgm:bulletEnabled val="1"/>
        </dgm:presLayoutVars>
      </dgm:prSet>
      <dgm:spPr/>
    </dgm:pt>
    <dgm:pt modelId="{5FFDEEC4-AE38-DA41-A93C-2D4676E43959}" type="pres">
      <dgm:prSet presAssocID="{9BB2A84D-DC3A-2C4A-96B3-088A0F86641A}" presName="descendantText" presStyleLbl="alignAccFollowNode1" presStyleIdx="4" presStyleCnt="6">
        <dgm:presLayoutVars>
          <dgm:bulletEnabled val="1"/>
        </dgm:presLayoutVars>
      </dgm:prSet>
      <dgm:spPr/>
    </dgm:pt>
    <dgm:pt modelId="{856D7D34-850D-E240-93F0-E20963323648}" type="pres">
      <dgm:prSet presAssocID="{49058014-FFB8-DA49-A9BD-4158FCFF6AE9}" presName="sp" presStyleCnt="0"/>
      <dgm:spPr/>
    </dgm:pt>
    <dgm:pt modelId="{E7BCF9C6-3D95-A146-B5E2-4EE2200E6116}" type="pres">
      <dgm:prSet presAssocID="{7D6FC81F-85ED-E34C-922F-265ABBD6C805}" presName="linNode" presStyleCnt="0"/>
      <dgm:spPr/>
    </dgm:pt>
    <dgm:pt modelId="{2CF7416C-2F8A-EE4D-9531-B5C71E4C204D}" type="pres">
      <dgm:prSet presAssocID="{7D6FC81F-85ED-E34C-922F-265ABBD6C805}" presName="parentText" presStyleLbl="node1" presStyleIdx="5" presStyleCnt="6">
        <dgm:presLayoutVars>
          <dgm:chMax val="1"/>
          <dgm:bulletEnabled val="1"/>
        </dgm:presLayoutVars>
      </dgm:prSet>
      <dgm:spPr/>
    </dgm:pt>
    <dgm:pt modelId="{A299E8C5-980F-0247-B750-B2DE90BA1B13}" type="pres">
      <dgm:prSet presAssocID="{7D6FC81F-85ED-E34C-922F-265ABBD6C805}" presName="descendantText" presStyleLbl="alignAccFollowNode1" presStyleIdx="5" presStyleCnt="6">
        <dgm:presLayoutVars>
          <dgm:bulletEnabled val="1"/>
        </dgm:presLayoutVars>
      </dgm:prSet>
      <dgm:spPr/>
    </dgm:pt>
  </dgm:ptLst>
  <dgm:cxnLst>
    <dgm:cxn modelId="{45C1100B-4F76-A642-9D2C-948EC45F9716}" srcId="{4D54D94F-4A66-8647-9BA1-0A754BB0EC35}" destId="{7D6FC81F-85ED-E34C-922F-265ABBD6C805}" srcOrd="5" destOrd="0" parTransId="{B5ADE93D-E5E3-454F-955D-2E0CDEB61EFD}" sibTransId="{C1EA5FE9-2903-7842-B0D4-5F93FEE425B3}"/>
    <dgm:cxn modelId="{7CEDA50E-C14D-D748-B439-174A66D3B808}" srcId="{BDF5BE83-0121-204A-BAFF-1A18A4EFDAF7}" destId="{B35F06C9-EADA-7B47-89AC-CC13368FB172}" srcOrd="0" destOrd="0" parTransId="{DC662F16-0B82-5449-B3FE-B613BE530799}" sibTransId="{95C3C7FC-DCFD-F942-801D-38D0077F023D}"/>
    <dgm:cxn modelId="{142D6F15-DB0D-F540-993A-C2E390380BCF}" type="presOf" srcId="{0419749E-A803-5D4D-85B6-373F74B4F60B}" destId="{2E84215A-21FF-E149-AFA0-A932CBF1F23F}" srcOrd="0" destOrd="0" presId="urn:microsoft.com/office/officeart/2005/8/layout/vList5"/>
    <dgm:cxn modelId="{B22E5D17-B889-D64E-89FE-53A68CBCDA95}" type="presOf" srcId="{BDF5BE83-0121-204A-BAFF-1A18A4EFDAF7}" destId="{37297EB4-0251-7F46-BE98-B995290BB923}" srcOrd="0" destOrd="0" presId="urn:microsoft.com/office/officeart/2005/8/layout/vList5"/>
    <dgm:cxn modelId="{3749F02C-3CA5-3F4E-A458-C4FA19913147}" type="presOf" srcId="{06FD9D74-16FD-4845-A16E-97E6283799DB}" destId="{A299E8C5-980F-0247-B750-B2DE90BA1B13}" srcOrd="0" destOrd="0" presId="urn:microsoft.com/office/officeart/2005/8/layout/vList5"/>
    <dgm:cxn modelId="{43DD184B-6DED-994C-9D57-051B0053AD88}" type="presOf" srcId="{7D6FC81F-85ED-E34C-922F-265ABBD6C805}" destId="{2CF7416C-2F8A-EE4D-9531-B5C71E4C204D}" srcOrd="0" destOrd="0" presId="urn:microsoft.com/office/officeart/2005/8/layout/vList5"/>
    <dgm:cxn modelId="{08BB0C67-1CFC-9D46-AC93-4FBF9BF69857}" srcId="{4D54D94F-4A66-8647-9BA1-0A754BB0EC35}" destId="{9BB2A84D-DC3A-2C4A-96B3-088A0F86641A}" srcOrd="4" destOrd="0" parTransId="{6792562E-1AC9-ED43-A2EA-79EB7D7374ED}" sibTransId="{49058014-FFB8-DA49-A9BD-4158FCFF6AE9}"/>
    <dgm:cxn modelId="{8ADE1474-48BB-DD4E-8157-0259E0BF3789}" type="presOf" srcId="{5B480128-2B5B-654F-921F-394DFBA54FBD}" destId="{BA1312C7-D7CD-5046-9AFC-B5CD8CF71C5B}" srcOrd="0" destOrd="0" presId="urn:microsoft.com/office/officeart/2005/8/layout/vList5"/>
    <dgm:cxn modelId="{A383F381-4552-F84C-AE04-3DC1A5275AF6}" type="presOf" srcId="{2896F9B3-060A-DA4A-92C9-AC973A0F1AF0}" destId="{CE01CFF3-EFE3-104B-8BC0-08B7459DBB25}" srcOrd="0" destOrd="0" presId="urn:microsoft.com/office/officeart/2005/8/layout/vList5"/>
    <dgm:cxn modelId="{35F82186-C52A-B74B-B581-5D7DCFCC0184}" srcId="{0BAEDA75-C2FB-814D-9B4E-51627B4E85C3}" destId="{5B480128-2B5B-654F-921F-394DFBA54FBD}" srcOrd="0" destOrd="0" parTransId="{9EED9213-EAD3-3048-9724-66B5B1E8DAB6}" sibTransId="{D7A57993-0DC6-8049-9495-9E11FA04E729}"/>
    <dgm:cxn modelId="{3DCAE298-C1C0-AD45-A8EE-7BFC3C09617C}" srcId="{7D6FC81F-85ED-E34C-922F-265ABBD6C805}" destId="{06FD9D74-16FD-4845-A16E-97E6283799DB}" srcOrd="0" destOrd="0" parTransId="{D45F8911-2F66-1C45-8958-06AC2D35CE06}" sibTransId="{6C25CE1C-F6CE-E745-8C93-821ED1C71DEF}"/>
    <dgm:cxn modelId="{613C26A4-FBCA-FE4B-9268-C2660672402D}" srcId="{4D54D94F-4A66-8647-9BA1-0A754BB0EC35}" destId="{0BAEDA75-C2FB-814D-9B4E-51627B4E85C3}" srcOrd="1" destOrd="0" parTransId="{8076209A-6B61-834B-95D1-6456F0446D4B}" sibTransId="{B006C911-13E6-C34D-89E7-11E4C5C8D1DA}"/>
    <dgm:cxn modelId="{A909B5A6-310D-B943-89DB-77308E05DE7A}" type="presOf" srcId="{D86C516B-8208-B54C-B39D-F0E632BCE776}" destId="{D56CDBE3-E94E-124C-86E8-FA9A6F18E473}" srcOrd="0" destOrd="0" presId="urn:microsoft.com/office/officeart/2005/8/layout/vList5"/>
    <dgm:cxn modelId="{E187F0A6-78D3-BC42-90B9-311160B05EE3}" type="presOf" srcId="{9BB2A84D-DC3A-2C4A-96B3-088A0F86641A}" destId="{25A87097-423E-0441-8DFC-BAAA31692D5B}" srcOrd="0" destOrd="0" presId="urn:microsoft.com/office/officeart/2005/8/layout/vList5"/>
    <dgm:cxn modelId="{5F1A1AB5-8BE1-3843-A206-B46213FDE454}" srcId="{2896F9B3-060A-DA4A-92C9-AC973A0F1AF0}" destId="{7D538A99-8370-5B4D-97DC-31DFC2E224F4}" srcOrd="0" destOrd="0" parTransId="{AED24FE4-318A-7A4D-9F0A-DDBC8424FB14}" sibTransId="{B0044637-1DFF-4942-8A30-E9E0E1CCC6D1}"/>
    <dgm:cxn modelId="{B3C4AFC1-DE55-7949-925A-C05F094FF948}" type="presOf" srcId="{0BAEDA75-C2FB-814D-9B4E-51627B4E85C3}" destId="{CD3E603E-6E8B-664F-BC67-CD71087E17FB}" srcOrd="0" destOrd="0" presId="urn:microsoft.com/office/officeart/2005/8/layout/vList5"/>
    <dgm:cxn modelId="{250E00C6-1EA1-EF49-9A16-740BCCA26A69}" srcId="{0419749E-A803-5D4D-85B6-373F74B4F60B}" destId="{D86C516B-8208-B54C-B39D-F0E632BCE776}" srcOrd="0" destOrd="0" parTransId="{78A33122-5619-0946-96B9-A122A0FC7C29}" sibTransId="{CD6BBC9B-C6C5-2E46-B616-0A85282773CB}"/>
    <dgm:cxn modelId="{9C5954CC-3450-4D49-B5BF-D966ABE14283}" srcId="{4D54D94F-4A66-8647-9BA1-0A754BB0EC35}" destId="{BDF5BE83-0121-204A-BAFF-1A18A4EFDAF7}" srcOrd="2" destOrd="0" parTransId="{26DCB233-6271-E443-A098-527DA480B572}" sibTransId="{14157F99-39AB-1346-A77F-4E4E65BF7B73}"/>
    <dgm:cxn modelId="{4E710ED1-6147-7042-877C-C84C2246A458}" srcId="{9BB2A84D-DC3A-2C4A-96B3-088A0F86641A}" destId="{435BD4DB-AE52-3B41-B9ED-39A6AD774A29}" srcOrd="0" destOrd="0" parTransId="{A604A829-8D8A-224B-AC5F-017EE8AB3C30}" sibTransId="{6C13E4F9-7810-CA41-81F6-550568D45209}"/>
    <dgm:cxn modelId="{62925CD8-830B-CD4C-85DA-7B1339E1D42F}" srcId="{4D54D94F-4A66-8647-9BA1-0A754BB0EC35}" destId="{2896F9B3-060A-DA4A-92C9-AC973A0F1AF0}" srcOrd="3" destOrd="0" parTransId="{CDED3082-38F5-D54A-8AA9-4198F2CC5453}" sibTransId="{382CD784-179F-9C44-A371-375097B8EBBA}"/>
    <dgm:cxn modelId="{333F35DD-2B3C-4F46-B4E1-032EBFEFFF31}" type="presOf" srcId="{B35F06C9-EADA-7B47-89AC-CC13368FB172}" destId="{9A47BEFB-EE59-8447-AC7B-2DB2F52F9A9E}" srcOrd="0" destOrd="0" presId="urn:microsoft.com/office/officeart/2005/8/layout/vList5"/>
    <dgm:cxn modelId="{D9803BE2-3766-5844-AC76-65D737C471DD}" type="presOf" srcId="{4D54D94F-4A66-8647-9BA1-0A754BB0EC35}" destId="{98B3E940-A3F3-F547-BC2A-9BF68037CE38}" srcOrd="0" destOrd="0" presId="urn:microsoft.com/office/officeart/2005/8/layout/vList5"/>
    <dgm:cxn modelId="{6DE5F0E2-5D01-2C4C-97E5-7AD615D85833}" type="presOf" srcId="{7D538A99-8370-5B4D-97DC-31DFC2E224F4}" destId="{D71D2CB3-B9FF-E942-8AE9-BE2CDED9FB79}" srcOrd="0" destOrd="0" presId="urn:microsoft.com/office/officeart/2005/8/layout/vList5"/>
    <dgm:cxn modelId="{E78C6EF2-58E7-6D4D-A648-B99D944B193B}" type="presOf" srcId="{435BD4DB-AE52-3B41-B9ED-39A6AD774A29}" destId="{5FFDEEC4-AE38-DA41-A93C-2D4676E43959}" srcOrd="0" destOrd="0" presId="urn:microsoft.com/office/officeart/2005/8/layout/vList5"/>
    <dgm:cxn modelId="{A5984CF5-1CC4-2B49-9AB5-C3A45FC2FECD}" srcId="{4D54D94F-4A66-8647-9BA1-0A754BB0EC35}" destId="{0419749E-A803-5D4D-85B6-373F74B4F60B}" srcOrd="0" destOrd="0" parTransId="{F3481B88-3A2B-BF4C-8BEF-83FF8066B6FD}" sibTransId="{A3628A8F-2D54-7D4C-BF8D-33F7DAAE9297}"/>
    <dgm:cxn modelId="{42F8B9FB-2933-C24E-A29D-C95A2898CFDD}" type="presParOf" srcId="{98B3E940-A3F3-F547-BC2A-9BF68037CE38}" destId="{574B1E4C-AC9A-3148-9801-429018D22D94}" srcOrd="0" destOrd="0" presId="urn:microsoft.com/office/officeart/2005/8/layout/vList5"/>
    <dgm:cxn modelId="{B07C98F4-9CAE-6549-9BBB-C6407E3CA43D}" type="presParOf" srcId="{574B1E4C-AC9A-3148-9801-429018D22D94}" destId="{2E84215A-21FF-E149-AFA0-A932CBF1F23F}" srcOrd="0" destOrd="0" presId="urn:microsoft.com/office/officeart/2005/8/layout/vList5"/>
    <dgm:cxn modelId="{E243FBE1-B1A3-F743-8CD2-702D724D2809}" type="presParOf" srcId="{574B1E4C-AC9A-3148-9801-429018D22D94}" destId="{D56CDBE3-E94E-124C-86E8-FA9A6F18E473}" srcOrd="1" destOrd="0" presId="urn:microsoft.com/office/officeart/2005/8/layout/vList5"/>
    <dgm:cxn modelId="{F2E71702-C9B6-884B-8867-7EA338239B55}" type="presParOf" srcId="{98B3E940-A3F3-F547-BC2A-9BF68037CE38}" destId="{69DBB774-A02B-0D40-9CAE-BB6739209E55}" srcOrd="1" destOrd="0" presId="urn:microsoft.com/office/officeart/2005/8/layout/vList5"/>
    <dgm:cxn modelId="{E7F788AC-0E41-F54D-B16E-FC5594857F23}" type="presParOf" srcId="{98B3E940-A3F3-F547-BC2A-9BF68037CE38}" destId="{3D94FD4F-4353-A745-A3CC-71843428D167}" srcOrd="2" destOrd="0" presId="urn:microsoft.com/office/officeart/2005/8/layout/vList5"/>
    <dgm:cxn modelId="{A40FBE2A-AC35-B84F-9077-8A2397C76FF8}" type="presParOf" srcId="{3D94FD4F-4353-A745-A3CC-71843428D167}" destId="{CD3E603E-6E8B-664F-BC67-CD71087E17FB}" srcOrd="0" destOrd="0" presId="urn:microsoft.com/office/officeart/2005/8/layout/vList5"/>
    <dgm:cxn modelId="{861B7F65-E88B-4646-8922-8129B0C0F8A1}" type="presParOf" srcId="{3D94FD4F-4353-A745-A3CC-71843428D167}" destId="{BA1312C7-D7CD-5046-9AFC-B5CD8CF71C5B}" srcOrd="1" destOrd="0" presId="urn:microsoft.com/office/officeart/2005/8/layout/vList5"/>
    <dgm:cxn modelId="{74B16E5E-55EB-B646-B39A-5DF142EC3A32}" type="presParOf" srcId="{98B3E940-A3F3-F547-BC2A-9BF68037CE38}" destId="{4B18CA03-0D7C-CD4C-ABCE-94204F9C6F8B}" srcOrd="3" destOrd="0" presId="urn:microsoft.com/office/officeart/2005/8/layout/vList5"/>
    <dgm:cxn modelId="{337F4187-D4BC-C947-ACBE-6FCD40AE8603}" type="presParOf" srcId="{98B3E940-A3F3-F547-BC2A-9BF68037CE38}" destId="{40AFEEB6-8152-C043-8ABB-155217CC14A3}" srcOrd="4" destOrd="0" presId="urn:microsoft.com/office/officeart/2005/8/layout/vList5"/>
    <dgm:cxn modelId="{EE003D46-B1C7-6646-8D66-D6BB529E78CE}" type="presParOf" srcId="{40AFEEB6-8152-C043-8ABB-155217CC14A3}" destId="{37297EB4-0251-7F46-BE98-B995290BB923}" srcOrd="0" destOrd="0" presId="urn:microsoft.com/office/officeart/2005/8/layout/vList5"/>
    <dgm:cxn modelId="{EA307C29-BD50-2B4A-AE97-21C4143051F8}" type="presParOf" srcId="{40AFEEB6-8152-C043-8ABB-155217CC14A3}" destId="{9A47BEFB-EE59-8447-AC7B-2DB2F52F9A9E}" srcOrd="1" destOrd="0" presId="urn:microsoft.com/office/officeart/2005/8/layout/vList5"/>
    <dgm:cxn modelId="{8D3EA9C8-A8AE-A44B-910B-046A477A7A91}" type="presParOf" srcId="{98B3E940-A3F3-F547-BC2A-9BF68037CE38}" destId="{33018B2E-708A-8446-85B6-62CC044F6F06}" srcOrd="5" destOrd="0" presId="urn:microsoft.com/office/officeart/2005/8/layout/vList5"/>
    <dgm:cxn modelId="{A81CB5A0-4A96-2146-8E4C-9B54CE4E5EA9}" type="presParOf" srcId="{98B3E940-A3F3-F547-BC2A-9BF68037CE38}" destId="{B1CF05C8-9AA8-E54D-9C02-883E2EA4AB0E}" srcOrd="6" destOrd="0" presId="urn:microsoft.com/office/officeart/2005/8/layout/vList5"/>
    <dgm:cxn modelId="{D773E530-B44C-2342-A64F-C8A3FD7214AE}" type="presParOf" srcId="{B1CF05C8-9AA8-E54D-9C02-883E2EA4AB0E}" destId="{CE01CFF3-EFE3-104B-8BC0-08B7459DBB25}" srcOrd="0" destOrd="0" presId="urn:microsoft.com/office/officeart/2005/8/layout/vList5"/>
    <dgm:cxn modelId="{9FD101B8-3E53-3340-8431-689BF9DB392F}" type="presParOf" srcId="{B1CF05C8-9AA8-E54D-9C02-883E2EA4AB0E}" destId="{D71D2CB3-B9FF-E942-8AE9-BE2CDED9FB79}" srcOrd="1" destOrd="0" presId="urn:microsoft.com/office/officeart/2005/8/layout/vList5"/>
    <dgm:cxn modelId="{CAD9A879-D420-9F43-A040-BA511AA4A561}" type="presParOf" srcId="{98B3E940-A3F3-F547-BC2A-9BF68037CE38}" destId="{F9F81637-8907-7843-AB40-6D516345162A}" srcOrd="7" destOrd="0" presId="urn:microsoft.com/office/officeart/2005/8/layout/vList5"/>
    <dgm:cxn modelId="{FB94E231-D806-B141-ABFA-2DA87482E65E}" type="presParOf" srcId="{98B3E940-A3F3-F547-BC2A-9BF68037CE38}" destId="{76148DEC-B713-5344-80D6-CEEF4CD61271}" srcOrd="8" destOrd="0" presId="urn:microsoft.com/office/officeart/2005/8/layout/vList5"/>
    <dgm:cxn modelId="{3D330684-F506-8548-9867-20A69052F421}" type="presParOf" srcId="{76148DEC-B713-5344-80D6-CEEF4CD61271}" destId="{25A87097-423E-0441-8DFC-BAAA31692D5B}" srcOrd="0" destOrd="0" presId="urn:microsoft.com/office/officeart/2005/8/layout/vList5"/>
    <dgm:cxn modelId="{648DA8AF-3FB1-FC40-AB35-CDA7C4CD2DB1}" type="presParOf" srcId="{76148DEC-B713-5344-80D6-CEEF4CD61271}" destId="{5FFDEEC4-AE38-DA41-A93C-2D4676E43959}" srcOrd="1" destOrd="0" presId="urn:microsoft.com/office/officeart/2005/8/layout/vList5"/>
    <dgm:cxn modelId="{456DE395-2C88-F149-963A-75C676EC516A}" type="presParOf" srcId="{98B3E940-A3F3-F547-BC2A-9BF68037CE38}" destId="{856D7D34-850D-E240-93F0-E20963323648}" srcOrd="9" destOrd="0" presId="urn:microsoft.com/office/officeart/2005/8/layout/vList5"/>
    <dgm:cxn modelId="{B91C803F-7CE7-2140-A5DF-1E756E55773F}" type="presParOf" srcId="{98B3E940-A3F3-F547-BC2A-9BF68037CE38}" destId="{E7BCF9C6-3D95-A146-B5E2-4EE2200E6116}" srcOrd="10" destOrd="0" presId="urn:microsoft.com/office/officeart/2005/8/layout/vList5"/>
    <dgm:cxn modelId="{8F9FB365-FE0F-F24F-9940-76BCF47A6D9A}" type="presParOf" srcId="{E7BCF9C6-3D95-A146-B5E2-4EE2200E6116}" destId="{2CF7416C-2F8A-EE4D-9531-B5C71E4C204D}" srcOrd="0" destOrd="0" presId="urn:microsoft.com/office/officeart/2005/8/layout/vList5"/>
    <dgm:cxn modelId="{A43A280E-B38E-2545-AEBF-F3A6E9AEC662}" type="presParOf" srcId="{E7BCF9C6-3D95-A146-B5E2-4EE2200E6116}" destId="{A299E8C5-980F-0247-B750-B2DE90BA1B1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CDBE3-E94E-124C-86E8-FA9A6F18E473}">
      <dsp:nvSpPr>
        <dsp:cNvPr id="0" name=""/>
        <dsp:cNvSpPr/>
      </dsp:nvSpPr>
      <dsp:spPr>
        <a:xfrm rot="5400000">
          <a:off x="4072359" y="-1675163"/>
          <a:ext cx="615640" cy="4122521"/>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Background &amp; Literature Review</a:t>
          </a:r>
          <a:endParaRPr lang="en-US" sz="2200" kern="1200" dirty="0"/>
        </a:p>
      </dsp:txBody>
      <dsp:txXfrm rot="-5400000">
        <a:off x="2318919" y="108330"/>
        <a:ext cx="4092468" cy="555534"/>
      </dsp:txXfrm>
    </dsp:sp>
    <dsp:sp modelId="{2E84215A-21FF-E149-AFA0-A932CBF1F23F}">
      <dsp:nvSpPr>
        <dsp:cNvPr id="0" name=""/>
        <dsp:cNvSpPr/>
      </dsp:nvSpPr>
      <dsp:spPr>
        <a:xfrm>
          <a:off x="0" y="1321"/>
          <a:ext cx="2318918" cy="76955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01</a:t>
          </a:r>
          <a:endParaRPr lang="en-US" sz="3900" kern="1200" dirty="0"/>
        </a:p>
      </dsp:txBody>
      <dsp:txXfrm>
        <a:off x="37566" y="38887"/>
        <a:ext cx="2243786" cy="694418"/>
      </dsp:txXfrm>
    </dsp:sp>
    <dsp:sp modelId="{BA1312C7-D7CD-5046-9AFC-B5CD8CF71C5B}">
      <dsp:nvSpPr>
        <dsp:cNvPr id="0" name=""/>
        <dsp:cNvSpPr/>
      </dsp:nvSpPr>
      <dsp:spPr>
        <a:xfrm rot="5400000">
          <a:off x="4072359" y="-867136"/>
          <a:ext cx="615640" cy="4122521"/>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Significance &amp; Novelty</a:t>
          </a:r>
          <a:endParaRPr lang="en-US" sz="2200" kern="1200" dirty="0"/>
        </a:p>
      </dsp:txBody>
      <dsp:txXfrm rot="-5400000">
        <a:off x="2318919" y="916357"/>
        <a:ext cx="4092468" cy="555534"/>
      </dsp:txXfrm>
    </dsp:sp>
    <dsp:sp modelId="{CD3E603E-6E8B-664F-BC67-CD71087E17FB}">
      <dsp:nvSpPr>
        <dsp:cNvPr id="0" name=""/>
        <dsp:cNvSpPr/>
      </dsp:nvSpPr>
      <dsp:spPr>
        <a:xfrm>
          <a:off x="0" y="809349"/>
          <a:ext cx="2318918" cy="76955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02</a:t>
          </a:r>
          <a:endParaRPr lang="en-US" sz="3900" kern="1200" dirty="0"/>
        </a:p>
      </dsp:txBody>
      <dsp:txXfrm>
        <a:off x="37566" y="846915"/>
        <a:ext cx="2243786" cy="694418"/>
      </dsp:txXfrm>
    </dsp:sp>
    <dsp:sp modelId="{9A47BEFB-EE59-8447-AC7B-2DB2F52F9A9E}">
      <dsp:nvSpPr>
        <dsp:cNvPr id="0" name=""/>
        <dsp:cNvSpPr/>
      </dsp:nvSpPr>
      <dsp:spPr>
        <a:xfrm rot="5400000">
          <a:off x="4072359" y="-59108"/>
          <a:ext cx="615640" cy="4122521"/>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Algorithm</a:t>
          </a:r>
          <a:endParaRPr lang="en-US" sz="2200" kern="1200" dirty="0"/>
        </a:p>
      </dsp:txBody>
      <dsp:txXfrm rot="-5400000">
        <a:off x="2318919" y="1724385"/>
        <a:ext cx="4092468" cy="555534"/>
      </dsp:txXfrm>
    </dsp:sp>
    <dsp:sp modelId="{37297EB4-0251-7F46-BE98-B995290BB923}">
      <dsp:nvSpPr>
        <dsp:cNvPr id="0" name=""/>
        <dsp:cNvSpPr/>
      </dsp:nvSpPr>
      <dsp:spPr>
        <a:xfrm>
          <a:off x="0" y="1617377"/>
          <a:ext cx="2318918" cy="76955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a:t>03</a:t>
          </a:r>
          <a:endParaRPr lang="en-US" sz="3900" kern="1200" dirty="0"/>
        </a:p>
      </dsp:txBody>
      <dsp:txXfrm>
        <a:off x="37566" y="1654943"/>
        <a:ext cx="2243786" cy="694418"/>
      </dsp:txXfrm>
    </dsp:sp>
    <dsp:sp modelId="{D71D2CB3-B9FF-E942-8AE9-BE2CDED9FB79}">
      <dsp:nvSpPr>
        <dsp:cNvPr id="0" name=""/>
        <dsp:cNvSpPr/>
      </dsp:nvSpPr>
      <dsp:spPr>
        <a:xfrm rot="5400000">
          <a:off x="4072359" y="748919"/>
          <a:ext cx="615640" cy="4122521"/>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Results</a:t>
          </a:r>
          <a:endParaRPr lang="en-US" sz="2200" kern="1200" dirty="0"/>
        </a:p>
      </dsp:txBody>
      <dsp:txXfrm rot="-5400000">
        <a:off x="2318919" y="2532413"/>
        <a:ext cx="4092468" cy="555534"/>
      </dsp:txXfrm>
    </dsp:sp>
    <dsp:sp modelId="{CE01CFF3-EFE3-104B-8BC0-08B7459DBB25}">
      <dsp:nvSpPr>
        <dsp:cNvPr id="0" name=""/>
        <dsp:cNvSpPr/>
      </dsp:nvSpPr>
      <dsp:spPr>
        <a:xfrm>
          <a:off x="0" y="2425405"/>
          <a:ext cx="2318918" cy="76955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altLang="zh-CN" sz="3900" kern="1200"/>
            <a:t>04</a:t>
          </a:r>
          <a:endParaRPr lang="en-US" sz="3900" kern="1200" dirty="0"/>
        </a:p>
      </dsp:txBody>
      <dsp:txXfrm>
        <a:off x="37566" y="2462971"/>
        <a:ext cx="2243786" cy="694418"/>
      </dsp:txXfrm>
    </dsp:sp>
    <dsp:sp modelId="{5FFDEEC4-AE38-DA41-A93C-2D4676E43959}">
      <dsp:nvSpPr>
        <dsp:cNvPr id="0" name=""/>
        <dsp:cNvSpPr/>
      </dsp:nvSpPr>
      <dsp:spPr>
        <a:xfrm rot="5400000">
          <a:off x="4072359" y="1556947"/>
          <a:ext cx="615640" cy="4122521"/>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Contributions</a:t>
          </a:r>
        </a:p>
      </dsp:txBody>
      <dsp:txXfrm rot="-5400000">
        <a:off x="2318919" y="3340441"/>
        <a:ext cx="4092468" cy="555534"/>
      </dsp:txXfrm>
    </dsp:sp>
    <dsp:sp modelId="{25A87097-423E-0441-8DFC-BAAA31692D5B}">
      <dsp:nvSpPr>
        <dsp:cNvPr id="0" name=""/>
        <dsp:cNvSpPr/>
      </dsp:nvSpPr>
      <dsp:spPr>
        <a:xfrm>
          <a:off x="0" y="3233433"/>
          <a:ext cx="2318918" cy="76955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altLang="zh-CN" sz="3900" kern="1200"/>
            <a:t>05</a:t>
          </a:r>
          <a:endParaRPr lang="en-US" sz="3900" kern="1200" dirty="0"/>
        </a:p>
      </dsp:txBody>
      <dsp:txXfrm>
        <a:off x="37566" y="3270999"/>
        <a:ext cx="2243786" cy="694418"/>
      </dsp:txXfrm>
    </dsp:sp>
    <dsp:sp modelId="{A299E8C5-980F-0247-B750-B2DE90BA1B13}">
      <dsp:nvSpPr>
        <dsp:cNvPr id="0" name=""/>
        <dsp:cNvSpPr/>
      </dsp:nvSpPr>
      <dsp:spPr>
        <a:xfrm rot="5400000">
          <a:off x="4072359" y="2364975"/>
          <a:ext cx="615640" cy="4122521"/>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Q &amp; A</a:t>
          </a:r>
          <a:endParaRPr lang="en-US" sz="2200" kern="1200" dirty="0"/>
        </a:p>
      </dsp:txBody>
      <dsp:txXfrm rot="-5400000">
        <a:off x="2318919" y="4148469"/>
        <a:ext cx="4092468" cy="555534"/>
      </dsp:txXfrm>
    </dsp:sp>
    <dsp:sp modelId="{2CF7416C-2F8A-EE4D-9531-B5C71E4C204D}">
      <dsp:nvSpPr>
        <dsp:cNvPr id="0" name=""/>
        <dsp:cNvSpPr/>
      </dsp:nvSpPr>
      <dsp:spPr>
        <a:xfrm>
          <a:off x="0" y="4041460"/>
          <a:ext cx="2318918" cy="76955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altLang="zh-CN" sz="3900" kern="1200"/>
            <a:t>06</a:t>
          </a:r>
          <a:endParaRPr lang="en-US" sz="3900" kern="1200" dirty="0"/>
        </a:p>
      </dsp:txBody>
      <dsp:txXfrm>
        <a:off x="37566" y="4079026"/>
        <a:ext cx="2243786" cy="69441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93F45-1F4D-4AF2-8FFE-D38F0F9D90F0}" type="datetimeFigureOut">
              <a:rPr lang="zh-CN" altLang="en-US" smtClean="0"/>
              <a:t>2023/4/22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E9714-F95F-4AF5-9D61-D5D25C140722}" type="slidenum">
              <a:rPr lang="zh-CN" altLang="en-US" smtClean="0"/>
              <a:t>‹#›</a:t>
            </a:fld>
            <a:endParaRPr lang="zh-CN" altLang="en-US"/>
          </a:p>
        </p:txBody>
      </p:sp>
    </p:spTree>
    <p:extLst>
      <p:ext uri="{BB962C8B-B14F-4D97-AF65-F5344CB8AC3E}">
        <p14:creationId xmlns:p14="http://schemas.microsoft.com/office/powerpoint/2010/main" val="2404499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4FB60D-FA41-7F4A-AC1C-AAAC2A4822C1}" type="datetime1">
              <a:rPr lang="en-US" smtClean="0"/>
              <a:t>4/22/23</a:t>
            </a:fld>
            <a:endParaRPr lang="en-US"/>
          </a:p>
        </p:txBody>
      </p:sp>
      <p:sp>
        <p:nvSpPr>
          <p:cNvPr id="5" name="Footer Placeholder 4"/>
          <p:cNvSpPr>
            <a:spLocks noGrp="1"/>
          </p:cNvSpPr>
          <p:nvPr>
            <p:ph type="ftr" sz="quarter" idx="11"/>
          </p:nvPr>
        </p:nvSpPr>
        <p:spPr/>
        <p:txBody>
          <a:bodyPr/>
          <a:lstStyle/>
          <a:p>
            <a:r>
              <a:rPr lang="en-US"/>
              <a:t>www.islide.cc </a:t>
            </a:r>
          </a:p>
        </p:txBody>
      </p:sp>
      <p:sp>
        <p:nvSpPr>
          <p:cNvPr id="6" name="Slide Number Placeholder 5"/>
          <p:cNvSpPr>
            <a:spLocks noGrp="1"/>
          </p:cNvSpPr>
          <p:nvPr>
            <p:ph type="sldNum" sz="quarter" idx="12"/>
          </p:nvPr>
        </p:nvSpPr>
        <p:spPr/>
        <p:txBody>
          <a:bodyPr/>
          <a:lstStyle/>
          <a:p>
            <a:fld id="{ECA03D91-7C3F-6147-A41D-E5F3046DCF3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083F2-64F6-8F44-963C-3348F4224CB5}" type="datetime1">
              <a:rPr lang="en-US" smtClean="0"/>
              <a:t>4/22/23</a:t>
            </a:fld>
            <a:endParaRPr lang="en-US"/>
          </a:p>
        </p:txBody>
      </p:sp>
      <p:sp>
        <p:nvSpPr>
          <p:cNvPr id="5" name="Footer Placeholder 4"/>
          <p:cNvSpPr>
            <a:spLocks noGrp="1"/>
          </p:cNvSpPr>
          <p:nvPr>
            <p:ph type="ftr" sz="quarter" idx="11"/>
          </p:nvPr>
        </p:nvSpPr>
        <p:spPr/>
        <p:txBody>
          <a:bodyPr/>
          <a:lstStyle/>
          <a:p>
            <a:r>
              <a:rPr lang="en-US"/>
              <a:t>www.islide.cc </a:t>
            </a:r>
          </a:p>
        </p:txBody>
      </p:sp>
      <p:sp>
        <p:nvSpPr>
          <p:cNvPr id="6" name="Slide Number Placeholder 5"/>
          <p:cNvSpPr>
            <a:spLocks noGrp="1"/>
          </p:cNvSpPr>
          <p:nvPr>
            <p:ph type="sldNum" sz="quarter" idx="12"/>
          </p:nvPr>
        </p:nvSpPr>
        <p:spPr/>
        <p:txBody>
          <a:bodyPr/>
          <a:lstStyle/>
          <a:p>
            <a:fld id="{ECA03D91-7C3F-6147-A41D-E5F3046DCF3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FA6127-3E16-E741-B672-F8472C4979EC}" type="datetime1">
              <a:rPr lang="en-US" smtClean="0"/>
              <a:t>4/22/23</a:t>
            </a:fld>
            <a:endParaRPr lang="en-US"/>
          </a:p>
        </p:txBody>
      </p:sp>
      <p:sp>
        <p:nvSpPr>
          <p:cNvPr id="5" name="Footer Placeholder 4"/>
          <p:cNvSpPr>
            <a:spLocks noGrp="1"/>
          </p:cNvSpPr>
          <p:nvPr>
            <p:ph type="ftr" sz="quarter" idx="11"/>
          </p:nvPr>
        </p:nvSpPr>
        <p:spPr/>
        <p:txBody>
          <a:bodyPr/>
          <a:lstStyle/>
          <a:p>
            <a:r>
              <a:rPr lang="en-US"/>
              <a:t>www.islide.cc </a:t>
            </a:r>
          </a:p>
        </p:txBody>
      </p:sp>
      <p:sp>
        <p:nvSpPr>
          <p:cNvPr id="6" name="Slide Number Placeholder 5"/>
          <p:cNvSpPr>
            <a:spLocks noGrp="1"/>
          </p:cNvSpPr>
          <p:nvPr>
            <p:ph type="sldNum" sz="quarter" idx="12"/>
          </p:nvPr>
        </p:nvSpPr>
        <p:spPr/>
        <p:txBody>
          <a:bodyPr/>
          <a:lstStyle/>
          <a:p>
            <a:fld id="{ECA03D91-7C3F-6147-A41D-E5F3046DCF3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节标题">
    <p:bg>
      <p:bgPr>
        <a:solidFill>
          <a:srgbClr val="EDF0F0"/>
        </a:solidFill>
        <a:effectLst/>
      </p:bgPr>
    </p:bg>
    <p:spTree>
      <p:nvGrpSpPr>
        <p:cNvPr id="1" name=""/>
        <p:cNvGrpSpPr/>
        <p:nvPr/>
      </p:nvGrpSpPr>
      <p:grpSpPr>
        <a:xfrm>
          <a:off x="0" y="0"/>
          <a:ext cx="0" cy="0"/>
          <a:chOff x="0" y="0"/>
          <a:chExt cx="0" cy="0"/>
        </a:xfrm>
      </p:grpSpPr>
      <p:sp>
        <p:nvSpPr>
          <p:cNvPr id="314" name="Freeform 54">
            <a:extLst>
              <a:ext uri="{FF2B5EF4-FFF2-40B4-BE49-F238E27FC236}">
                <a16:creationId xmlns:a16="http://schemas.microsoft.com/office/drawing/2014/main" id="{AB34118A-FEF9-4452-89D0-2550BB29549B}"/>
              </a:ext>
            </a:extLst>
          </p:cNvPr>
          <p:cNvSpPr>
            <a:spLocks/>
          </p:cNvSpPr>
          <p:nvPr userDrawn="1"/>
        </p:nvSpPr>
        <p:spPr bwMode="auto">
          <a:xfrm flipH="1">
            <a:off x="32850" y="2224476"/>
            <a:ext cx="3271181" cy="1944130"/>
          </a:xfrm>
          <a:custGeom>
            <a:avLst/>
            <a:gdLst>
              <a:gd name="T0" fmla="*/ 439 w 490"/>
              <a:gd name="T1" fmla="*/ 114 h 292"/>
              <a:gd name="T2" fmla="*/ 409 w 490"/>
              <a:gd name="T3" fmla="*/ 124 h 292"/>
              <a:gd name="T4" fmla="*/ 337 w 490"/>
              <a:gd name="T5" fmla="*/ 58 h 292"/>
              <a:gd name="T6" fmla="*/ 332 w 490"/>
              <a:gd name="T7" fmla="*/ 58 h 292"/>
              <a:gd name="T8" fmla="*/ 261 w 490"/>
              <a:gd name="T9" fmla="*/ 0 h 292"/>
              <a:gd name="T10" fmla="*/ 226 w 490"/>
              <a:gd name="T11" fmla="*/ 9 h 292"/>
              <a:gd name="T12" fmla="*/ 194 w 490"/>
              <a:gd name="T13" fmla="*/ 46 h 292"/>
              <a:gd name="T14" fmla="*/ 169 w 490"/>
              <a:gd name="T15" fmla="*/ 42 h 292"/>
              <a:gd name="T16" fmla="*/ 104 w 490"/>
              <a:gd name="T17" fmla="*/ 84 h 292"/>
              <a:gd name="T18" fmla="*/ 72 w 490"/>
              <a:gd name="T19" fmla="*/ 77 h 292"/>
              <a:gd name="T20" fmla="*/ 0 w 490"/>
              <a:gd name="T21" fmla="*/ 150 h 292"/>
              <a:gd name="T22" fmla="*/ 72 w 490"/>
              <a:gd name="T23" fmla="*/ 222 h 292"/>
              <a:gd name="T24" fmla="*/ 92 w 490"/>
              <a:gd name="T25" fmla="*/ 219 h 292"/>
              <a:gd name="T26" fmla="*/ 196 w 490"/>
              <a:gd name="T27" fmla="*/ 292 h 292"/>
              <a:gd name="T28" fmla="*/ 226 w 490"/>
              <a:gd name="T29" fmla="*/ 287 h 292"/>
              <a:gd name="T30" fmla="*/ 297 w 490"/>
              <a:gd name="T31" fmla="*/ 227 h 292"/>
              <a:gd name="T32" fmla="*/ 348 w 490"/>
              <a:gd name="T33" fmla="*/ 257 h 292"/>
              <a:gd name="T34" fmla="*/ 407 w 490"/>
              <a:gd name="T35" fmla="*/ 205 h 292"/>
              <a:gd name="T36" fmla="*/ 439 w 490"/>
              <a:gd name="T37" fmla="*/ 217 h 292"/>
              <a:gd name="T38" fmla="*/ 490 w 490"/>
              <a:gd name="T39" fmla="*/ 166 h 292"/>
              <a:gd name="T40" fmla="*/ 439 w 490"/>
              <a:gd name="T41" fmla="*/ 11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0" h="292">
                <a:moveTo>
                  <a:pt x="439" y="114"/>
                </a:moveTo>
                <a:cubicBezTo>
                  <a:pt x="428" y="114"/>
                  <a:pt x="417" y="118"/>
                  <a:pt x="409" y="124"/>
                </a:cubicBezTo>
                <a:cubicBezTo>
                  <a:pt x="406" y="87"/>
                  <a:pt x="375" y="58"/>
                  <a:pt x="337" y="58"/>
                </a:cubicBezTo>
                <a:cubicBezTo>
                  <a:pt x="335" y="58"/>
                  <a:pt x="334" y="58"/>
                  <a:pt x="332" y="58"/>
                </a:cubicBezTo>
                <a:cubicBezTo>
                  <a:pt x="326" y="25"/>
                  <a:pt x="296" y="0"/>
                  <a:pt x="261" y="0"/>
                </a:cubicBezTo>
                <a:cubicBezTo>
                  <a:pt x="248" y="0"/>
                  <a:pt x="237" y="3"/>
                  <a:pt x="226" y="9"/>
                </a:cubicBezTo>
                <a:cubicBezTo>
                  <a:pt x="211" y="17"/>
                  <a:pt x="200" y="30"/>
                  <a:pt x="194" y="46"/>
                </a:cubicBezTo>
                <a:cubicBezTo>
                  <a:pt x="186" y="44"/>
                  <a:pt x="178" y="42"/>
                  <a:pt x="169" y="42"/>
                </a:cubicBezTo>
                <a:cubicBezTo>
                  <a:pt x="140" y="42"/>
                  <a:pt x="115" y="60"/>
                  <a:pt x="104" y="84"/>
                </a:cubicBezTo>
                <a:cubicBezTo>
                  <a:pt x="94" y="80"/>
                  <a:pt x="84" y="77"/>
                  <a:pt x="72" y="77"/>
                </a:cubicBezTo>
                <a:cubicBezTo>
                  <a:pt x="33" y="77"/>
                  <a:pt x="0" y="110"/>
                  <a:pt x="0" y="150"/>
                </a:cubicBezTo>
                <a:cubicBezTo>
                  <a:pt x="0" y="190"/>
                  <a:pt x="33" y="222"/>
                  <a:pt x="72" y="222"/>
                </a:cubicBezTo>
                <a:cubicBezTo>
                  <a:pt x="79" y="222"/>
                  <a:pt x="86" y="221"/>
                  <a:pt x="92" y="219"/>
                </a:cubicBezTo>
                <a:cubicBezTo>
                  <a:pt x="107" y="262"/>
                  <a:pt x="148" y="292"/>
                  <a:pt x="196" y="292"/>
                </a:cubicBezTo>
                <a:cubicBezTo>
                  <a:pt x="206" y="292"/>
                  <a:pt x="217" y="290"/>
                  <a:pt x="226" y="287"/>
                </a:cubicBezTo>
                <a:cubicBezTo>
                  <a:pt x="258" y="279"/>
                  <a:pt x="283" y="256"/>
                  <a:pt x="297" y="227"/>
                </a:cubicBezTo>
                <a:cubicBezTo>
                  <a:pt x="307" y="245"/>
                  <a:pt x="326" y="257"/>
                  <a:pt x="348" y="257"/>
                </a:cubicBezTo>
                <a:cubicBezTo>
                  <a:pt x="379" y="257"/>
                  <a:pt x="404" y="235"/>
                  <a:pt x="407" y="205"/>
                </a:cubicBezTo>
                <a:cubicBezTo>
                  <a:pt x="416" y="212"/>
                  <a:pt x="427" y="217"/>
                  <a:pt x="439" y="217"/>
                </a:cubicBezTo>
                <a:cubicBezTo>
                  <a:pt x="467" y="217"/>
                  <a:pt x="490" y="194"/>
                  <a:pt x="490" y="166"/>
                </a:cubicBezTo>
                <a:cubicBezTo>
                  <a:pt x="490" y="137"/>
                  <a:pt x="467" y="114"/>
                  <a:pt x="439" y="1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6" name="Freeform 57">
            <a:extLst>
              <a:ext uri="{FF2B5EF4-FFF2-40B4-BE49-F238E27FC236}">
                <a16:creationId xmlns:a16="http://schemas.microsoft.com/office/drawing/2014/main" id="{E44DDE6C-1462-44C6-9FE3-7B26120DAB1F}"/>
              </a:ext>
            </a:extLst>
          </p:cNvPr>
          <p:cNvSpPr>
            <a:spLocks/>
          </p:cNvSpPr>
          <p:nvPr userDrawn="1"/>
        </p:nvSpPr>
        <p:spPr bwMode="auto">
          <a:xfrm>
            <a:off x="267719" y="2489680"/>
            <a:ext cx="3430426" cy="2050295"/>
          </a:xfrm>
          <a:custGeom>
            <a:avLst/>
            <a:gdLst>
              <a:gd name="T0" fmla="*/ 438 w 514"/>
              <a:gd name="T1" fmla="*/ 82 h 307"/>
              <a:gd name="T2" fmla="*/ 406 w 514"/>
              <a:gd name="T3" fmla="*/ 89 h 307"/>
              <a:gd name="T4" fmla="*/ 337 w 514"/>
              <a:gd name="T5" fmla="*/ 45 h 307"/>
              <a:gd name="T6" fmla="*/ 311 w 514"/>
              <a:gd name="T7" fmla="*/ 49 h 307"/>
              <a:gd name="T8" fmla="*/ 277 w 514"/>
              <a:gd name="T9" fmla="*/ 10 h 307"/>
              <a:gd name="T10" fmla="*/ 240 w 514"/>
              <a:gd name="T11" fmla="*/ 0 h 307"/>
              <a:gd name="T12" fmla="*/ 166 w 514"/>
              <a:gd name="T13" fmla="*/ 62 h 307"/>
              <a:gd name="T14" fmla="*/ 161 w 514"/>
              <a:gd name="T15" fmla="*/ 61 h 307"/>
              <a:gd name="T16" fmla="*/ 85 w 514"/>
              <a:gd name="T17" fmla="*/ 131 h 307"/>
              <a:gd name="T18" fmla="*/ 54 w 514"/>
              <a:gd name="T19" fmla="*/ 121 h 307"/>
              <a:gd name="T20" fmla="*/ 0 w 514"/>
              <a:gd name="T21" fmla="*/ 174 h 307"/>
              <a:gd name="T22" fmla="*/ 54 w 514"/>
              <a:gd name="T23" fmla="*/ 228 h 307"/>
              <a:gd name="T24" fmla="*/ 87 w 514"/>
              <a:gd name="T25" fmla="*/ 216 h 307"/>
              <a:gd name="T26" fmla="*/ 149 w 514"/>
              <a:gd name="T27" fmla="*/ 270 h 307"/>
              <a:gd name="T28" fmla="*/ 203 w 514"/>
              <a:gd name="T29" fmla="*/ 239 h 307"/>
              <a:gd name="T30" fmla="*/ 277 w 514"/>
              <a:gd name="T31" fmla="*/ 302 h 307"/>
              <a:gd name="T32" fmla="*/ 309 w 514"/>
              <a:gd name="T33" fmla="*/ 307 h 307"/>
              <a:gd name="T34" fmla="*/ 418 w 514"/>
              <a:gd name="T35" fmla="*/ 231 h 307"/>
              <a:gd name="T36" fmla="*/ 438 w 514"/>
              <a:gd name="T37" fmla="*/ 233 h 307"/>
              <a:gd name="T38" fmla="*/ 514 w 514"/>
              <a:gd name="T39" fmla="*/ 158 h 307"/>
              <a:gd name="T40" fmla="*/ 438 w 514"/>
              <a:gd name="T41" fmla="*/ 8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4" h="307">
                <a:moveTo>
                  <a:pt x="438" y="82"/>
                </a:moveTo>
                <a:cubicBezTo>
                  <a:pt x="427" y="82"/>
                  <a:pt x="416" y="84"/>
                  <a:pt x="406" y="89"/>
                </a:cubicBezTo>
                <a:cubicBezTo>
                  <a:pt x="394" y="63"/>
                  <a:pt x="367" y="45"/>
                  <a:pt x="337" y="45"/>
                </a:cubicBezTo>
                <a:cubicBezTo>
                  <a:pt x="328" y="45"/>
                  <a:pt x="319" y="46"/>
                  <a:pt x="311" y="49"/>
                </a:cubicBezTo>
                <a:cubicBezTo>
                  <a:pt x="305" y="32"/>
                  <a:pt x="293" y="18"/>
                  <a:pt x="277" y="10"/>
                </a:cubicBezTo>
                <a:cubicBezTo>
                  <a:pt x="266" y="4"/>
                  <a:pt x="254" y="0"/>
                  <a:pt x="240" y="0"/>
                </a:cubicBezTo>
                <a:cubicBezTo>
                  <a:pt x="204" y="0"/>
                  <a:pt x="173" y="27"/>
                  <a:pt x="166" y="62"/>
                </a:cubicBezTo>
                <a:cubicBezTo>
                  <a:pt x="164" y="62"/>
                  <a:pt x="163" y="61"/>
                  <a:pt x="161" y="61"/>
                </a:cubicBezTo>
                <a:cubicBezTo>
                  <a:pt x="121" y="61"/>
                  <a:pt x="89" y="92"/>
                  <a:pt x="85" y="131"/>
                </a:cubicBezTo>
                <a:cubicBezTo>
                  <a:pt x="76" y="124"/>
                  <a:pt x="65" y="121"/>
                  <a:pt x="54" y="121"/>
                </a:cubicBezTo>
                <a:cubicBezTo>
                  <a:pt x="24" y="121"/>
                  <a:pt x="0" y="145"/>
                  <a:pt x="0" y="174"/>
                </a:cubicBezTo>
                <a:cubicBezTo>
                  <a:pt x="0" y="204"/>
                  <a:pt x="24" y="228"/>
                  <a:pt x="54" y="228"/>
                </a:cubicBezTo>
                <a:cubicBezTo>
                  <a:pt x="66" y="228"/>
                  <a:pt x="78" y="223"/>
                  <a:pt x="87" y="216"/>
                </a:cubicBezTo>
                <a:cubicBezTo>
                  <a:pt x="91" y="247"/>
                  <a:pt x="117" y="270"/>
                  <a:pt x="149" y="270"/>
                </a:cubicBezTo>
                <a:cubicBezTo>
                  <a:pt x="172" y="270"/>
                  <a:pt x="192" y="258"/>
                  <a:pt x="203" y="239"/>
                </a:cubicBezTo>
                <a:cubicBezTo>
                  <a:pt x="217" y="269"/>
                  <a:pt x="244" y="293"/>
                  <a:pt x="277" y="302"/>
                </a:cubicBezTo>
                <a:cubicBezTo>
                  <a:pt x="287" y="305"/>
                  <a:pt x="298" y="307"/>
                  <a:pt x="309" y="307"/>
                </a:cubicBezTo>
                <a:cubicBezTo>
                  <a:pt x="359" y="307"/>
                  <a:pt x="402" y="275"/>
                  <a:pt x="418" y="231"/>
                </a:cubicBezTo>
                <a:cubicBezTo>
                  <a:pt x="425" y="232"/>
                  <a:pt x="431" y="233"/>
                  <a:pt x="438" y="233"/>
                </a:cubicBezTo>
                <a:cubicBezTo>
                  <a:pt x="480" y="233"/>
                  <a:pt x="514" y="200"/>
                  <a:pt x="514" y="158"/>
                </a:cubicBezTo>
                <a:cubicBezTo>
                  <a:pt x="514" y="116"/>
                  <a:pt x="480" y="82"/>
                  <a:pt x="438"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nvGrpSpPr>
          <p:cNvPr id="317" name="组合 316">
            <a:extLst>
              <a:ext uri="{FF2B5EF4-FFF2-40B4-BE49-F238E27FC236}">
                <a16:creationId xmlns:a16="http://schemas.microsoft.com/office/drawing/2014/main" id="{31C77A3A-9F7D-496F-9F04-73A0F15F1C6E}"/>
              </a:ext>
            </a:extLst>
          </p:cNvPr>
          <p:cNvGrpSpPr/>
          <p:nvPr userDrawn="1"/>
        </p:nvGrpSpPr>
        <p:grpSpPr>
          <a:xfrm>
            <a:off x="4241508" y="542421"/>
            <a:ext cx="7059908" cy="6291482"/>
            <a:chOff x="5910263" y="2262188"/>
            <a:chExt cx="2566988" cy="2287588"/>
          </a:xfrm>
          <a:solidFill>
            <a:schemeClr val="bg1">
              <a:lumMod val="75000"/>
              <a:alpha val="63000"/>
            </a:schemeClr>
          </a:solidFill>
        </p:grpSpPr>
        <p:grpSp>
          <p:nvGrpSpPr>
            <p:cNvPr id="318" name="Group 205">
              <a:extLst>
                <a:ext uri="{FF2B5EF4-FFF2-40B4-BE49-F238E27FC236}">
                  <a16:creationId xmlns:a16="http://schemas.microsoft.com/office/drawing/2014/main" id="{40F73838-A194-4621-A5CE-69A3BE8BF24D}"/>
                </a:ext>
              </a:extLst>
            </p:cNvPr>
            <p:cNvGrpSpPr>
              <a:grpSpLocks/>
            </p:cNvGrpSpPr>
            <p:nvPr/>
          </p:nvGrpSpPr>
          <p:grpSpPr bwMode="auto">
            <a:xfrm>
              <a:off x="5910263" y="2268538"/>
              <a:ext cx="773113" cy="2274888"/>
              <a:chOff x="3723" y="1429"/>
              <a:chExt cx="487" cy="1433"/>
            </a:xfrm>
            <a:grpFill/>
          </p:grpSpPr>
          <p:sp>
            <p:nvSpPr>
              <p:cNvPr id="1093" name="Freeform 5">
                <a:extLst>
                  <a:ext uri="{FF2B5EF4-FFF2-40B4-BE49-F238E27FC236}">
                    <a16:creationId xmlns:a16="http://schemas.microsoft.com/office/drawing/2014/main" id="{28751101-401C-4942-A6F7-586A51F3F145}"/>
                  </a:ext>
                </a:extLst>
              </p:cNvPr>
              <p:cNvSpPr>
                <a:spLocks/>
              </p:cNvSpPr>
              <p:nvPr/>
            </p:nvSpPr>
            <p:spPr bwMode="auto">
              <a:xfrm>
                <a:off x="3985" y="2749"/>
                <a:ext cx="10" cy="9"/>
              </a:xfrm>
              <a:custGeom>
                <a:avLst/>
                <a:gdLst>
                  <a:gd name="T0" fmla="*/ 7 w 7"/>
                  <a:gd name="T1" fmla="*/ 6 h 6"/>
                  <a:gd name="T2" fmla="*/ 7 w 7"/>
                  <a:gd name="T3" fmla="*/ 6 h 6"/>
                  <a:gd name="T4" fmla="*/ 0 w 7"/>
                  <a:gd name="T5" fmla="*/ 0 h 6"/>
                  <a:gd name="T6" fmla="*/ 7 w 7"/>
                  <a:gd name="T7" fmla="*/ 6 h 6"/>
                </a:gdLst>
                <a:ahLst/>
                <a:cxnLst>
                  <a:cxn ang="0">
                    <a:pos x="T0" y="T1"/>
                  </a:cxn>
                  <a:cxn ang="0">
                    <a:pos x="T2" y="T3"/>
                  </a:cxn>
                  <a:cxn ang="0">
                    <a:pos x="T4" y="T5"/>
                  </a:cxn>
                  <a:cxn ang="0">
                    <a:pos x="T6" y="T7"/>
                  </a:cxn>
                </a:cxnLst>
                <a:rect l="0" t="0" r="r" b="b"/>
                <a:pathLst>
                  <a:path w="7" h="6">
                    <a:moveTo>
                      <a:pt x="7" y="6"/>
                    </a:moveTo>
                    <a:cubicBezTo>
                      <a:pt x="7" y="6"/>
                      <a:pt x="7" y="6"/>
                      <a:pt x="7" y="6"/>
                    </a:cubicBezTo>
                    <a:cubicBezTo>
                      <a:pt x="0" y="0"/>
                      <a:pt x="0" y="0"/>
                      <a:pt x="0" y="0"/>
                    </a:cubicBezTo>
                    <a:cubicBezTo>
                      <a:pt x="2" y="2"/>
                      <a:pt x="4" y="4"/>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4" name="Freeform 6">
                <a:extLst>
                  <a:ext uri="{FF2B5EF4-FFF2-40B4-BE49-F238E27FC236}">
                    <a16:creationId xmlns:a16="http://schemas.microsoft.com/office/drawing/2014/main" id="{F9134B17-0D5C-47C4-B337-4E7CEC131FF6}"/>
                  </a:ext>
                </a:extLst>
              </p:cNvPr>
              <p:cNvSpPr>
                <a:spLocks/>
              </p:cNvSpPr>
              <p:nvPr/>
            </p:nvSpPr>
            <p:spPr bwMode="auto">
              <a:xfrm>
                <a:off x="4008" y="2769"/>
                <a:ext cx="20" cy="18"/>
              </a:xfrm>
              <a:custGeom>
                <a:avLst/>
                <a:gdLst>
                  <a:gd name="T0" fmla="*/ 10 w 14"/>
                  <a:gd name="T1" fmla="*/ 8 h 12"/>
                  <a:gd name="T2" fmla="*/ 14 w 14"/>
                  <a:gd name="T3" fmla="*/ 12 h 12"/>
                  <a:gd name="T4" fmla="*/ 0 w 14"/>
                  <a:gd name="T5" fmla="*/ 0 h 12"/>
                  <a:gd name="T6" fmla="*/ 1 w 14"/>
                  <a:gd name="T7" fmla="*/ 0 h 12"/>
                  <a:gd name="T8" fmla="*/ 10 w 14"/>
                  <a:gd name="T9" fmla="*/ 8 h 12"/>
                </a:gdLst>
                <a:ahLst/>
                <a:cxnLst>
                  <a:cxn ang="0">
                    <a:pos x="T0" y="T1"/>
                  </a:cxn>
                  <a:cxn ang="0">
                    <a:pos x="T2" y="T3"/>
                  </a:cxn>
                  <a:cxn ang="0">
                    <a:pos x="T4" y="T5"/>
                  </a:cxn>
                  <a:cxn ang="0">
                    <a:pos x="T6" y="T7"/>
                  </a:cxn>
                  <a:cxn ang="0">
                    <a:pos x="T8" y="T9"/>
                  </a:cxn>
                </a:cxnLst>
                <a:rect l="0" t="0" r="r" b="b"/>
                <a:pathLst>
                  <a:path w="14" h="12">
                    <a:moveTo>
                      <a:pt x="10" y="8"/>
                    </a:moveTo>
                    <a:cubicBezTo>
                      <a:pt x="14" y="11"/>
                      <a:pt x="14" y="12"/>
                      <a:pt x="14" y="12"/>
                    </a:cubicBezTo>
                    <a:cubicBezTo>
                      <a:pt x="13" y="11"/>
                      <a:pt x="1" y="1"/>
                      <a:pt x="0" y="0"/>
                    </a:cubicBezTo>
                    <a:cubicBezTo>
                      <a:pt x="0" y="0"/>
                      <a:pt x="1" y="0"/>
                      <a:pt x="1" y="0"/>
                    </a:cubicBezTo>
                    <a:cubicBezTo>
                      <a:pt x="2" y="2"/>
                      <a:pt x="8" y="6"/>
                      <a:pt x="1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5" name="Freeform 7">
                <a:extLst>
                  <a:ext uri="{FF2B5EF4-FFF2-40B4-BE49-F238E27FC236}">
                    <a16:creationId xmlns:a16="http://schemas.microsoft.com/office/drawing/2014/main" id="{F635A9F1-46CC-41FE-9042-DC9B3B65AB5E}"/>
                  </a:ext>
                </a:extLst>
              </p:cNvPr>
              <p:cNvSpPr>
                <a:spLocks/>
              </p:cNvSpPr>
              <p:nvPr/>
            </p:nvSpPr>
            <p:spPr bwMode="auto">
              <a:xfrm>
                <a:off x="4050" y="2803"/>
                <a:ext cx="19" cy="14"/>
              </a:xfrm>
              <a:custGeom>
                <a:avLst/>
                <a:gdLst>
                  <a:gd name="T0" fmla="*/ 9 w 13"/>
                  <a:gd name="T1" fmla="*/ 7 h 10"/>
                  <a:gd name="T2" fmla="*/ 13 w 13"/>
                  <a:gd name="T3" fmla="*/ 10 h 10"/>
                  <a:gd name="T4" fmla="*/ 0 w 13"/>
                  <a:gd name="T5" fmla="*/ 0 h 10"/>
                  <a:gd name="T6" fmla="*/ 0 w 13"/>
                  <a:gd name="T7" fmla="*/ 0 h 10"/>
                  <a:gd name="T8" fmla="*/ 9 w 13"/>
                  <a:gd name="T9" fmla="*/ 7 h 10"/>
                </a:gdLst>
                <a:ahLst/>
                <a:cxnLst>
                  <a:cxn ang="0">
                    <a:pos x="T0" y="T1"/>
                  </a:cxn>
                  <a:cxn ang="0">
                    <a:pos x="T2" y="T3"/>
                  </a:cxn>
                  <a:cxn ang="0">
                    <a:pos x="T4" y="T5"/>
                  </a:cxn>
                  <a:cxn ang="0">
                    <a:pos x="T6" y="T7"/>
                  </a:cxn>
                  <a:cxn ang="0">
                    <a:pos x="T8" y="T9"/>
                  </a:cxn>
                </a:cxnLst>
                <a:rect l="0" t="0" r="r" b="b"/>
                <a:pathLst>
                  <a:path w="13" h="10">
                    <a:moveTo>
                      <a:pt x="9" y="7"/>
                    </a:moveTo>
                    <a:cubicBezTo>
                      <a:pt x="11" y="8"/>
                      <a:pt x="12" y="9"/>
                      <a:pt x="13" y="10"/>
                    </a:cubicBezTo>
                    <a:cubicBezTo>
                      <a:pt x="0" y="0"/>
                      <a:pt x="0" y="0"/>
                      <a:pt x="0" y="0"/>
                    </a:cubicBezTo>
                    <a:cubicBezTo>
                      <a:pt x="0" y="0"/>
                      <a:pt x="0" y="0"/>
                      <a:pt x="0" y="0"/>
                    </a:cubicBezTo>
                    <a:cubicBezTo>
                      <a:pt x="3" y="2"/>
                      <a:pt x="6" y="5"/>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6" name="Freeform 8">
                <a:extLst>
                  <a:ext uri="{FF2B5EF4-FFF2-40B4-BE49-F238E27FC236}">
                    <a16:creationId xmlns:a16="http://schemas.microsoft.com/office/drawing/2014/main" id="{8C60C7C3-A374-4DF0-A52C-F983C3172C5D}"/>
                  </a:ext>
                </a:extLst>
              </p:cNvPr>
              <p:cNvSpPr>
                <a:spLocks/>
              </p:cNvSpPr>
              <p:nvPr/>
            </p:nvSpPr>
            <p:spPr bwMode="auto">
              <a:xfrm>
                <a:off x="4077" y="2823"/>
                <a:ext cx="22" cy="14"/>
              </a:xfrm>
              <a:custGeom>
                <a:avLst/>
                <a:gdLst>
                  <a:gd name="T0" fmla="*/ 10 w 15"/>
                  <a:gd name="T1" fmla="*/ 6 h 10"/>
                  <a:gd name="T2" fmla="*/ 15 w 15"/>
                  <a:gd name="T3" fmla="*/ 10 h 10"/>
                  <a:gd name="T4" fmla="*/ 0 w 15"/>
                  <a:gd name="T5" fmla="*/ 0 h 10"/>
                  <a:gd name="T6" fmla="*/ 0 w 15"/>
                  <a:gd name="T7" fmla="*/ 0 h 10"/>
                  <a:gd name="T8" fmla="*/ 10 w 15"/>
                  <a:gd name="T9" fmla="*/ 6 h 10"/>
                </a:gdLst>
                <a:ahLst/>
                <a:cxnLst>
                  <a:cxn ang="0">
                    <a:pos x="T0" y="T1"/>
                  </a:cxn>
                  <a:cxn ang="0">
                    <a:pos x="T2" y="T3"/>
                  </a:cxn>
                  <a:cxn ang="0">
                    <a:pos x="T4" y="T5"/>
                  </a:cxn>
                  <a:cxn ang="0">
                    <a:pos x="T6" y="T7"/>
                  </a:cxn>
                  <a:cxn ang="0">
                    <a:pos x="T8" y="T9"/>
                  </a:cxn>
                </a:cxnLst>
                <a:rect l="0" t="0" r="r" b="b"/>
                <a:pathLst>
                  <a:path w="15" h="10">
                    <a:moveTo>
                      <a:pt x="10" y="6"/>
                    </a:moveTo>
                    <a:cubicBezTo>
                      <a:pt x="15" y="9"/>
                      <a:pt x="15" y="9"/>
                      <a:pt x="15" y="10"/>
                    </a:cubicBezTo>
                    <a:cubicBezTo>
                      <a:pt x="14" y="9"/>
                      <a:pt x="1" y="1"/>
                      <a:pt x="0" y="0"/>
                    </a:cubicBezTo>
                    <a:cubicBezTo>
                      <a:pt x="0" y="0"/>
                      <a:pt x="0" y="0"/>
                      <a:pt x="0" y="0"/>
                    </a:cubicBezTo>
                    <a:cubicBezTo>
                      <a:pt x="1" y="0"/>
                      <a:pt x="2" y="1"/>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7" name="Freeform 9">
                <a:extLst>
                  <a:ext uri="{FF2B5EF4-FFF2-40B4-BE49-F238E27FC236}">
                    <a16:creationId xmlns:a16="http://schemas.microsoft.com/office/drawing/2014/main" id="{42D2FE4C-4F89-4C82-88DF-37028CB5F8DB}"/>
                  </a:ext>
                </a:extLst>
              </p:cNvPr>
              <p:cNvSpPr>
                <a:spLocks/>
              </p:cNvSpPr>
              <p:nvPr/>
            </p:nvSpPr>
            <p:spPr bwMode="auto">
              <a:xfrm>
                <a:off x="4121" y="2851"/>
                <a:ext cx="21" cy="11"/>
              </a:xfrm>
              <a:custGeom>
                <a:avLst/>
                <a:gdLst>
                  <a:gd name="T0" fmla="*/ 10 w 15"/>
                  <a:gd name="T1" fmla="*/ 6 h 8"/>
                  <a:gd name="T2" fmla="*/ 15 w 15"/>
                  <a:gd name="T3" fmla="*/ 8 h 8"/>
                  <a:gd name="T4" fmla="*/ 0 w 15"/>
                  <a:gd name="T5" fmla="*/ 0 h 8"/>
                  <a:gd name="T6" fmla="*/ 0 w 15"/>
                  <a:gd name="T7" fmla="*/ 0 h 8"/>
                  <a:gd name="T8" fmla="*/ 10 w 15"/>
                  <a:gd name="T9" fmla="*/ 6 h 8"/>
                </a:gdLst>
                <a:ahLst/>
                <a:cxnLst>
                  <a:cxn ang="0">
                    <a:pos x="T0" y="T1"/>
                  </a:cxn>
                  <a:cxn ang="0">
                    <a:pos x="T2" y="T3"/>
                  </a:cxn>
                  <a:cxn ang="0">
                    <a:pos x="T4" y="T5"/>
                  </a:cxn>
                  <a:cxn ang="0">
                    <a:pos x="T6" y="T7"/>
                  </a:cxn>
                  <a:cxn ang="0">
                    <a:pos x="T8" y="T9"/>
                  </a:cxn>
                </a:cxnLst>
                <a:rect l="0" t="0" r="r" b="b"/>
                <a:pathLst>
                  <a:path w="15" h="8">
                    <a:moveTo>
                      <a:pt x="10" y="6"/>
                    </a:moveTo>
                    <a:cubicBezTo>
                      <a:pt x="12" y="7"/>
                      <a:pt x="13" y="8"/>
                      <a:pt x="15" y="8"/>
                    </a:cubicBezTo>
                    <a:cubicBezTo>
                      <a:pt x="0" y="0"/>
                      <a:pt x="0" y="0"/>
                      <a:pt x="0" y="0"/>
                    </a:cubicBezTo>
                    <a:cubicBezTo>
                      <a:pt x="0" y="0"/>
                      <a:pt x="0" y="0"/>
                      <a:pt x="0" y="0"/>
                    </a:cubicBezTo>
                    <a:cubicBezTo>
                      <a:pt x="3" y="2"/>
                      <a:pt x="7" y="4"/>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8" name="Freeform 10">
                <a:extLst>
                  <a:ext uri="{FF2B5EF4-FFF2-40B4-BE49-F238E27FC236}">
                    <a16:creationId xmlns:a16="http://schemas.microsoft.com/office/drawing/2014/main" id="{74BD8777-ACB1-4082-BE5F-20DC6289B13C}"/>
                  </a:ext>
                </a:extLst>
              </p:cNvPr>
              <p:cNvSpPr>
                <a:spLocks/>
              </p:cNvSpPr>
              <p:nvPr/>
            </p:nvSpPr>
            <p:spPr bwMode="auto">
              <a:xfrm>
                <a:off x="3998" y="2758"/>
                <a:ext cx="19" cy="17"/>
              </a:xfrm>
              <a:custGeom>
                <a:avLst/>
                <a:gdLst>
                  <a:gd name="T0" fmla="*/ 9 w 13"/>
                  <a:gd name="T1" fmla="*/ 8 h 12"/>
                  <a:gd name="T2" fmla="*/ 13 w 13"/>
                  <a:gd name="T3" fmla="*/ 12 h 12"/>
                  <a:gd name="T4" fmla="*/ 0 w 13"/>
                  <a:gd name="T5" fmla="*/ 0 h 12"/>
                  <a:gd name="T6" fmla="*/ 0 w 13"/>
                  <a:gd name="T7" fmla="*/ 0 h 12"/>
                  <a:gd name="T8" fmla="*/ 9 w 13"/>
                  <a:gd name="T9" fmla="*/ 8 h 12"/>
                </a:gdLst>
                <a:ahLst/>
                <a:cxnLst>
                  <a:cxn ang="0">
                    <a:pos x="T0" y="T1"/>
                  </a:cxn>
                  <a:cxn ang="0">
                    <a:pos x="T2" y="T3"/>
                  </a:cxn>
                  <a:cxn ang="0">
                    <a:pos x="T4" y="T5"/>
                  </a:cxn>
                  <a:cxn ang="0">
                    <a:pos x="T6" y="T7"/>
                  </a:cxn>
                  <a:cxn ang="0">
                    <a:pos x="T8" y="T9"/>
                  </a:cxn>
                </a:cxnLst>
                <a:rect l="0" t="0" r="r" b="b"/>
                <a:pathLst>
                  <a:path w="13" h="12">
                    <a:moveTo>
                      <a:pt x="9" y="8"/>
                    </a:moveTo>
                    <a:cubicBezTo>
                      <a:pt x="11" y="9"/>
                      <a:pt x="13" y="11"/>
                      <a:pt x="13" y="12"/>
                    </a:cubicBezTo>
                    <a:cubicBezTo>
                      <a:pt x="12" y="12"/>
                      <a:pt x="0" y="1"/>
                      <a:pt x="0" y="0"/>
                    </a:cubicBezTo>
                    <a:cubicBezTo>
                      <a:pt x="0" y="0"/>
                      <a:pt x="0" y="0"/>
                      <a:pt x="0" y="0"/>
                    </a:cubicBezTo>
                    <a:cubicBezTo>
                      <a:pt x="2" y="1"/>
                      <a:pt x="7" y="6"/>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9" name="Freeform 11">
                <a:extLst>
                  <a:ext uri="{FF2B5EF4-FFF2-40B4-BE49-F238E27FC236}">
                    <a16:creationId xmlns:a16="http://schemas.microsoft.com/office/drawing/2014/main" id="{BE4484C3-3F53-4AD6-A87C-FCC0452A4EEA}"/>
                  </a:ext>
                </a:extLst>
              </p:cNvPr>
              <p:cNvSpPr>
                <a:spLocks/>
              </p:cNvSpPr>
              <p:nvPr/>
            </p:nvSpPr>
            <p:spPr bwMode="auto">
              <a:xfrm>
                <a:off x="4035" y="2791"/>
                <a:ext cx="22" cy="16"/>
              </a:xfrm>
              <a:custGeom>
                <a:avLst/>
                <a:gdLst>
                  <a:gd name="T0" fmla="*/ 10 w 15"/>
                  <a:gd name="T1" fmla="*/ 7 h 11"/>
                  <a:gd name="T2" fmla="*/ 15 w 15"/>
                  <a:gd name="T3" fmla="*/ 11 h 11"/>
                  <a:gd name="T4" fmla="*/ 0 w 15"/>
                  <a:gd name="T5" fmla="*/ 0 h 11"/>
                  <a:gd name="T6" fmla="*/ 1 w 15"/>
                  <a:gd name="T7" fmla="*/ 0 h 11"/>
                  <a:gd name="T8" fmla="*/ 10 w 15"/>
                  <a:gd name="T9" fmla="*/ 7 h 11"/>
                </a:gdLst>
                <a:ahLst/>
                <a:cxnLst>
                  <a:cxn ang="0">
                    <a:pos x="T0" y="T1"/>
                  </a:cxn>
                  <a:cxn ang="0">
                    <a:pos x="T2" y="T3"/>
                  </a:cxn>
                  <a:cxn ang="0">
                    <a:pos x="T4" y="T5"/>
                  </a:cxn>
                  <a:cxn ang="0">
                    <a:pos x="T6" y="T7"/>
                  </a:cxn>
                  <a:cxn ang="0">
                    <a:pos x="T8" y="T9"/>
                  </a:cxn>
                </a:cxnLst>
                <a:rect l="0" t="0" r="r" b="b"/>
                <a:pathLst>
                  <a:path w="15" h="11">
                    <a:moveTo>
                      <a:pt x="10" y="7"/>
                    </a:moveTo>
                    <a:cubicBezTo>
                      <a:pt x="13" y="10"/>
                      <a:pt x="15" y="11"/>
                      <a:pt x="15" y="11"/>
                    </a:cubicBezTo>
                    <a:cubicBezTo>
                      <a:pt x="14" y="11"/>
                      <a:pt x="1" y="1"/>
                      <a:pt x="0" y="0"/>
                    </a:cubicBezTo>
                    <a:cubicBezTo>
                      <a:pt x="1" y="0"/>
                      <a:pt x="1" y="0"/>
                      <a:pt x="1" y="0"/>
                    </a:cubicBezTo>
                    <a:cubicBezTo>
                      <a:pt x="3" y="2"/>
                      <a:pt x="10" y="7"/>
                      <a:pt x="1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0" name="Freeform 12">
                <a:extLst>
                  <a:ext uri="{FF2B5EF4-FFF2-40B4-BE49-F238E27FC236}">
                    <a16:creationId xmlns:a16="http://schemas.microsoft.com/office/drawing/2014/main" id="{D6265432-DEAB-4E43-9646-5EA3833DC65A}"/>
                  </a:ext>
                </a:extLst>
              </p:cNvPr>
              <p:cNvSpPr>
                <a:spLocks/>
              </p:cNvSpPr>
              <p:nvPr/>
            </p:nvSpPr>
            <p:spPr bwMode="auto">
              <a:xfrm>
                <a:off x="3788" y="2469"/>
                <a:ext cx="10" cy="25"/>
              </a:xfrm>
              <a:custGeom>
                <a:avLst/>
                <a:gdLst>
                  <a:gd name="T0" fmla="*/ 5 w 7"/>
                  <a:gd name="T1" fmla="*/ 11 h 17"/>
                  <a:gd name="T2" fmla="*/ 7 w 7"/>
                  <a:gd name="T3" fmla="*/ 17 h 17"/>
                  <a:gd name="T4" fmla="*/ 0 w 7"/>
                  <a:gd name="T5" fmla="*/ 0 h 17"/>
                  <a:gd name="T6" fmla="*/ 5 w 7"/>
                  <a:gd name="T7" fmla="*/ 11 h 17"/>
                </a:gdLst>
                <a:ahLst/>
                <a:cxnLst>
                  <a:cxn ang="0">
                    <a:pos x="T0" y="T1"/>
                  </a:cxn>
                  <a:cxn ang="0">
                    <a:pos x="T2" y="T3"/>
                  </a:cxn>
                  <a:cxn ang="0">
                    <a:pos x="T4" y="T5"/>
                  </a:cxn>
                  <a:cxn ang="0">
                    <a:pos x="T6" y="T7"/>
                  </a:cxn>
                </a:cxnLst>
                <a:rect l="0" t="0" r="r" b="b"/>
                <a:pathLst>
                  <a:path w="7" h="17">
                    <a:moveTo>
                      <a:pt x="5" y="11"/>
                    </a:moveTo>
                    <a:cubicBezTo>
                      <a:pt x="6" y="13"/>
                      <a:pt x="6" y="15"/>
                      <a:pt x="7" y="17"/>
                    </a:cubicBezTo>
                    <a:cubicBezTo>
                      <a:pt x="0" y="0"/>
                      <a:pt x="0" y="0"/>
                      <a:pt x="0" y="0"/>
                    </a:cubicBezTo>
                    <a:cubicBezTo>
                      <a:pt x="1" y="2"/>
                      <a:pt x="5" y="11"/>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1" name="Freeform 13">
                <a:extLst>
                  <a:ext uri="{FF2B5EF4-FFF2-40B4-BE49-F238E27FC236}">
                    <a16:creationId xmlns:a16="http://schemas.microsoft.com/office/drawing/2014/main" id="{FBEF9C4A-F335-41AD-92EC-713F2DA3AB1D}"/>
                  </a:ext>
                </a:extLst>
              </p:cNvPr>
              <p:cNvSpPr>
                <a:spLocks/>
              </p:cNvSpPr>
              <p:nvPr/>
            </p:nvSpPr>
            <p:spPr bwMode="auto">
              <a:xfrm>
                <a:off x="3927" y="2691"/>
                <a:ext cx="3" cy="3"/>
              </a:xfrm>
              <a:custGeom>
                <a:avLst/>
                <a:gdLst>
                  <a:gd name="T0" fmla="*/ 2 w 2"/>
                  <a:gd name="T1" fmla="*/ 1 h 2"/>
                  <a:gd name="T2" fmla="*/ 0 w 2"/>
                  <a:gd name="T3" fmla="*/ 0 h 2"/>
                  <a:gd name="T4" fmla="*/ 2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0" y="0"/>
                      <a:pt x="0" y="0"/>
                      <a:pt x="0" y="0"/>
                    </a:cubicBezTo>
                    <a:cubicBezTo>
                      <a:pt x="1" y="0"/>
                      <a:pt x="1" y="1"/>
                      <a:pt x="2" y="2"/>
                    </a:cubicBezTo>
                    <a:cubicBezTo>
                      <a:pt x="2" y="1"/>
                      <a:pt x="2" y="1"/>
                      <a:pt x="2"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2" name="Freeform 14">
                <a:extLst>
                  <a:ext uri="{FF2B5EF4-FFF2-40B4-BE49-F238E27FC236}">
                    <a16:creationId xmlns:a16="http://schemas.microsoft.com/office/drawing/2014/main" id="{D785C47D-9CCE-410B-9622-353397BD340F}"/>
                  </a:ext>
                </a:extLst>
              </p:cNvPr>
              <p:cNvSpPr>
                <a:spLocks/>
              </p:cNvSpPr>
              <p:nvPr/>
            </p:nvSpPr>
            <p:spPr bwMode="auto">
              <a:xfrm>
                <a:off x="3856" y="2597"/>
                <a:ext cx="15" cy="23"/>
              </a:xfrm>
              <a:custGeom>
                <a:avLst/>
                <a:gdLst>
                  <a:gd name="T0" fmla="*/ 7 w 10"/>
                  <a:gd name="T1" fmla="*/ 10 h 16"/>
                  <a:gd name="T2" fmla="*/ 10 w 10"/>
                  <a:gd name="T3" fmla="*/ 16 h 16"/>
                  <a:gd name="T4" fmla="*/ 8 w 10"/>
                  <a:gd name="T5" fmla="*/ 13 h 16"/>
                  <a:gd name="T6" fmla="*/ 2 w 10"/>
                  <a:gd name="T7" fmla="*/ 3 h 16"/>
                  <a:gd name="T8" fmla="*/ 0 w 10"/>
                  <a:gd name="T9" fmla="*/ 0 h 16"/>
                  <a:gd name="T10" fmla="*/ 0 w 10"/>
                  <a:gd name="T11" fmla="*/ 0 h 16"/>
                  <a:gd name="T12" fmla="*/ 7 w 10"/>
                  <a:gd name="T13" fmla="*/ 10 h 16"/>
                </a:gdLst>
                <a:ahLst/>
                <a:cxnLst>
                  <a:cxn ang="0">
                    <a:pos x="T0" y="T1"/>
                  </a:cxn>
                  <a:cxn ang="0">
                    <a:pos x="T2" y="T3"/>
                  </a:cxn>
                  <a:cxn ang="0">
                    <a:pos x="T4" y="T5"/>
                  </a:cxn>
                  <a:cxn ang="0">
                    <a:pos x="T6" y="T7"/>
                  </a:cxn>
                  <a:cxn ang="0">
                    <a:pos x="T8" y="T9"/>
                  </a:cxn>
                  <a:cxn ang="0">
                    <a:pos x="T10" y="T11"/>
                  </a:cxn>
                  <a:cxn ang="0">
                    <a:pos x="T12" y="T13"/>
                  </a:cxn>
                </a:cxnLst>
                <a:rect l="0" t="0" r="r" b="b"/>
                <a:pathLst>
                  <a:path w="10" h="16">
                    <a:moveTo>
                      <a:pt x="7" y="10"/>
                    </a:moveTo>
                    <a:cubicBezTo>
                      <a:pt x="9" y="13"/>
                      <a:pt x="10" y="15"/>
                      <a:pt x="10" y="16"/>
                    </a:cubicBezTo>
                    <a:cubicBezTo>
                      <a:pt x="10" y="16"/>
                      <a:pt x="10" y="15"/>
                      <a:pt x="8" y="13"/>
                    </a:cubicBezTo>
                    <a:cubicBezTo>
                      <a:pt x="2" y="3"/>
                      <a:pt x="2" y="3"/>
                      <a:pt x="2" y="3"/>
                    </a:cubicBezTo>
                    <a:cubicBezTo>
                      <a:pt x="0" y="1"/>
                      <a:pt x="0" y="1"/>
                      <a:pt x="0" y="0"/>
                    </a:cubicBezTo>
                    <a:cubicBezTo>
                      <a:pt x="0" y="0"/>
                      <a:pt x="0" y="0"/>
                      <a:pt x="0" y="0"/>
                    </a:cubicBezTo>
                    <a:cubicBezTo>
                      <a:pt x="1" y="2"/>
                      <a:pt x="7" y="10"/>
                      <a:pt x="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3" name="Freeform 15">
                <a:extLst>
                  <a:ext uri="{FF2B5EF4-FFF2-40B4-BE49-F238E27FC236}">
                    <a16:creationId xmlns:a16="http://schemas.microsoft.com/office/drawing/2014/main" id="{601220A2-1842-4727-97D3-A4022BC435CC}"/>
                  </a:ext>
                </a:extLst>
              </p:cNvPr>
              <p:cNvSpPr>
                <a:spLocks/>
              </p:cNvSpPr>
              <p:nvPr/>
            </p:nvSpPr>
            <p:spPr bwMode="auto">
              <a:xfrm>
                <a:off x="3887" y="2642"/>
                <a:ext cx="17" cy="20"/>
              </a:xfrm>
              <a:custGeom>
                <a:avLst/>
                <a:gdLst>
                  <a:gd name="T0" fmla="*/ 8 w 12"/>
                  <a:gd name="T1" fmla="*/ 9 h 14"/>
                  <a:gd name="T2" fmla="*/ 12 w 12"/>
                  <a:gd name="T3" fmla="*/ 14 h 14"/>
                  <a:gd name="T4" fmla="*/ 0 w 12"/>
                  <a:gd name="T5" fmla="*/ 0 h 14"/>
                  <a:gd name="T6" fmla="*/ 0 w 12"/>
                  <a:gd name="T7" fmla="*/ 0 h 14"/>
                  <a:gd name="T8" fmla="*/ 8 w 12"/>
                  <a:gd name="T9" fmla="*/ 9 h 14"/>
                </a:gdLst>
                <a:ahLst/>
                <a:cxnLst>
                  <a:cxn ang="0">
                    <a:pos x="T0" y="T1"/>
                  </a:cxn>
                  <a:cxn ang="0">
                    <a:pos x="T2" y="T3"/>
                  </a:cxn>
                  <a:cxn ang="0">
                    <a:pos x="T4" y="T5"/>
                  </a:cxn>
                  <a:cxn ang="0">
                    <a:pos x="T6" y="T7"/>
                  </a:cxn>
                  <a:cxn ang="0">
                    <a:pos x="T8" y="T9"/>
                  </a:cxn>
                </a:cxnLst>
                <a:rect l="0" t="0" r="r" b="b"/>
                <a:pathLst>
                  <a:path w="12" h="14">
                    <a:moveTo>
                      <a:pt x="8" y="9"/>
                    </a:moveTo>
                    <a:cubicBezTo>
                      <a:pt x="9" y="11"/>
                      <a:pt x="10" y="12"/>
                      <a:pt x="12" y="14"/>
                    </a:cubicBezTo>
                    <a:cubicBezTo>
                      <a:pt x="0" y="0"/>
                      <a:pt x="0" y="0"/>
                      <a:pt x="0" y="0"/>
                    </a:cubicBezTo>
                    <a:cubicBezTo>
                      <a:pt x="0" y="0"/>
                      <a:pt x="0" y="0"/>
                      <a:pt x="0" y="0"/>
                    </a:cubicBezTo>
                    <a:cubicBezTo>
                      <a:pt x="3" y="3"/>
                      <a:pt x="5" y="6"/>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4" name="Freeform 16">
                <a:extLst>
                  <a:ext uri="{FF2B5EF4-FFF2-40B4-BE49-F238E27FC236}">
                    <a16:creationId xmlns:a16="http://schemas.microsoft.com/office/drawing/2014/main" id="{A68943C5-D338-43B1-BF93-9F309181A3AB}"/>
                  </a:ext>
                </a:extLst>
              </p:cNvPr>
              <p:cNvSpPr>
                <a:spLocks/>
              </p:cNvSpPr>
              <p:nvPr/>
            </p:nvSpPr>
            <p:spPr bwMode="auto">
              <a:xfrm>
                <a:off x="3804" y="2503"/>
                <a:ext cx="12" cy="24"/>
              </a:xfrm>
              <a:custGeom>
                <a:avLst/>
                <a:gdLst>
                  <a:gd name="T0" fmla="*/ 6 w 8"/>
                  <a:gd name="T1" fmla="*/ 11 h 17"/>
                  <a:gd name="T2" fmla="*/ 8 w 8"/>
                  <a:gd name="T3" fmla="*/ 17 h 17"/>
                  <a:gd name="T4" fmla="*/ 8 w 8"/>
                  <a:gd name="T5" fmla="*/ 17 h 17"/>
                  <a:gd name="T6" fmla="*/ 0 w 8"/>
                  <a:gd name="T7" fmla="*/ 0 h 17"/>
                  <a:gd name="T8" fmla="*/ 0 w 8"/>
                  <a:gd name="T9" fmla="*/ 0 h 17"/>
                  <a:gd name="T10" fmla="*/ 0 w 8"/>
                  <a:gd name="T11" fmla="*/ 0 h 17"/>
                  <a:gd name="T12" fmla="*/ 6 w 8"/>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6" y="11"/>
                    </a:moveTo>
                    <a:cubicBezTo>
                      <a:pt x="7" y="13"/>
                      <a:pt x="8" y="16"/>
                      <a:pt x="8" y="17"/>
                    </a:cubicBezTo>
                    <a:cubicBezTo>
                      <a:pt x="8" y="17"/>
                      <a:pt x="8" y="17"/>
                      <a:pt x="8" y="17"/>
                    </a:cubicBezTo>
                    <a:cubicBezTo>
                      <a:pt x="7" y="15"/>
                      <a:pt x="0" y="2"/>
                      <a:pt x="0" y="0"/>
                    </a:cubicBezTo>
                    <a:cubicBezTo>
                      <a:pt x="0" y="0"/>
                      <a:pt x="0" y="0"/>
                      <a:pt x="0" y="0"/>
                    </a:cubicBezTo>
                    <a:cubicBezTo>
                      <a:pt x="0" y="0"/>
                      <a:pt x="0" y="0"/>
                      <a:pt x="0" y="0"/>
                    </a:cubicBezTo>
                    <a:cubicBezTo>
                      <a:pt x="1" y="2"/>
                      <a:pt x="4" y="8"/>
                      <a:pt x="6"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5" name="Freeform 17">
                <a:extLst>
                  <a:ext uri="{FF2B5EF4-FFF2-40B4-BE49-F238E27FC236}">
                    <a16:creationId xmlns:a16="http://schemas.microsoft.com/office/drawing/2014/main" id="{EE02FBFE-193C-402F-BF15-5FFDC0634C8D}"/>
                  </a:ext>
                </a:extLst>
              </p:cNvPr>
              <p:cNvSpPr>
                <a:spLocks/>
              </p:cNvSpPr>
              <p:nvPr/>
            </p:nvSpPr>
            <p:spPr bwMode="auto">
              <a:xfrm>
                <a:off x="3829" y="2551"/>
                <a:ext cx="13" cy="24"/>
              </a:xfrm>
              <a:custGeom>
                <a:avLst/>
                <a:gdLst>
                  <a:gd name="T0" fmla="*/ 6 w 9"/>
                  <a:gd name="T1" fmla="*/ 11 h 17"/>
                  <a:gd name="T2" fmla="*/ 9 w 9"/>
                  <a:gd name="T3" fmla="*/ 17 h 17"/>
                  <a:gd name="T4" fmla="*/ 0 w 9"/>
                  <a:gd name="T5" fmla="*/ 0 h 17"/>
                  <a:gd name="T6" fmla="*/ 0 w 9"/>
                  <a:gd name="T7" fmla="*/ 0 h 17"/>
                  <a:gd name="T8" fmla="*/ 6 w 9"/>
                  <a:gd name="T9" fmla="*/ 11 h 17"/>
                </a:gdLst>
                <a:ahLst/>
                <a:cxnLst>
                  <a:cxn ang="0">
                    <a:pos x="T0" y="T1"/>
                  </a:cxn>
                  <a:cxn ang="0">
                    <a:pos x="T2" y="T3"/>
                  </a:cxn>
                  <a:cxn ang="0">
                    <a:pos x="T4" y="T5"/>
                  </a:cxn>
                  <a:cxn ang="0">
                    <a:pos x="T6" y="T7"/>
                  </a:cxn>
                  <a:cxn ang="0">
                    <a:pos x="T8" y="T9"/>
                  </a:cxn>
                </a:cxnLst>
                <a:rect l="0" t="0" r="r" b="b"/>
                <a:pathLst>
                  <a:path w="9" h="17">
                    <a:moveTo>
                      <a:pt x="6" y="11"/>
                    </a:moveTo>
                    <a:cubicBezTo>
                      <a:pt x="7" y="13"/>
                      <a:pt x="9" y="16"/>
                      <a:pt x="9" y="17"/>
                    </a:cubicBezTo>
                    <a:cubicBezTo>
                      <a:pt x="8" y="16"/>
                      <a:pt x="0" y="2"/>
                      <a:pt x="0" y="0"/>
                    </a:cubicBezTo>
                    <a:cubicBezTo>
                      <a:pt x="0" y="0"/>
                      <a:pt x="0" y="0"/>
                      <a:pt x="0" y="0"/>
                    </a:cubicBezTo>
                    <a:cubicBezTo>
                      <a:pt x="1" y="2"/>
                      <a:pt x="4" y="8"/>
                      <a:pt x="6"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6" name="Freeform 18">
                <a:extLst>
                  <a:ext uri="{FF2B5EF4-FFF2-40B4-BE49-F238E27FC236}">
                    <a16:creationId xmlns:a16="http://schemas.microsoft.com/office/drawing/2014/main" id="{12F3EEA8-C7B6-4A91-87F4-1C73C55AA341}"/>
                  </a:ext>
                </a:extLst>
              </p:cNvPr>
              <p:cNvSpPr>
                <a:spLocks/>
              </p:cNvSpPr>
              <p:nvPr/>
            </p:nvSpPr>
            <p:spPr bwMode="auto">
              <a:xfrm>
                <a:off x="3908" y="2668"/>
                <a:ext cx="19" cy="20"/>
              </a:xfrm>
              <a:custGeom>
                <a:avLst/>
                <a:gdLst>
                  <a:gd name="T0" fmla="*/ 9 w 13"/>
                  <a:gd name="T1" fmla="*/ 9 h 14"/>
                  <a:gd name="T2" fmla="*/ 13 w 13"/>
                  <a:gd name="T3" fmla="*/ 14 h 14"/>
                  <a:gd name="T4" fmla="*/ 0 w 13"/>
                  <a:gd name="T5" fmla="*/ 0 h 14"/>
                  <a:gd name="T6" fmla="*/ 1 w 13"/>
                  <a:gd name="T7" fmla="*/ 0 h 14"/>
                  <a:gd name="T8" fmla="*/ 9 w 13"/>
                  <a:gd name="T9" fmla="*/ 9 h 14"/>
                </a:gdLst>
                <a:ahLst/>
                <a:cxnLst>
                  <a:cxn ang="0">
                    <a:pos x="T0" y="T1"/>
                  </a:cxn>
                  <a:cxn ang="0">
                    <a:pos x="T2" y="T3"/>
                  </a:cxn>
                  <a:cxn ang="0">
                    <a:pos x="T4" y="T5"/>
                  </a:cxn>
                  <a:cxn ang="0">
                    <a:pos x="T6" y="T7"/>
                  </a:cxn>
                  <a:cxn ang="0">
                    <a:pos x="T8" y="T9"/>
                  </a:cxn>
                </a:cxnLst>
                <a:rect l="0" t="0" r="r" b="b"/>
                <a:pathLst>
                  <a:path w="13" h="14">
                    <a:moveTo>
                      <a:pt x="9" y="9"/>
                    </a:moveTo>
                    <a:cubicBezTo>
                      <a:pt x="10" y="11"/>
                      <a:pt x="12" y="14"/>
                      <a:pt x="13" y="14"/>
                    </a:cubicBezTo>
                    <a:cubicBezTo>
                      <a:pt x="11" y="14"/>
                      <a:pt x="1" y="1"/>
                      <a:pt x="0" y="0"/>
                    </a:cubicBezTo>
                    <a:cubicBezTo>
                      <a:pt x="1" y="0"/>
                      <a:pt x="1" y="0"/>
                      <a:pt x="1" y="0"/>
                    </a:cubicBezTo>
                    <a:cubicBezTo>
                      <a:pt x="2" y="2"/>
                      <a:pt x="6" y="7"/>
                      <a:pt x="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7" name="Freeform 19">
                <a:extLst>
                  <a:ext uri="{FF2B5EF4-FFF2-40B4-BE49-F238E27FC236}">
                    <a16:creationId xmlns:a16="http://schemas.microsoft.com/office/drawing/2014/main" id="{C089F3F3-4D76-41A0-B1C8-83B2DD81C4A8}"/>
                  </a:ext>
                </a:extLst>
              </p:cNvPr>
              <p:cNvSpPr>
                <a:spLocks/>
              </p:cNvSpPr>
              <p:nvPr/>
            </p:nvSpPr>
            <p:spPr bwMode="auto">
              <a:xfrm>
                <a:off x="3944" y="2709"/>
                <a:ext cx="18" cy="18"/>
              </a:xfrm>
              <a:custGeom>
                <a:avLst/>
                <a:gdLst>
                  <a:gd name="T0" fmla="*/ 8 w 12"/>
                  <a:gd name="T1" fmla="*/ 9 h 13"/>
                  <a:gd name="T2" fmla="*/ 12 w 12"/>
                  <a:gd name="T3" fmla="*/ 13 h 13"/>
                  <a:gd name="T4" fmla="*/ 10 w 12"/>
                  <a:gd name="T5" fmla="*/ 11 h 13"/>
                  <a:gd name="T6" fmla="*/ 5 w 12"/>
                  <a:gd name="T7" fmla="*/ 5 h 13"/>
                  <a:gd name="T8" fmla="*/ 0 w 12"/>
                  <a:gd name="T9" fmla="*/ 0 h 13"/>
                  <a:gd name="T10" fmla="*/ 0 w 12"/>
                  <a:gd name="T11" fmla="*/ 0 h 13"/>
                  <a:gd name="T12" fmla="*/ 8 w 12"/>
                  <a:gd name="T13" fmla="*/ 9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8" y="9"/>
                    </a:moveTo>
                    <a:cubicBezTo>
                      <a:pt x="12" y="13"/>
                      <a:pt x="12" y="13"/>
                      <a:pt x="12" y="13"/>
                    </a:cubicBezTo>
                    <a:cubicBezTo>
                      <a:pt x="12" y="13"/>
                      <a:pt x="12" y="13"/>
                      <a:pt x="10" y="11"/>
                    </a:cubicBezTo>
                    <a:cubicBezTo>
                      <a:pt x="5" y="5"/>
                      <a:pt x="5" y="5"/>
                      <a:pt x="5" y="5"/>
                    </a:cubicBezTo>
                    <a:cubicBezTo>
                      <a:pt x="1" y="1"/>
                      <a:pt x="0" y="0"/>
                      <a:pt x="0" y="0"/>
                    </a:cubicBezTo>
                    <a:cubicBezTo>
                      <a:pt x="0" y="0"/>
                      <a:pt x="0" y="0"/>
                      <a:pt x="0" y="0"/>
                    </a:cubicBezTo>
                    <a:cubicBezTo>
                      <a:pt x="1" y="1"/>
                      <a:pt x="5" y="5"/>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8" name="Freeform 20">
                <a:extLst>
                  <a:ext uri="{FF2B5EF4-FFF2-40B4-BE49-F238E27FC236}">
                    <a16:creationId xmlns:a16="http://schemas.microsoft.com/office/drawing/2014/main" id="{D317D1A1-9C56-411D-B0D2-A57722C17CBE}"/>
                  </a:ext>
                </a:extLst>
              </p:cNvPr>
              <p:cNvSpPr>
                <a:spLocks/>
              </p:cNvSpPr>
              <p:nvPr/>
            </p:nvSpPr>
            <p:spPr bwMode="auto">
              <a:xfrm>
                <a:off x="3847" y="2581"/>
                <a:ext cx="15" cy="23"/>
              </a:xfrm>
              <a:custGeom>
                <a:avLst/>
                <a:gdLst>
                  <a:gd name="T0" fmla="*/ 8 w 10"/>
                  <a:gd name="T1" fmla="*/ 10 h 16"/>
                  <a:gd name="T2" fmla="*/ 10 w 10"/>
                  <a:gd name="T3" fmla="*/ 16 h 16"/>
                  <a:gd name="T4" fmla="*/ 0 w 10"/>
                  <a:gd name="T5" fmla="*/ 0 h 16"/>
                  <a:gd name="T6" fmla="*/ 0 w 10"/>
                  <a:gd name="T7" fmla="*/ 0 h 16"/>
                  <a:gd name="T8" fmla="*/ 1 w 10"/>
                  <a:gd name="T9" fmla="*/ 0 h 16"/>
                  <a:gd name="T10" fmla="*/ 8 w 10"/>
                  <a:gd name="T11" fmla="*/ 10 h 16"/>
                </a:gdLst>
                <a:ahLst/>
                <a:cxnLst>
                  <a:cxn ang="0">
                    <a:pos x="T0" y="T1"/>
                  </a:cxn>
                  <a:cxn ang="0">
                    <a:pos x="T2" y="T3"/>
                  </a:cxn>
                  <a:cxn ang="0">
                    <a:pos x="T4" y="T5"/>
                  </a:cxn>
                  <a:cxn ang="0">
                    <a:pos x="T6" y="T7"/>
                  </a:cxn>
                  <a:cxn ang="0">
                    <a:pos x="T8" y="T9"/>
                  </a:cxn>
                  <a:cxn ang="0">
                    <a:pos x="T10" y="T11"/>
                  </a:cxn>
                </a:cxnLst>
                <a:rect l="0" t="0" r="r" b="b"/>
                <a:pathLst>
                  <a:path w="10" h="16">
                    <a:moveTo>
                      <a:pt x="8" y="10"/>
                    </a:moveTo>
                    <a:cubicBezTo>
                      <a:pt x="9" y="12"/>
                      <a:pt x="10" y="15"/>
                      <a:pt x="10" y="16"/>
                    </a:cubicBezTo>
                    <a:cubicBezTo>
                      <a:pt x="9" y="16"/>
                      <a:pt x="0" y="1"/>
                      <a:pt x="0" y="0"/>
                    </a:cubicBezTo>
                    <a:cubicBezTo>
                      <a:pt x="0" y="0"/>
                      <a:pt x="0" y="0"/>
                      <a:pt x="0" y="0"/>
                    </a:cubicBezTo>
                    <a:cubicBezTo>
                      <a:pt x="0" y="0"/>
                      <a:pt x="1" y="0"/>
                      <a:pt x="1" y="0"/>
                    </a:cubicBezTo>
                    <a:cubicBezTo>
                      <a:pt x="2" y="2"/>
                      <a:pt x="6" y="7"/>
                      <a:pt x="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9" name="Freeform 21">
                <a:extLst>
                  <a:ext uri="{FF2B5EF4-FFF2-40B4-BE49-F238E27FC236}">
                    <a16:creationId xmlns:a16="http://schemas.microsoft.com/office/drawing/2014/main" id="{2427CF15-35CA-440D-85FE-315E138BE70C}"/>
                  </a:ext>
                </a:extLst>
              </p:cNvPr>
              <p:cNvSpPr>
                <a:spLocks/>
              </p:cNvSpPr>
              <p:nvPr/>
            </p:nvSpPr>
            <p:spPr bwMode="auto">
              <a:xfrm>
                <a:off x="3876" y="2626"/>
                <a:ext cx="16" cy="22"/>
              </a:xfrm>
              <a:custGeom>
                <a:avLst/>
                <a:gdLst>
                  <a:gd name="T0" fmla="*/ 8 w 11"/>
                  <a:gd name="T1" fmla="*/ 10 h 15"/>
                  <a:gd name="T2" fmla="*/ 11 w 11"/>
                  <a:gd name="T3" fmla="*/ 15 h 15"/>
                  <a:gd name="T4" fmla="*/ 11 w 11"/>
                  <a:gd name="T5" fmla="*/ 15 h 15"/>
                  <a:gd name="T6" fmla="*/ 0 w 11"/>
                  <a:gd name="T7" fmla="*/ 0 h 15"/>
                  <a:gd name="T8" fmla="*/ 0 w 11"/>
                  <a:gd name="T9" fmla="*/ 0 h 15"/>
                  <a:gd name="T10" fmla="*/ 1 w 11"/>
                  <a:gd name="T11" fmla="*/ 0 h 15"/>
                  <a:gd name="T12" fmla="*/ 8 w 11"/>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8" y="10"/>
                    </a:moveTo>
                    <a:cubicBezTo>
                      <a:pt x="9" y="11"/>
                      <a:pt x="11" y="14"/>
                      <a:pt x="11" y="15"/>
                    </a:cubicBezTo>
                    <a:cubicBezTo>
                      <a:pt x="11" y="15"/>
                      <a:pt x="11" y="15"/>
                      <a:pt x="11" y="15"/>
                    </a:cubicBezTo>
                    <a:cubicBezTo>
                      <a:pt x="10" y="14"/>
                      <a:pt x="1" y="1"/>
                      <a:pt x="0" y="0"/>
                    </a:cubicBezTo>
                    <a:cubicBezTo>
                      <a:pt x="0" y="0"/>
                      <a:pt x="0" y="0"/>
                      <a:pt x="0" y="0"/>
                    </a:cubicBezTo>
                    <a:cubicBezTo>
                      <a:pt x="0" y="0"/>
                      <a:pt x="1" y="0"/>
                      <a:pt x="1" y="0"/>
                    </a:cubicBezTo>
                    <a:cubicBezTo>
                      <a:pt x="2" y="1"/>
                      <a:pt x="6" y="7"/>
                      <a:pt x="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0" name="Freeform 22">
                <a:extLst>
                  <a:ext uri="{FF2B5EF4-FFF2-40B4-BE49-F238E27FC236}">
                    <a16:creationId xmlns:a16="http://schemas.microsoft.com/office/drawing/2014/main" id="{B5641C1B-B53D-47B8-A04E-A5DAACBB2B61}"/>
                  </a:ext>
                </a:extLst>
              </p:cNvPr>
              <p:cNvSpPr>
                <a:spLocks/>
              </p:cNvSpPr>
              <p:nvPr/>
            </p:nvSpPr>
            <p:spPr bwMode="auto">
              <a:xfrm>
                <a:off x="3798" y="2485"/>
                <a:ext cx="13" cy="25"/>
              </a:xfrm>
              <a:custGeom>
                <a:avLst/>
                <a:gdLst>
                  <a:gd name="T0" fmla="*/ 7 w 9"/>
                  <a:gd name="T1" fmla="*/ 11 h 17"/>
                  <a:gd name="T2" fmla="*/ 9 w 9"/>
                  <a:gd name="T3" fmla="*/ 17 h 17"/>
                  <a:gd name="T4" fmla="*/ 1 w 9"/>
                  <a:gd name="T5" fmla="*/ 0 h 17"/>
                  <a:gd name="T6" fmla="*/ 1 w 9"/>
                  <a:gd name="T7" fmla="*/ 0 h 17"/>
                  <a:gd name="T8" fmla="*/ 7 w 9"/>
                  <a:gd name="T9" fmla="*/ 11 h 17"/>
                </a:gdLst>
                <a:ahLst/>
                <a:cxnLst>
                  <a:cxn ang="0">
                    <a:pos x="T0" y="T1"/>
                  </a:cxn>
                  <a:cxn ang="0">
                    <a:pos x="T2" y="T3"/>
                  </a:cxn>
                  <a:cxn ang="0">
                    <a:pos x="T4" y="T5"/>
                  </a:cxn>
                  <a:cxn ang="0">
                    <a:pos x="T6" y="T7"/>
                  </a:cxn>
                  <a:cxn ang="0">
                    <a:pos x="T8" y="T9"/>
                  </a:cxn>
                </a:cxnLst>
                <a:rect l="0" t="0" r="r" b="b"/>
                <a:pathLst>
                  <a:path w="9" h="17">
                    <a:moveTo>
                      <a:pt x="7" y="11"/>
                    </a:moveTo>
                    <a:cubicBezTo>
                      <a:pt x="7" y="12"/>
                      <a:pt x="9" y="17"/>
                      <a:pt x="9" y="17"/>
                    </a:cubicBezTo>
                    <a:cubicBezTo>
                      <a:pt x="7" y="17"/>
                      <a:pt x="0" y="0"/>
                      <a:pt x="1" y="0"/>
                    </a:cubicBezTo>
                    <a:cubicBezTo>
                      <a:pt x="1" y="0"/>
                      <a:pt x="1" y="0"/>
                      <a:pt x="1" y="0"/>
                    </a:cubicBezTo>
                    <a:cubicBezTo>
                      <a:pt x="2" y="1"/>
                      <a:pt x="5" y="7"/>
                      <a:pt x="7"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1" name="Freeform 23">
                <a:extLst>
                  <a:ext uri="{FF2B5EF4-FFF2-40B4-BE49-F238E27FC236}">
                    <a16:creationId xmlns:a16="http://schemas.microsoft.com/office/drawing/2014/main" id="{3C8BE9C5-735B-4CB6-82CD-A8ABAD6BBC2A}"/>
                  </a:ext>
                </a:extLst>
              </p:cNvPr>
              <p:cNvSpPr>
                <a:spLocks/>
              </p:cNvSpPr>
              <p:nvPr/>
            </p:nvSpPr>
            <p:spPr bwMode="auto">
              <a:xfrm>
                <a:off x="3821" y="2535"/>
                <a:ext cx="15" cy="23"/>
              </a:xfrm>
              <a:custGeom>
                <a:avLst/>
                <a:gdLst>
                  <a:gd name="T0" fmla="*/ 7 w 10"/>
                  <a:gd name="T1" fmla="*/ 10 h 16"/>
                  <a:gd name="T2" fmla="*/ 10 w 10"/>
                  <a:gd name="T3" fmla="*/ 16 h 16"/>
                  <a:gd name="T4" fmla="*/ 0 w 10"/>
                  <a:gd name="T5" fmla="*/ 0 h 16"/>
                  <a:gd name="T6" fmla="*/ 1 w 10"/>
                  <a:gd name="T7" fmla="*/ 0 h 16"/>
                  <a:gd name="T8" fmla="*/ 7 w 10"/>
                  <a:gd name="T9" fmla="*/ 10 h 16"/>
                </a:gdLst>
                <a:ahLst/>
                <a:cxnLst>
                  <a:cxn ang="0">
                    <a:pos x="T0" y="T1"/>
                  </a:cxn>
                  <a:cxn ang="0">
                    <a:pos x="T2" y="T3"/>
                  </a:cxn>
                  <a:cxn ang="0">
                    <a:pos x="T4" y="T5"/>
                  </a:cxn>
                  <a:cxn ang="0">
                    <a:pos x="T6" y="T7"/>
                  </a:cxn>
                  <a:cxn ang="0">
                    <a:pos x="T8" y="T9"/>
                  </a:cxn>
                </a:cxnLst>
                <a:rect l="0" t="0" r="r" b="b"/>
                <a:pathLst>
                  <a:path w="10" h="16">
                    <a:moveTo>
                      <a:pt x="7" y="10"/>
                    </a:moveTo>
                    <a:cubicBezTo>
                      <a:pt x="8" y="12"/>
                      <a:pt x="10" y="15"/>
                      <a:pt x="10" y="16"/>
                    </a:cubicBezTo>
                    <a:cubicBezTo>
                      <a:pt x="8" y="16"/>
                      <a:pt x="0" y="1"/>
                      <a:pt x="0" y="0"/>
                    </a:cubicBezTo>
                    <a:cubicBezTo>
                      <a:pt x="0" y="0"/>
                      <a:pt x="1" y="0"/>
                      <a:pt x="1" y="0"/>
                    </a:cubicBezTo>
                    <a:cubicBezTo>
                      <a:pt x="2" y="1"/>
                      <a:pt x="5" y="7"/>
                      <a:pt x="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2" name="Freeform 24">
                <a:extLst>
                  <a:ext uri="{FF2B5EF4-FFF2-40B4-BE49-F238E27FC236}">
                    <a16:creationId xmlns:a16="http://schemas.microsoft.com/office/drawing/2014/main" id="{E5ED6600-9DC5-4EB5-A1D7-A58889579708}"/>
                  </a:ext>
                </a:extLst>
              </p:cNvPr>
              <p:cNvSpPr>
                <a:spLocks/>
              </p:cNvSpPr>
              <p:nvPr/>
            </p:nvSpPr>
            <p:spPr bwMode="auto">
              <a:xfrm>
                <a:off x="3934" y="2695"/>
                <a:ext cx="18" cy="21"/>
              </a:xfrm>
              <a:custGeom>
                <a:avLst/>
                <a:gdLst>
                  <a:gd name="T0" fmla="*/ 9 w 12"/>
                  <a:gd name="T1" fmla="*/ 9 h 14"/>
                  <a:gd name="T2" fmla="*/ 12 w 12"/>
                  <a:gd name="T3" fmla="*/ 13 h 14"/>
                  <a:gd name="T4" fmla="*/ 0 w 12"/>
                  <a:gd name="T5" fmla="*/ 0 h 14"/>
                  <a:gd name="T6" fmla="*/ 0 w 12"/>
                  <a:gd name="T7" fmla="*/ 0 h 14"/>
                  <a:gd name="T8" fmla="*/ 9 w 12"/>
                  <a:gd name="T9" fmla="*/ 9 h 14"/>
                </a:gdLst>
                <a:ahLst/>
                <a:cxnLst>
                  <a:cxn ang="0">
                    <a:pos x="T0" y="T1"/>
                  </a:cxn>
                  <a:cxn ang="0">
                    <a:pos x="T2" y="T3"/>
                  </a:cxn>
                  <a:cxn ang="0">
                    <a:pos x="T4" y="T5"/>
                  </a:cxn>
                  <a:cxn ang="0">
                    <a:pos x="T6" y="T7"/>
                  </a:cxn>
                  <a:cxn ang="0">
                    <a:pos x="T8" y="T9"/>
                  </a:cxn>
                </a:cxnLst>
                <a:rect l="0" t="0" r="r" b="b"/>
                <a:pathLst>
                  <a:path w="12" h="14">
                    <a:moveTo>
                      <a:pt x="9" y="9"/>
                    </a:moveTo>
                    <a:cubicBezTo>
                      <a:pt x="10" y="10"/>
                      <a:pt x="12" y="13"/>
                      <a:pt x="12" y="13"/>
                    </a:cubicBezTo>
                    <a:cubicBezTo>
                      <a:pt x="12" y="14"/>
                      <a:pt x="0" y="1"/>
                      <a:pt x="0" y="0"/>
                    </a:cubicBezTo>
                    <a:cubicBezTo>
                      <a:pt x="0" y="0"/>
                      <a:pt x="0" y="0"/>
                      <a:pt x="0" y="0"/>
                    </a:cubicBezTo>
                    <a:cubicBezTo>
                      <a:pt x="2" y="1"/>
                      <a:pt x="6" y="6"/>
                      <a:pt x="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3" name="Freeform 25">
                <a:extLst>
                  <a:ext uri="{FF2B5EF4-FFF2-40B4-BE49-F238E27FC236}">
                    <a16:creationId xmlns:a16="http://schemas.microsoft.com/office/drawing/2014/main" id="{C7F3F00F-EDA6-482B-BCF9-8A6A416D28FC}"/>
                  </a:ext>
                </a:extLst>
              </p:cNvPr>
              <p:cNvSpPr>
                <a:spLocks/>
              </p:cNvSpPr>
              <p:nvPr/>
            </p:nvSpPr>
            <p:spPr bwMode="auto">
              <a:xfrm>
                <a:off x="3970" y="2733"/>
                <a:ext cx="19" cy="19"/>
              </a:xfrm>
              <a:custGeom>
                <a:avLst/>
                <a:gdLst>
                  <a:gd name="T0" fmla="*/ 9 w 13"/>
                  <a:gd name="T1" fmla="*/ 9 h 13"/>
                  <a:gd name="T2" fmla="*/ 13 w 13"/>
                  <a:gd name="T3" fmla="*/ 13 h 13"/>
                  <a:gd name="T4" fmla="*/ 0 w 13"/>
                  <a:gd name="T5" fmla="*/ 0 h 13"/>
                  <a:gd name="T6" fmla="*/ 0 w 13"/>
                  <a:gd name="T7" fmla="*/ 0 h 13"/>
                  <a:gd name="T8" fmla="*/ 9 w 13"/>
                  <a:gd name="T9" fmla="*/ 9 h 13"/>
                </a:gdLst>
                <a:ahLst/>
                <a:cxnLst>
                  <a:cxn ang="0">
                    <a:pos x="T0" y="T1"/>
                  </a:cxn>
                  <a:cxn ang="0">
                    <a:pos x="T2" y="T3"/>
                  </a:cxn>
                  <a:cxn ang="0">
                    <a:pos x="T4" y="T5"/>
                  </a:cxn>
                  <a:cxn ang="0">
                    <a:pos x="T6" y="T7"/>
                  </a:cxn>
                  <a:cxn ang="0">
                    <a:pos x="T8" y="T9"/>
                  </a:cxn>
                </a:cxnLst>
                <a:rect l="0" t="0" r="r" b="b"/>
                <a:pathLst>
                  <a:path w="13" h="13">
                    <a:moveTo>
                      <a:pt x="9" y="9"/>
                    </a:moveTo>
                    <a:cubicBezTo>
                      <a:pt x="10" y="10"/>
                      <a:pt x="13" y="12"/>
                      <a:pt x="13" y="13"/>
                    </a:cubicBezTo>
                    <a:cubicBezTo>
                      <a:pt x="12" y="13"/>
                      <a:pt x="0" y="2"/>
                      <a:pt x="0" y="0"/>
                    </a:cubicBezTo>
                    <a:cubicBezTo>
                      <a:pt x="0" y="0"/>
                      <a:pt x="0" y="0"/>
                      <a:pt x="0" y="0"/>
                    </a:cubicBezTo>
                    <a:cubicBezTo>
                      <a:pt x="2" y="2"/>
                      <a:pt x="6" y="6"/>
                      <a:pt x="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4" name="Freeform 26">
                <a:extLst>
                  <a:ext uri="{FF2B5EF4-FFF2-40B4-BE49-F238E27FC236}">
                    <a16:creationId xmlns:a16="http://schemas.microsoft.com/office/drawing/2014/main" id="{7A81161C-515C-468E-B1C0-A78475E4E61D}"/>
                  </a:ext>
                </a:extLst>
              </p:cNvPr>
              <p:cNvSpPr>
                <a:spLocks/>
              </p:cNvSpPr>
              <p:nvPr/>
            </p:nvSpPr>
            <p:spPr bwMode="auto">
              <a:xfrm>
                <a:off x="3871" y="2611"/>
                <a:ext cx="16" cy="22"/>
              </a:xfrm>
              <a:custGeom>
                <a:avLst/>
                <a:gdLst>
                  <a:gd name="T0" fmla="*/ 8 w 11"/>
                  <a:gd name="T1" fmla="*/ 10 h 15"/>
                  <a:gd name="T2" fmla="*/ 11 w 11"/>
                  <a:gd name="T3" fmla="*/ 15 h 15"/>
                  <a:gd name="T4" fmla="*/ 11 w 11"/>
                  <a:gd name="T5" fmla="*/ 15 h 15"/>
                  <a:gd name="T6" fmla="*/ 0 w 11"/>
                  <a:gd name="T7" fmla="*/ 0 h 15"/>
                  <a:gd name="T8" fmla="*/ 1 w 11"/>
                  <a:gd name="T9" fmla="*/ 0 h 15"/>
                  <a:gd name="T10" fmla="*/ 8 w 11"/>
                  <a:gd name="T11" fmla="*/ 10 h 15"/>
                </a:gdLst>
                <a:ahLst/>
                <a:cxnLst>
                  <a:cxn ang="0">
                    <a:pos x="T0" y="T1"/>
                  </a:cxn>
                  <a:cxn ang="0">
                    <a:pos x="T2" y="T3"/>
                  </a:cxn>
                  <a:cxn ang="0">
                    <a:pos x="T4" y="T5"/>
                  </a:cxn>
                  <a:cxn ang="0">
                    <a:pos x="T6" y="T7"/>
                  </a:cxn>
                  <a:cxn ang="0">
                    <a:pos x="T8" y="T9"/>
                  </a:cxn>
                  <a:cxn ang="0">
                    <a:pos x="T10" y="T11"/>
                  </a:cxn>
                </a:cxnLst>
                <a:rect l="0" t="0" r="r" b="b"/>
                <a:pathLst>
                  <a:path w="11" h="15">
                    <a:moveTo>
                      <a:pt x="8" y="10"/>
                    </a:moveTo>
                    <a:cubicBezTo>
                      <a:pt x="9" y="11"/>
                      <a:pt x="11" y="14"/>
                      <a:pt x="11" y="15"/>
                    </a:cubicBezTo>
                    <a:cubicBezTo>
                      <a:pt x="11" y="15"/>
                      <a:pt x="11" y="15"/>
                      <a:pt x="11" y="15"/>
                    </a:cubicBezTo>
                    <a:cubicBezTo>
                      <a:pt x="9" y="15"/>
                      <a:pt x="0" y="1"/>
                      <a:pt x="0" y="0"/>
                    </a:cubicBezTo>
                    <a:cubicBezTo>
                      <a:pt x="0" y="0"/>
                      <a:pt x="0" y="0"/>
                      <a:pt x="1" y="0"/>
                    </a:cubicBezTo>
                    <a:cubicBezTo>
                      <a:pt x="3" y="1"/>
                      <a:pt x="6" y="7"/>
                      <a:pt x="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5" name="Freeform 27">
                <a:extLst>
                  <a:ext uri="{FF2B5EF4-FFF2-40B4-BE49-F238E27FC236}">
                    <a16:creationId xmlns:a16="http://schemas.microsoft.com/office/drawing/2014/main" id="{B68712A7-B0FA-45A1-B5FE-81CDDE18F540}"/>
                  </a:ext>
                </a:extLst>
              </p:cNvPr>
              <p:cNvSpPr>
                <a:spLocks/>
              </p:cNvSpPr>
              <p:nvPr/>
            </p:nvSpPr>
            <p:spPr bwMode="auto">
              <a:xfrm>
                <a:off x="3901" y="2655"/>
                <a:ext cx="17" cy="20"/>
              </a:xfrm>
              <a:custGeom>
                <a:avLst/>
                <a:gdLst>
                  <a:gd name="T0" fmla="*/ 9 w 12"/>
                  <a:gd name="T1" fmla="*/ 9 h 14"/>
                  <a:gd name="T2" fmla="*/ 12 w 12"/>
                  <a:gd name="T3" fmla="*/ 14 h 14"/>
                  <a:gd name="T4" fmla="*/ 0 w 12"/>
                  <a:gd name="T5" fmla="*/ 0 h 14"/>
                  <a:gd name="T6" fmla="*/ 0 w 12"/>
                  <a:gd name="T7" fmla="*/ 0 h 14"/>
                  <a:gd name="T8" fmla="*/ 9 w 12"/>
                  <a:gd name="T9" fmla="*/ 9 h 14"/>
                </a:gdLst>
                <a:ahLst/>
                <a:cxnLst>
                  <a:cxn ang="0">
                    <a:pos x="T0" y="T1"/>
                  </a:cxn>
                  <a:cxn ang="0">
                    <a:pos x="T2" y="T3"/>
                  </a:cxn>
                  <a:cxn ang="0">
                    <a:pos x="T4" y="T5"/>
                  </a:cxn>
                  <a:cxn ang="0">
                    <a:pos x="T6" y="T7"/>
                  </a:cxn>
                  <a:cxn ang="0">
                    <a:pos x="T8" y="T9"/>
                  </a:cxn>
                </a:cxnLst>
                <a:rect l="0" t="0" r="r" b="b"/>
                <a:pathLst>
                  <a:path w="12" h="14">
                    <a:moveTo>
                      <a:pt x="9" y="9"/>
                    </a:moveTo>
                    <a:cubicBezTo>
                      <a:pt x="10" y="11"/>
                      <a:pt x="12" y="13"/>
                      <a:pt x="12" y="14"/>
                    </a:cubicBezTo>
                    <a:cubicBezTo>
                      <a:pt x="10" y="14"/>
                      <a:pt x="0" y="1"/>
                      <a:pt x="0" y="0"/>
                    </a:cubicBezTo>
                    <a:cubicBezTo>
                      <a:pt x="0" y="0"/>
                      <a:pt x="0" y="0"/>
                      <a:pt x="0" y="0"/>
                    </a:cubicBezTo>
                    <a:cubicBezTo>
                      <a:pt x="2" y="1"/>
                      <a:pt x="6" y="6"/>
                      <a:pt x="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6" name="Freeform 28">
                <a:extLst>
                  <a:ext uri="{FF2B5EF4-FFF2-40B4-BE49-F238E27FC236}">
                    <a16:creationId xmlns:a16="http://schemas.microsoft.com/office/drawing/2014/main" id="{CBFA2931-9BD5-4819-A942-F0ABC24B8DEA}"/>
                  </a:ext>
                </a:extLst>
              </p:cNvPr>
              <p:cNvSpPr>
                <a:spLocks/>
              </p:cNvSpPr>
              <p:nvPr/>
            </p:nvSpPr>
            <p:spPr bwMode="auto">
              <a:xfrm>
                <a:off x="3817" y="2517"/>
                <a:ext cx="16" cy="25"/>
              </a:xfrm>
              <a:custGeom>
                <a:avLst/>
                <a:gdLst>
                  <a:gd name="T0" fmla="*/ 9 w 11"/>
                  <a:gd name="T1" fmla="*/ 11 h 17"/>
                  <a:gd name="T2" fmla="*/ 11 w 11"/>
                  <a:gd name="T3" fmla="*/ 17 h 17"/>
                  <a:gd name="T4" fmla="*/ 2 w 11"/>
                  <a:gd name="T5" fmla="*/ 0 h 17"/>
                  <a:gd name="T6" fmla="*/ 2 w 11"/>
                  <a:gd name="T7" fmla="*/ 0 h 17"/>
                  <a:gd name="T8" fmla="*/ 9 w 11"/>
                  <a:gd name="T9" fmla="*/ 11 h 17"/>
                </a:gdLst>
                <a:ahLst/>
                <a:cxnLst>
                  <a:cxn ang="0">
                    <a:pos x="T0" y="T1"/>
                  </a:cxn>
                  <a:cxn ang="0">
                    <a:pos x="T2" y="T3"/>
                  </a:cxn>
                  <a:cxn ang="0">
                    <a:pos x="T4" y="T5"/>
                  </a:cxn>
                  <a:cxn ang="0">
                    <a:pos x="T6" y="T7"/>
                  </a:cxn>
                  <a:cxn ang="0">
                    <a:pos x="T8" y="T9"/>
                  </a:cxn>
                </a:cxnLst>
                <a:rect l="0" t="0" r="r" b="b"/>
                <a:pathLst>
                  <a:path w="11" h="17">
                    <a:moveTo>
                      <a:pt x="9" y="11"/>
                    </a:moveTo>
                    <a:cubicBezTo>
                      <a:pt x="11" y="15"/>
                      <a:pt x="11" y="17"/>
                      <a:pt x="11" y="17"/>
                    </a:cubicBezTo>
                    <a:cubicBezTo>
                      <a:pt x="8" y="16"/>
                      <a:pt x="0" y="1"/>
                      <a:pt x="2" y="0"/>
                    </a:cubicBezTo>
                    <a:cubicBezTo>
                      <a:pt x="2" y="0"/>
                      <a:pt x="2" y="0"/>
                      <a:pt x="2" y="0"/>
                    </a:cubicBezTo>
                    <a:cubicBezTo>
                      <a:pt x="4" y="2"/>
                      <a:pt x="7" y="8"/>
                      <a:pt x="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7" name="Freeform 29">
                <a:extLst>
                  <a:ext uri="{FF2B5EF4-FFF2-40B4-BE49-F238E27FC236}">
                    <a16:creationId xmlns:a16="http://schemas.microsoft.com/office/drawing/2014/main" id="{60B0EB9C-49EE-4CF6-976D-5BEC7ABE822B}"/>
                  </a:ext>
                </a:extLst>
              </p:cNvPr>
              <p:cNvSpPr>
                <a:spLocks/>
              </p:cNvSpPr>
              <p:nvPr/>
            </p:nvSpPr>
            <p:spPr bwMode="auto">
              <a:xfrm>
                <a:off x="3842" y="2565"/>
                <a:ext cx="17" cy="25"/>
              </a:xfrm>
              <a:custGeom>
                <a:avLst/>
                <a:gdLst>
                  <a:gd name="T0" fmla="*/ 9 w 12"/>
                  <a:gd name="T1" fmla="*/ 11 h 17"/>
                  <a:gd name="T2" fmla="*/ 11 w 12"/>
                  <a:gd name="T3" fmla="*/ 16 h 17"/>
                  <a:gd name="T4" fmla="*/ 2 w 12"/>
                  <a:gd name="T5" fmla="*/ 0 h 17"/>
                  <a:gd name="T6" fmla="*/ 2 w 12"/>
                  <a:gd name="T7" fmla="*/ 0 h 17"/>
                  <a:gd name="T8" fmla="*/ 9 w 12"/>
                  <a:gd name="T9" fmla="*/ 11 h 17"/>
                </a:gdLst>
                <a:ahLst/>
                <a:cxnLst>
                  <a:cxn ang="0">
                    <a:pos x="T0" y="T1"/>
                  </a:cxn>
                  <a:cxn ang="0">
                    <a:pos x="T2" y="T3"/>
                  </a:cxn>
                  <a:cxn ang="0">
                    <a:pos x="T4" y="T5"/>
                  </a:cxn>
                  <a:cxn ang="0">
                    <a:pos x="T6" y="T7"/>
                  </a:cxn>
                  <a:cxn ang="0">
                    <a:pos x="T8" y="T9"/>
                  </a:cxn>
                </a:cxnLst>
                <a:rect l="0" t="0" r="r" b="b"/>
                <a:pathLst>
                  <a:path w="12" h="17">
                    <a:moveTo>
                      <a:pt x="9" y="11"/>
                    </a:moveTo>
                    <a:cubicBezTo>
                      <a:pt x="11" y="14"/>
                      <a:pt x="12" y="17"/>
                      <a:pt x="11" y="16"/>
                    </a:cubicBezTo>
                    <a:cubicBezTo>
                      <a:pt x="9" y="15"/>
                      <a:pt x="0" y="0"/>
                      <a:pt x="2" y="0"/>
                    </a:cubicBezTo>
                    <a:cubicBezTo>
                      <a:pt x="2" y="0"/>
                      <a:pt x="2" y="0"/>
                      <a:pt x="2" y="0"/>
                    </a:cubicBezTo>
                    <a:cubicBezTo>
                      <a:pt x="4" y="2"/>
                      <a:pt x="7" y="7"/>
                      <a:pt x="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8" name="Freeform 30">
                <a:extLst>
                  <a:ext uri="{FF2B5EF4-FFF2-40B4-BE49-F238E27FC236}">
                    <a16:creationId xmlns:a16="http://schemas.microsoft.com/office/drawing/2014/main" id="{4C310527-73B1-481D-B27D-FA8297D64593}"/>
                  </a:ext>
                </a:extLst>
              </p:cNvPr>
              <p:cNvSpPr>
                <a:spLocks/>
              </p:cNvSpPr>
              <p:nvPr/>
            </p:nvSpPr>
            <p:spPr bwMode="auto">
              <a:xfrm>
                <a:off x="3926" y="2681"/>
                <a:ext cx="18" cy="20"/>
              </a:xfrm>
              <a:custGeom>
                <a:avLst/>
                <a:gdLst>
                  <a:gd name="T0" fmla="*/ 10 w 13"/>
                  <a:gd name="T1" fmla="*/ 9 h 14"/>
                  <a:gd name="T2" fmla="*/ 13 w 13"/>
                  <a:gd name="T3" fmla="*/ 14 h 14"/>
                  <a:gd name="T4" fmla="*/ 1 w 13"/>
                  <a:gd name="T5" fmla="*/ 0 h 14"/>
                  <a:gd name="T6" fmla="*/ 1 w 13"/>
                  <a:gd name="T7" fmla="*/ 0 h 14"/>
                  <a:gd name="T8" fmla="*/ 10 w 13"/>
                  <a:gd name="T9" fmla="*/ 9 h 14"/>
                </a:gdLst>
                <a:ahLst/>
                <a:cxnLst>
                  <a:cxn ang="0">
                    <a:pos x="T0" y="T1"/>
                  </a:cxn>
                  <a:cxn ang="0">
                    <a:pos x="T2" y="T3"/>
                  </a:cxn>
                  <a:cxn ang="0">
                    <a:pos x="T4" y="T5"/>
                  </a:cxn>
                  <a:cxn ang="0">
                    <a:pos x="T6" y="T7"/>
                  </a:cxn>
                  <a:cxn ang="0">
                    <a:pos x="T8" y="T9"/>
                  </a:cxn>
                </a:cxnLst>
                <a:rect l="0" t="0" r="r" b="b"/>
                <a:pathLst>
                  <a:path w="13" h="14">
                    <a:moveTo>
                      <a:pt x="10" y="9"/>
                    </a:moveTo>
                    <a:cubicBezTo>
                      <a:pt x="11" y="11"/>
                      <a:pt x="13" y="13"/>
                      <a:pt x="13" y="14"/>
                    </a:cubicBezTo>
                    <a:cubicBezTo>
                      <a:pt x="12" y="14"/>
                      <a:pt x="0" y="2"/>
                      <a:pt x="1" y="0"/>
                    </a:cubicBezTo>
                    <a:cubicBezTo>
                      <a:pt x="1" y="0"/>
                      <a:pt x="1" y="0"/>
                      <a:pt x="1" y="0"/>
                    </a:cubicBezTo>
                    <a:cubicBezTo>
                      <a:pt x="3" y="1"/>
                      <a:pt x="7" y="6"/>
                      <a:pt x="1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9" name="Freeform 31">
                <a:extLst>
                  <a:ext uri="{FF2B5EF4-FFF2-40B4-BE49-F238E27FC236}">
                    <a16:creationId xmlns:a16="http://schemas.microsoft.com/office/drawing/2014/main" id="{9102DD20-EBA3-4ABC-BCD1-3D27D9C2D6C1}"/>
                  </a:ext>
                </a:extLst>
              </p:cNvPr>
              <p:cNvSpPr>
                <a:spLocks/>
              </p:cNvSpPr>
              <p:nvPr/>
            </p:nvSpPr>
            <p:spPr bwMode="auto">
              <a:xfrm>
                <a:off x="3960" y="2720"/>
                <a:ext cx="19" cy="19"/>
              </a:xfrm>
              <a:custGeom>
                <a:avLst/>
                <a:gdLst>
                  <a:gd name="T0" fmla="*/ 9 w 13"/>
                  <a:gd name="T1" fmla="*/ 9 h 13"/>
                  <a:gd name="T2" fmla="*/ 13 w 13"/>
                  <a:gd name="T3" fmla="*/ 13 h 13"/>
                  <a:gd name="T4" fmla="*/ 13 w 13"/>
                  <a:gd name="T5" fmla="*/ 13 h 13"/>
                  <a:gd name="T6" fmla="*/ 0 w 13"/>
                  <a:gd name="T7" fmla="*/ 0 h 13"/>
                  <a:gd name="T8" fmla="*/ 0 w 13"/>
                  <a:gd name="T9" fmla="*/ 0 h 13"/>
                  <a:gd name="T10" fmla="*/ 0 w 13"/>
                  <a:gd name="T11" fmla="*/ 0 h 13"/>
                  <a:gd name="T12" fmla="*/ 9 w 13"/>
                  <a:gd name="T13" fmla="*/ 9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9" y="9"/>
                    </a:moveTo>
                    <a:cubicBezTo>
                      <a:pt x="11" y="10"/>
                      <a:pt x="13" y="13"/>
                      <a:pt x="13" y="13"/>
                    </a:cubicBezTo>
                    <a:cubicBezTo>
                      <a:pt x="13" y="13"/>
                      <a:pt x="13" y="13"/>
                      <a:pt x="13" y="13"/>
                    </a:cubicBezTo>
                    <a:cubicBezTo>
                      <a:pt x="11" y="13"/>
                      <a:pt x="0" y="2"/>
                      <a:pt x="0" y="0"/>
                    </a:cubicBezTo>
                    <a:cubicBezTo>
                      <a:pt x="0" y="0"/>
                      <a:pt x="0" y="0"/>
                      <a:pt x="0" y="0"/>
                    </a:cubicBezTo>
                    <a:cubicBezTo>
                      <a:pt x="0" y="0"/>
                      <a:pt x="0" y="0"/>
                      <a:pt x="0" y="0"/>
                    </a:cubicBezTo>
                    <a:cubicBezTo>
                      <a:pt x="2" y="1"/>
                      <a:pt x="7" y="6"/>
                      <a:pt x="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0" name="Freeform 32">
                <a:extLst>
                  <a:ext uri="{FF2B5EF4-FFF2-40B4-BE49-F238E27FC236}">
                    <a16:creationId xmlns:a16="http://schemas.microsoft.com/office/drawing/2014/main" id="{B33F5046-D062-4E3D-8310-A8FBD2EF9A6B}"/>
                  </a:ext>
                </a:extLst>
              </p:cNvPr>
              <p:cNvSpPr>
                <a:spLocks/>
              </p:cNvSpPr>
              <p:nvPr/>
            </p:nvSpPr>
            <p:spPr bwMode="auto">
              <a:xfrm>
                <a:off x="3865" y="2595"/>
                <a:ext cx="19" cy="22"/>
              </a:xfrm>
              <a:custGeom>
                <a:avLst/>
                <a:gdLst>
                  <a:gd name="T0" fmla="*/ 10 w 13"/>
                  <a:gd name="T1" fmla="*/ 10 h 15"/>
                  <a:gd name="T2" fmla="*/ 12 w 13"/>
                  <a:gd name="T3" fmla="*/ 15 h 15"/>
                  <a:gd name="T4" fmla="*/ 2 w 13"/>
                  <a:gd name="T5" fmla="*/ 0 h 15"/>
                  <a:gd name="T6" fmla="*/ 2 w 13"/>
                  <a:gd name="T7" fmla="*/ 0 h 15"/>
                  <a:gd name="T8" fmla="*/ 10 w 13"/>
                  <a:gd name="T9" fmla="*/ 10 h 15"/>
                </a:gdLst>
                <a:ahLst/>
                <a:cxnLst>
                  <a:cxn ang="0">
                    <a:pos x="T0" y="T1"/>
                  </a:cxn>
                  <a:cxn ang="0">
                    <a:pos x="T2" y="T3"/>
                  </a:cxn>
                  <a:cxn ang="0">
                    <a:pos x="T4" y="T5"/>
                  </a:cxn>
                  <a:cxn ang="0">
                    <a:pos x="T6" y="T7"/>
                  </a:cxn>
                  <a:cxn ang="0">
                    <a:pos x="T8" y="T9"/>
                  </a:cxn>
                </a:cxnLst>
                <a:rect l="0" t="0" r="r" b="b"/>
                <a:pathLst>
                  <a:path w="13" h="15">
                    <a:moveTo>
                      <a:pt x="10" y="10"/>
                    </a:moveTo>
                    <a:cubicBezTo>
                      <a:pt x="12" y="13"/>
                      <a:pt x="13" y="15"/>
                      <a:pt x="12" y="15"/>
                    </a:cubicBezTo>
                    <a:cubicBezTo>
                      <a:pt x="9" y="14"/>
                      <a:pt x="0" y="1"/>
                      <a:pt x="2" y="0"/>
                    </a:cubicBezTo>
                    <a:cubicBezTo>
                      <a:pt x="2" y="0"/>
                      <a:pt x="2" y="0"/>
                      <a:pt x="2" y="0"/>
                    </a:cubicBezTo>
                    <a:cubicBezTo>
                      <a:pt x="4" y="1"/>
                      <a:pt x="8" y="6"/>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1" name="Freeform 33">
                <a:extLst>
                  <a:ext uri="{FF2B5EF4-FFF2-40B4-BE49-F238E27FC236}">
                    <a16:creationId xmlns:a16="http://schemas.microsoft.com/office/drawing/2014/main" id="{2A7F81C6-E951-4415-B9B4-C338033C2A3F}"/>
                  </a:ext>
                </a:extLst>
              </p:cNvPr>
              <p:cNvSpPr>
                <a:spLocks/>
              </p:cNvSpPr>
              <p:nvPr/>
            </p:nvSpPr>
            <p:spPr bwMode="auto">
              <a:xfrm>
                <a:off x="3894" y="2639"/>
                <a:ext cx="19" cy="22"/>
              </a:xfrm>
              <a:custGeom>
                <a:avLst/>
                <a:gdLst>
                  <a:gd name="T0" fmla="*/ 10 w 13"/>
                  <a:gd name="T1" fmla="*/ 10 h 15"/>
                  <a:gd name="T2" fmla="*/ 12 w 13"/>
                  <a:gd name="T3" fmla="*/ 15 h 15"/>
                  <a:gd name="T4" fmla="*/ 1 w 13"/>
                  <a:gd name="T5" fmla="*/ 0 h 15"/>
                  <a:gd name="T6" fmla="*/ 2 w 13"/>
                  <a:gd name="T7" fmla="*/ 0 h 15"/>
                  <a:gd name="T8" fmla="*/ 10 w 13"/>
                  <a:gd name="T9" fmla="*/ 10 h 15"/>
                </a:gdLst>
                <a:ahLst/>
                <a:cxnLst>
                  <a:cxn ang="0">
                    <a:pos x="T0" y="T1"/>
                  </a:cxn>
                  <a:cxn ang="0">
                    <a:pos x="T2" y="T3"/>
                  </a:cxn>
                  <a:cxn ang="0">
                    <a:pos x="T4" y="T5"/>
                  </a:cxn>
                  <a:cxn ang="0">
                    <a:pos x="T6" y="T7"/>
                  </a:cxn>
                  <a:cxn ang="0">
                    <a:pos x="T8" y="T9"/>
                  </a:cxn>
                </a:cxnLst>
                <a:rect l="0" t="0" r="r" b="b"/>
                <a:pathLst>
                  <a:path w="13" h="15">
                    <a:moveTo>
                      <a:pt x="10" y="10"/>
                    </a:moveTo>
                    <a:cubicBezTo>
                      <a:pt x="12" y="13"/>
                      <a:pt x="13" y="15"/>
                      <a:pt x="12" y="15"/>
                    </a:cubicBezTo>
                    <a:cubicBezTo>
                      <a:pt x="10" y="14"/>
                      <a:pt x="0" y="1"/>
                      <a:pt x="1" y="0"/>
                    </a:cubicBezTo>
                    <a:cubicBezTo>
                      <a:pt x="1" y="0"/>
                      <a:pt x="1" y="0"/>
                      <a:pt x="2" y="0"/>
                    </a:cubicBezTo>
                    <a:cubicBezTo>
                      <a:pt x="4" y="2"/>
                      <a:pt x="8" y="7"/>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2" name="Freeform 34">
                <a:extLst>
                  <a:ext uri="{FF2B5EF4-FFF2-40B4-BE49-F238E27FC236}">
                    <a16:creationId xmlns:a16="http://schemas.microsoft.com/office/drawing/2014/main" id="{D18ED695-BBE4-4F1C-B4B3-02357772E2BE}"/>
                  </a:ext>
                </a:extLst>
              </p:cNvPr>
              <p:cNvSpPr>
                <a:spLocks/>
              </p:cNvSpPr>
              <p:nvPr/>
            </p:nvSpPr>
            <p:spPr bwMode="auto">
              <a:xfrm>
                <a:off x="3817" y="2500"/>
                <a:ext cx="16" cy="24"/>
              </a:xfrm>
              <a:custGeom>
                <a:avLst/>
                <a:gdLst>
                  <a:gd name="T0" fmla="*/ 9 w 11"/>
                  <a:gd name="T1" fmla="*/ 11 h 17"/>
                  <a:gd name="T2" fmla="*/ 10 w 11"/>
                  <a:gd name="T3" fmla="*/ 17 h 17"/>
                  <a:gd name="T4" fmla="*/ 2 w 11"/>
                  <a:gd name="T5" fmla="*/ 0 h 17"/>
                  <a:gd name="T6" fmla="*/ 2 w 11"/>
                  <a:gd name="T7" fmla="*/ 0 h 17"/>
                  <a:gd name="T8" fmla="*/ 9 w 11"/>
                  <a:gd name="T9" fmla="*/ 11 h 17"/>
                </a:gdLst>
                <a:ahLst/>
                <a:cxnLst>
                  <a:cxn ang="0">
                    <a:pos x="T0" y="T1"/>
                  </a:cxn>
                  <a:cxn ang="0">
                    <a:pos x="T2" y="T3"/>
                  </a:cxn>
                  <a:cxn ang="0">
                    <a:pos x="T4" y="T5"/>
                  </a:cxn>
                  <a:cxn ang="0">
                    <a:pos x="T6" y="T7"/>
                  </a:cxn>
                  <a:cxn ang="0">
                    <a:pos x="T8" y="T9"/>
                  </a:cxn>
                </a:cxnLst>
                <a:rect l="0" t="0" r="r" b="b"/>
                <a:pathLst>
                  <a:path w="11" h="17">
                    <a:moveTo>
                      <a:pt x="9" y="11"/>
                    </a:moveTo>
                    <a:cubicBezTo>
                      <a:pt x="11" y="15"/>
                      <a:pt x="11" y="17"/>
                      <a:pt x="10" y="17"/>
                    </a:cubicBezTo>
                    <a:cubicBezTo>
                      <a:pt x="7" y="16"/>
                      <a:pt x="0" y="1"/>
                      <a:pt x="2" y="0"/>
                    </a:cubicBezTo>
                    <a:cubicBezTo>
                      <a:pt x="2" y="0"/>
                      <a:pt x="2" y="0"/>
                      <a:pt x="2" y="0"/>
                    </a:cubicBezTo>
                    <a:cubicBezTo>
                      <a:pt x="5" y="2"/>
                      <a:pt x="8" y="7"/>
                      <a:pt x="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3" name="Freeform 35">
                <a:extLst>
                  <a:ext uri="{FF2B5EF4-FFF2-40B4-BE49-F238E27FC236}">
                    <a16:creationId xmlns:a16="http://schemas.microsoft.com/office/drawing/2014/main" id="{0B994D08-43F7-4D76-B1D6-5CEE263D9481}"/>
                  </a:ext>
                </a:extLst>
              </p:cNvPr>
              <p:cNvSpPr>
                <a:spLocks/>
              </p:cNvSpPr>
              <p:nvPr/>
            </p:nvSpPr>
            <p:spPr bwMode="auto">
              <a:xfrm>
                <a:off x="3840" y="2548"/>
                <a:ext cx="16" cy="24"/>
              </a:xfrm>
              <a:custGeom>
                <a:avLst/>
                <a:gdLst>
                  <a:gd name="T0" fmla="*/ 9 w 11"/>
                  <a:gd name="T1" fmla="*/ 11 h 17"/>
                  <a:gd name="T2" fmla="*/ 10 w 11"/>
                  <a:gd name="T3" fmla="*/ 17 h 17"/>
                  <a:gd name="T4" fmla="*/ 1 w 11"/>
                  <a:gd name="T5" fmla="*/ 1 h 17"/>
                  <a:gd name="T6" fmla="*/ 2 w 11"/>
                  <a:gd name="T7" fmla="*/ 1 h 17"/>
                  <a:gd name="T8" fmla="*/ 9 w 11"/>
                  <a:gd name="T9" fmla="*/ 11 h 17"/>
                </a:gdLst>
                <a:ahLst/>
                <a:cxnLst>
                  <a:cxn ang="0">
                    <a:pos x="T0" y="T1"/>
                  </a:cxn>
                  <a:cxn ang="0">
                    <a:pos x="T2" y="T3"/>
                  </a:cxn>
                  <a:cxn ang="0">
                    <a:pos x="T4" y="T5"/>
                  </a:cxn>
                  <a:cxn ang="0">
                    <a:pos x="T6" y="T7"/>
                  </a:cxn>
                  <a:cxn ang="0">
                    <a:pos x="T8" y="T9"/>
                  </a:cxn>
                </a:cxnLst>
                <a:rect l="0" t="0" r="r" b="b"/>
                <a:pathLst>
                  <a:path w="11" h="17">
                    <a:moveTo>
                      <a:pt x="9" y="11"/>
                    </a:moveTo>
                    <a:cubicBezTo>
                      <a:pt x="11" y="15"/>
                      <a:pt x="11" y="17"/>
                      <a:pt x="10" y="17"/>
                    </a:cubicBezTo>
                    <a:cubicBezTo>
                      <a:pt x="8" y="16"/>
                      <a:pt x="0" y="2"/>
                      <a:pt x="1" y="1"/>
                    </a:cubicBezTo>
                    <a:cubicBezTo>
                      <a:pt x="1" y="0"/>
                      <a:pt x="1" y="1"/>
                      <a:pt x="2" y="1"/>
                    </a:cubicBezTo>
                    <a:cubicBezTo>
                      <a:pt x="4" y="2"/>
                      <a:pt x="7" y="8"/>
                      <a:pt x="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4" name="Freeform 36">
                <a:extLst>
                  <a:ext uri="{FF2B5EF4-FFF2-40B4-BE49-F238E27FC236}">
                    <a16:creationId xmlns:a16="http://schemas.microsoft.com/office/drawing/2014/main" id="{B0927D8E-18ED-49B6-AFC4-856808DB185C}"/>
                  </a:ext>
                </a:extLst>
              </p:cNvPr>
              <p:cNvSpPr>
                <a:spLocks/>
              </p:cNvSpPr>
              <p:nvPr/>
            </p:nvSpPr>
            <p:spPr bwMode="auto">
              <a:xfrm>
                <a:off x="3733" y="2274"/>
                <a:ext cx="5" cy="29"/>
              </a:xfrm>
              <a:custGeom>
                <a:avLst/>
                <a:gdLst>
                  <a:gd name="T0" fmla="*/ 2 w 3"/>
                  <a:gd name="T1" fmla="*/ 13 h 20"/>
                  <a:gd name="T2" fmla="*/ 3 w 3"/>
                  <a:gd name="T3" fmla="*/ 20 h 20"/>
                  <a:gd name="T4" fmla="*/ 0 w 3"/>
                  <a:gd name="T5" fmla="*/ 0 h 20"/>
                  <a:gd name="T6" fmla="*/ 0 w 3"/>
                  <a:gd name="T7" fmla="*/ 0 h 20"/>
                  <a:gd name="T8" fmla="*/ 2 w 3"/>
                  <a:gd name="T9" fmla="*/ 13 h 20"/>
                </a:gdLst>
                <a:ahLst/>
                <a:cxnLst>
                  <a:cxn ang="0">
                    <a:pos x="T0" y="T1"/>
                  </a:cxn>
                  <a:cxn ang="0">
                    <a:pos x="T2" y="T3"/>
                  </a:cxn>
                  <a:cxn ang="0">
                    <a:pos x="T4" y="T5"/>
                  </a:cxn>
                  <a:cxn ang="0">
                    <a:pos x="T6" y="T7"/>
                  </a:cxn>
                  <a:cxn ang="0">
                    <a:pos x="T8" y="T9"/>
                  </a:cxn>
                </a:cxnLst>
                <a:rect l="0" t="0" r="r" b="b"/>
                <a:pathLst>
                  <a:path w="3" h="20">
                    <a:moveTo>
                      <a:pt x="2" y="13"/>
                    </a:moveTo>
                    <a:cubicBezTo>
                      <a:pt x="2" y="15"/>
                      <a:pt x="3" y="17"/>
                      <a:pt x="3" y="20"/>
                    </a:cubicBezTo>
                    <a:cubicBezTo>
                      <a:pt x="0" y="0"/>
                      <a:pt x="0" y="0"/>
                      <a:pt x="0" y="0"/>
                    </a:cubicBezTo>
                    <a:cubicBezTo>
                      <a:pt x="0" y="0"/>
                      <a:pt x="0" y="0"/>
                      <a:pt x="0" y="0"/>
                    </a:cubicBezTo>
                    <a:cubicBezTo>
                      <a:pt x="0" y="2"/>
                      <a:pt x="1" y="9"/>
                      <a:pt x="2"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5" name="Freeform 37">
                <a:extLst>
                  <a:ext uri="{FF2B5EF4-FFF2-40B4-BE49-F238E27FC236}">
                    <a16:creationId xmlns:a16="http://schemas.microsoft.com/office/drawing/2014/main" id="{2D388317-04AE-4B2D-A027-2E83B1D697BC}"/>
                  </a:ext>
                </a:extLst>
              </p:cNvPr>
              <p:cNvSpPr>
                <a:spLocks/>
              </p:cNvSpPr>
              <p:nvPr/>
            </p:nvSpPr>
            <p:spPr bwMode="auto">
              <a:xfrm>
                <a:off x="3746" y="2342"/>
                <a:ext cx="0" cy="3"/>
              </a:xfrm>
              <a:custGeom>
                <a:avLst/>
                <a:gdLst>
                  <a:gd name="T0" fmla="*/ 0 h 2"/>
                  <a:gd name="T1" fmla="*/ 1 h 2"/>
                  <a:gd name="T2" fmla="*/ 2 h 2"/>
                  <a:gd name="T3" fmla="*/ 0 h 2"/>
                </a:gdLst>
                <a:ahLst/>
                <a:cxnLst>
                  <a:cxn ang="0">
                    <a:pos x="0" y="T0"/>
                  </a:cxn>
                  <a:cxn ang="0">
                    <a:pos x="0" y="T1"/>
                  </a:cxn>
                  <a:cxn ang="0">
                    <a:pos x="0" y="T2"/>
                  </a:cxn>
                  <a:cxn ang="0">
                    <a:pos x="0" y="T3"/>
                  </a:cxn>
                </a:cxnLst>
                <a:rect l="0" t="0" r="r" b="b"/>
                <a:pathLst>
                  <a:path h="2">
                    <a:moveTo>
                      <a:pt x="0" y="0"/>
                    </a:moveTo>
                    <a:cubicBezTo>
                      <a:pt x="0" y="0"/>
                      <a:pt x="0" y="0"/>
                      <a:pt x="0" y="1"/>
                    </a:cubicBezTo>
                    <a:cubicBezTo>
                      <a:pt x="0" y="1"/>
                      <a:pt x="0" y="2"/>
                      <a:pt x="0"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6" name="Freeform 38">
                <a:extLst>
                  <a:ext uri="{FF2B5EF4-FFF2-40B4-BE49-F238E27FC236}">
                    <a16:creationId xmlns:a16="http://schemas.microsoft.com/office/drawing/2014/main" id="{7C0082B5-C5CF-4A73-9A6A-AD60DE8D7F75}"/>
                  </a:ext>
                </a:extLst>
              </p:cNvPr>
              <p:cNvSpPr>
                <a:spLocks/>
              </p:cNvSpPr>
              <p:nvPr/>
            </p:nvSpPr>
            <p:spPr bwMode="auto">
              <a:xfrm>
                <a:off x="3723" y="2159"/>
                <a:ext cx="2" cy="29"/>
              </a:xfrm>
              <a:custGeom>
                <a:avLst/>
                <a:gdLst>
                  <a:gd name="T0" fmla="*/ 1 w 1"/>
                  <a:gd name="T1" fmla="*/ 13 h 20"/>
                  <a:gd name="T2" fmla="*/ 1 w 1"/>
                  <a:gd name="T3" fmla="*/ 20 h 20"/>
                  <a:gd name="T4" fmla="*/ 1 w 1"/>
                  <a:gd name="T5" fmla="*/ 0 h 20"/>
                  <a:gd name="T6" fmla="*/ 1 w 1"/>
                  <a:gd name="T7" fmla="*/ 0 h 20"/>
                  <a:gd name="T8" fmla="*/ 1 w 1"/>
                  <a:gd name="T9" fmla="*/ 13 h 20"/>
                </a:gdLst>
                <a:ahLst/>
                <a:cxnLst>
                  <a:cxn ang="0">
                    <a:pos x="T0" y="T1"/>
                  </a:cxn>
                  <a:cxn ang="0">
                    <a:pos x="T2" y="T3"/>
                  </a:cxn>
                  <a:cxn ang="0">
                    <a:pos x="T4" y="T5"/>
                  </a:cxn>
                  <a:cxn ang="0">
                    <a:pos x="T6" y="T7"/>
                  </a:cxn>
                  <a:cxn ang="0">
                    <a:pos x="T8" y="T9"/>
                  </a:cxn>
                </a:cxnLst>
                <a:rect l="0" t="0" r="r" b="b"/>
                <a:pathLst>
                  <a:path w="1" h="20">
                    <a:moveTo>
                      <a:pt x="1" y="13"/>
                    </a:moveTo>
                    <a:cubicBezTo>
                      <a:pt x="1" y="15"/>
                      <a:pt x="1" y="19"/>
                      <a:pt x="1" y="20"/>
                    </a:cubicBezTo>
                    <a:cubicBezTo>
                      <a:pt x="1" y="20"/>
                      <a:pt x="0" y="1"/>
                      <a:pt x="1" y="0"/>
                    </a:cubicBezTo>
                    <a:cubicBezTo>
                      <a:pt x="1" y="0"/>
                      <a:pt x="1" y="0"/>
                      <a:pt x="1" y="0"/>
                    </a:cubicBezTo>
                    <a:cubicBezTo>
                      <a:pt x="1" y="2"/>
                      <a:pt x="1" y="9"/>
                      <a:pt x="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7" name="Freeform 39">
                <a:extLst>
                  <a:ext uri="{FF2B5EF4-FFF2-40B4-BE49-F238E27FC236}">
                    <a16:creationId xmlns:a16="http://schemas.microsoft.com/office/drawing/2014/main" id="{AEBDF682-6655-4D2E-98E5-3592E376792F}"/>
                  </a:ext>
                </a:extLst>
              </p:cNvPr>
              <p:cNvSpPr>
                <a:spLocks/>
              </p:cNvSpPr>
              <p:nvPr/>
            </p:nvSpPr>
            <p:spPr bwMode="auto">
              <a:xfrm>
                <a:off x="3726" y="2217"/>
                <a:ext cx="3" cy="29"/>
              </a:xfrm>
              <a:custGeom>
                <a:avLst/>
                <a:gdLst>
                  <a:gd name="T0" fmla="*/ 2 w 2"/>
                  <a:gd name="T1" fmla="*/ 13 h 20"/>
                  <a:gd name="T2" fmla="*/ 2 w 2"/>
                  <a:gd name="T3" fmla="*/ 20 h 20"/>
                  <a:gd name="T4" fmla="*/ 2 w 2"/>
                  <a:gd name="T5" fmla="*/ 16 h 20"/>
                  <a:gd name="T6" fmla="*/ 0 w 2"/>
                  <a:gd name="T7" fmla="*/ 4 h 20"/>
                  <a:gd name="T8" fmla="*/ 0 w 2"/>
                  <a:gd name="T9" fmla="*/ 0 h 20"/>
                  <a:gd name="T10" fmla="*/ 0 w 2"/>
                  <a:gd name="T11" fmla="*/ 0 h 20"/>
                  <a:gd name="T12" fmla="*/ 2 w 2"/>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2" h="20">
                    <a:moveTo>
                      <a:pt x="2" y="13"/>
                    </a:moveTo>
                    <a:cubicBezTo>
                      <a:pt x="2" y="15"/>
                      <a:pt x="2" y="19"/>
                      <a:pt x="2" y="20"/>
                    </a:cubicBezTo>
                    <a:cubicBezTo>
                      <a:pt x="2" y="20"/>
                      <a:pt x="2" y="20"/>
                      <a:pt x="2" y="16"/>
                    </a:cubicBezTo>
                    <a:cubicBezTo>
                      <a:pt x="0" y="4"/>
                      <a:pt x="0" y="4"/>
                      <a:pt x="0" y="4"/>
                    </a:cubicBezTo>
                    <a:cubicBezTo>
                      <a:pt x="0" y="1"/>
                      <a:pt x="0" y="1"/>
                      <a:pt x="0" y="0"/>
                    </a:cubicBezTo>
                    <a:cubicBezTo>
                      <a:pt x="0" y="0"/>
                      <a:pt x="0" y="0"/>
                      <a:pt x="0" y="0"/>
                    </a:cubicBezTo>
                    <a:cubicBezTo>
                      <a:pt x="1" y="2"/>
                      <a:pt x="1" y="8"/>
                      <a:pt x="2"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8" name="Freeform 40">
                <a:extLst>
                  <a:ext uri="{FF2B5EF4-FFF2-40B4-BE49-F238E27FC236}">
                    <a16:creationId xmlns:a16="http://schemas.microsoft.com/office/drawing/2014/main" id="{7046D664-04B8-469A-9EFD-BCD9FFF2E8A0}"/>
                  </a:ext>
                </a:extLst>
              </p:cNvPr>
              <p:cNvSpPr>
                <a:spLocks/>
              </p:cNvSpPr>
              <p:nvPr/>
            </p:nvSpPr>
            <p:spPr bwMode="auto">
              <a:xfrm>
                <a:off x="3752" y="2365"/>
                <a:ext cx="7" cy="26"/>
              </a:xfrm>
              <a:custGeom>
                <a:avLst/>
                <a:gdLst>
                  <a:gd name="T0" fmla="*/ 4 w 5"/>
                  <a:gd name="T1" fmla="*/ 12 h 18"/>
                  <a:gd name="T2" fmla="*/ 5 w 5"/>
                  <a:gd name="T3" fmla="*/ 18 h 18"/>
                  <a:gd name="T4" fmla="*/ 0 w 5"/>
                  <a:gd name="T5" fmla="*/ 0 h 18"/>
                  <a:gd name="T6" fmla="*/ 0 w 5"/>
                  <a:gd name="T7" fmla="*/ 0 h 18"/>
                  <a:gd name="T8" fmla="*/ 4 w 5"/>
                  <a:gd name="T9" fmla="*/ 12 h 18"/>
                </a:gdLst>
                <a:ahLst/>
                <a:cxnLst>
                  <a:cxn ang="0">
                    <a:pos x="T0" y="T1"/>
                  </a:cxn>
                  <a:cxn ang="0">
                    <a:pos x="T2" y="T3"/>
                  </a:cxn>
                  <a:cxn ang="0">
                    <a:pos x="T4" y="T5"/>
                  </a:cxn>
                  <a:cxn ang="0">
                    <a:pos x="T6" y="T7"/>
                  </a:cxn>
                  <a:cxn ang="0">
                    <a:pos x="T8" y="T9"/>
                  </a:cxn>
                </a:cxnLst>
                <a:rect l="0" t="0" r="r" b="b"/>
                <a:pathLst>
                  <a:path w="5" h="18">
                    <a:moveTo>
                      <a:pt x="4" y="12"/>
                    </a:moveTo>
                    <a:cubicBezTo>
                      <a:pt x="4" y="14"/>
                      <a:pt x="5" y="17"/>
                      <a:pt x="5" y="18"/>
                    </a:cubicBezTo>
                    <a:cubicBezTo>
                      <a:pt x="5" y="18"/>
                      <a:pt x="0" y="1"/>
                      <a:pt x="0" y="0"/>
                    </a:cubicBezTo>
                    <a:cubicBezTo>
                      <a:pt x="0" y="0"/>
                      <a:pt x="0" y="0"/>
                      <a:pt x="0" y="0"/>
                    </a:cubicBezTo>
                    <a:cubicBezTo>
                      <a:pt x="1" y="1"/>
                      <a:pt x="3" y="8"/>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9" name="Freeform 41">
                <a:extLst>
                  <a:ext uri="{FF2B5EF4-FFF2-40B4-BE49-F238E27FC236}">
                    <a16:creationId xmlns:a16="http://schemas.microsoft.com/office/drawing/2014/main" id="{380C7B08-C769-41BD-A9B9-82EB79503B82}"/>
                  </a:ext>
                </a:extLst>
              </p:cNvPr>
              <p:cNvSpPr>
                <a:spLocks/>
              </p:cNvSpPr>
              <p:nvPr/>
            </p:nvSpPr>
            <p:spPr bwMode="auto">
              <a:xfrm>
                <a:off x="3768" y="2417"/>
                <a:ext cx="10" cy="26"/>
              </a:xfrm>
              <a:custGeom>
                <a:avLst/>
                <a:gdLst>
                  <a:gd name="T0" fmla="*/ 4 w 7"/>
                  <a:gd name="T1" fmla="*/ 12 h 18"/>
                  <a:gd name="T2" fmla="*/ 7 w 7"/>
                  <a:gd name="T3" fmla="*/ 18 h 18"/>
                  <a:gd name="T4" fmla="*/ 6 w 7"/>
                  <a:gd name="T5" fmla="*/ 17 h 18"/>
                  <a:gd name="T6" fmla="*/ 1 w 7"/>
                  <a:gd name="T7" fmla="*/ 2 h 18"/>
                  <a:gd name="T8" fmla="*/ 0 w 7"/>
                  <a:gd name="T9" fmla="*/ 0 h 18"/>
                  <a:gd name="T10" fmla="*/ 0 w 7"/>
                  <a:gd name="T11" fmla="*/ 0 h 18"/>
                  <a:gd name="T12" fmla="*/ 4 w 7"/>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7" h="18">
                    <a:moveTo>
                      <a:pt x="4" y="12"/>
                    </a:moveTo>
                    <a:cubicBezTo>
                      <a:pt x="5" y="14"/>
                      <a:pt x="6" y="17"/>
                      <a:pt x="7" y="18"/>
                    </a:cubicBezTo>
                    <a:cubicBezTo>
                      <a:pt x="6" y="18"/>
                      <a:pt x="6" y="18"/>
                      <a:pt x="6" y="17"/>
                    </a:cubicBezTo>
                    <a:cubicBezTo>
                      <a:pt x="1" y="2"/>
                      <a:pt x="1" y="2"/>
                      <a:pt x="1" y="2"/>
                    </a:cubicBezTo>
                    <a:cubicBezTo>
                      <a:pt x="0" y="1"/>
                      <a:pt x="0" y="1"/>
                      <a:pt x="0" y="0"/>
                    </a:cubicBezTo>
                    <a:cubicBezTo>
                      <a:pt x="0" y="0"/>
                      <a:pt x="0" y="0"/>
                      <a:pt x="0" y="0"/>
                    </a:cubicBezTo>
                    <a:cubicBezTo>
                      <a:pt x="1" y="2"/>
                      <a:pt x="3" y="8"/>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0" name="Freeform 42">
                <a:extLst>
                  <a:ext uri="{FF2B5EF4-FFF2-40B4-BE49-F238E27FC236}">
                    <a16:creationId xmlns:a16="http://schemas.microsoft.com/office/drawing/2014/main" id="{D5D6EB4A-2F0C-484F-AA7D-D9B08B0D52D9}"/>
                  </a:ext>
                </a:extLst>
              </p:cNvPr>
              <p:cNvSpPr>
                <a:spLocks/>
              </p:cNvSpPr>
              <p:nvPr/>
            </p:nvSpPr>
            <p:spPr bwMode="auto">
              <a:xfrm>
                <a:off x="3730" y="2253"/>
                <a:ext cx="6" cy="29"/>
              </a:xfrm>
              <a:custGeom>
                <a:avLst/>
                <a:gdLst>
                  <a:gd name="T0" fmla="*/ 3 w 4"/>
                  <a:gd name="T1" fmla="*/ 13 h 20"/>
                  <a:gd name="T2" fmla="*/ 4 w 4"/>
                  <a:gd name="T3" fmla="*/ 20 h 20"/>
                  <a:gd name="T4" fmla="*/ 3 w 4"/>
                  <a:gd name="T5" fmla="*/ 20 h 20"/>
                  <a:gd name="T6" fmla="*/ 1 w 4"/>
                  <a:gd name="T7" fmla="*/ 0 h 20"/>
                  <a:gd name="T8" fmla="*/ 1 w 4"/>
                  <a:gd name="T9" fmla="*/ 0 h 20"/>
                  <a:gd name="T10" fmla="*/ 1 w 4"/>
                  <a:gd name="T11" fmla="*/ 0 h 20"/>
                  <a:gd name="T12" fmla="*/ 3 w 4"/>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 h="20">
                    <a:moveTo>
                      <a:pt x="3" y="13"/>
                    </a:moveTo>
                    <a:cubicBezTo>
                      <a:pt x="3" y="15"/>
                      <a:pt x="4" y="19"/>
                      <a:pt x="4" y="20"/>
                    </a:cubicBezTo>
                    <a:cubicBezTo>
                      <a:pt x="4" y="20"/>
                      <a:pt x="3" y="20"/>
                      <a:pt x="3" y="20"/>
                    </a:cubicBezTo>
                    <a:cubicBezTo>
                      <a:pt x="2" y="18"/>
                      <a:pt x="0" y="2"/>
                      <a:pt x="1" y="0"/>
                    </a:cubicBezTo>
                    <a:cubicBezTo>
                      <a:pt x="1" y="0"/>
                      <a:pt x="1" y="0"/>
                      <a:pt x="1" y="0"/>
                    </a:cubicBezTo>
                    <a:cubicBezTo>
                      <a:pt x="1" y="0"/>
                      <a:pt x="1" y="0"/>
                      <a:pt x="1" y="0"/>
                    </a:cubicBezTo>
                    <a:cubicBezTo>
                      <a:pt x="2" y="2"/>
                      <a:pt x="3" y="9"/>
                      <a:pt x="3"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1" name="Freeform 43">
                <a:extLst>
                  <a:ext uri="{FF2B5EF4-FFF2-40B4-BE49-F238E27FC236}">
                    <a16:creationId xmlns:a16="http://schemas.microsoft.com/office/drawing/2014/main" id="{EE4EB5A8-2276-4AF1-9656-4E965071C7E3}"/>
                  </a:ext>
                </a:extLst>
              </p:cNvPr>
              <p:cNvSpPr>
                <a:spLocks/>
              </p:cNvSpPr>
              <p:nvPr/>
            </p:nvSpPr>
            <p:spPr bwMode="auto">
              <a:xfrm>
                <a:off x="3739" y="2310"/>
                <a:ext cx="7" cy="28"/>
              </a:xfrm>
              <a:custGeom>
                <a:avLst/>
                <a:gdLst>
                  <a:gd name="T0" fmla="*/ 4 w 5"/>
                  <a:gd name="T1" fmla="*/ 12 h 19"/>
                  <a:gd name="T2" fmla="*/ 5 w 5"/>
                  <a:gd name="T3" fmla="*/ 19 h 19"/>
                  <a:gd name="T4" fmla="*/ 0 w 5"/>
                  <a:gd name="T5" fmla="*/ 0 h 19"/>
                  <a:gd name="T6" fmla="*/ 1 w 5"/>
                  <a:gd name="T7" fmla="*/ 0 h 19"/>
                  <a:gd name="T8" fmla="*/ 4 w 5"/>
                  <a:gd name="T9" fmla="*/ 12 h 19"/>
                </a:gdLst>
                <a:ahLst/>
                <a:cxnLst>
                  <a:cxn ang="0">
                    <a:pos x="T0" y="T1"/>
                  </a:cxn>
                  <a:cxn ang="0">
                    <a:pos x="T2" y="T3"/>
                  </a:cxn>
                  <a:cxn ang="0">
                    <a:pos x="T4" y="T5"/>
                  </a:cxn>
                  <a:cxn ang="0">
                    <a:pos x="T6" y="T7"/>
                  </a:cxn>
                  <a:cxn ang="0">
                    <a:pos x="T8" y="T9"/>
                  </a:cxn>
                </a:cxnLst>
                <a:rect l="0" t="0" r="r" b="b"/>
                <a:pathLst>
                  <a:path w="5" h="19">
                    <a:moveTo>
                      <a:pt x="4" y="12"/>
                    </a:moveTo>
                    <a:cubicBezTo>
                      <a:pt x="4" y="14"/>
                      <a:pt x="5" y="18"/>
                      <a:pt x="5" y="19"/>
                    </a:cubicBezTo>
                    <a:cubicBezTo>
                      <a:pt x="4" y="18"/>
                      <a:pt x="0" y="1"/>
                      <a:pt x="0" y="0"/>
                    </a:cubicBezTo>
                    <a:cubicBezTo>
                      <a:pt x="1" y="0"/>
                      <a:pt x="1" y="0"/>
                      <a:pt x="1" y="0"/>
                    </a:cubicBezTo>
                    <a:cubicBezTo>
                      <a:pt x="1" y="2"/>
                      <a:pt x="3" y="8"/>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2" name="Freeform 44">
                <a:extLst>
                  <a:ext uri="{FF2B5EF4-FFF2-40B4-BE49-F238E27FC236}">
                    <a16:creationId xmlns:a16="http://schemas.microsoft.com/office/drawing/2014/main" id="{EC9B3716-3977-4C93-876F-57B5DDF4ABAE}"/>
                  </a:ext>
                </a:extLst>
              </p:cNvPr>
              <p:cNvSpPr>
                <a:spLocks/>
              </p:cNvSpPr>
              <p:nvPr/>
            </p:nvSpPr>
            <p:spPr bwMode="auto">
              <a:xfrm>
                <a:off x="3725" y="2139"/>
                <a:ext cx="4" cy="29"/>
              </a:xfrm>
              <a:custGeom>
                <a:avLst/>
                <a:gdLst>
                  <a:gd name="T0" fmla="*/ 3 w 3"/>
                  <a:gd name="T1" fmla="*/ 12 h 20"/>
                  <a:gd name="T2" fmla="*/ 2 w 3"/>
                  <a:gd name="T3" fmla="*/ 20 h 20"/>
                  <a:gd name="T4" fmla="*/ 2 w 3"/>
                  <a:gd name="T5" fmla="*/ 0 h 20"/>
                  <a:gd name="T6" fmla="*/ 2 w 3"/>
                  <a:gd name="T7" fmla="*/ 0 h 20"/>
                  <a:gd name="T8" fmla="*/ 3 w 3"/>
                  <a:gd name="T9" fmla="*/ 12 h 20"/>
                </a:gdLst>
                <a:ahLst/>
                <a:cxnLst>
                  <a:cxn ang="0">
                    <a:pos x="T0" y="T1"/>
                  </a:cxn>
                  <a:cxn ang="0">
                    <a:pos x="T2" y="T3"/>
                  </a:cxn>
                  <a:cxn ang="0">
                    <a:pos x="T4" y="T5"/>
                  </a:cxn>
                  <a:cxn ang="0">
                    <a:pos x="T6" y="T7"/>
                  </a:cxn>
                  <a:cxn ang="0">
                    <a:pos x="T8" y="T9"/>
                  </a:cxn>
                </a:cxnLst>
                <a:rect l="0" t="0" r="r" b="b"/>
                <a:pathLst>
                  <a:path w="3" h="20">
                    <a:moveTo>
                      <a:pt x="3" y="12"/>
                    </a:moveTo>
                    <a:cubicBezTo>
                      <a:pt x="2" y="14"/>
                      <a:pt x="2" y="19"/>
                      <a:pt x="2" y="20"/>
                    </a:cubicBezTo>
                    <a:cubicBezTo>
                      <a:pt x="0" y="18"/>
                      <a:pt x="1" y="0"/>
                      <a:pt x="2" y="0"/>
                    </a:cubicBezTo>
                    <a:cubicBezTo>
                      <a:pt x="2" y="0"/>
                      <a:pt x="2" y="0"/>
                      <a:pt x="2" y="0"/>
                    </a:cubicBezTo>
                    <a:cubicBezTo>
                      <a:pt x="2" y="2"/>
                      <a:pt x="3" y="8"/>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3" name="Freeform 45">
                <a:extLst>
                  <a:ext uri="{FF2B5EF4-FFF2-40B4-BE49-F238E27FC236}">
                    <a16:creationId xmlns:a16="http://schemas.microsoft.com/office/drawing/2014/main" id="{DC4F9C33-3042-4A59-A61E-9F610BE688F1}"/>
                  </a:ext>
                </a:extLst>
              </p:cNvPr>
              <p:cNvSpPr>
                <a:spLocks/>
              </p:cNvSpPr>
              <p:nvPr/>
            </p:nvSpPr>
            <p:spPr bwMode="auto">
              <a:xfrm>
                <a:off x="3726" y="2197"/>
                <a:ext cx="4" cy="29"/>
              </a:xfrm>
              <a:custGeom>
                <a:avLst/>
                <a:gdLst>
                  <a:gd name="T0" fmla="*/ 2 w 3"/>
                  <a:gd name="T1" fmla="*/ 13 h 20"/>
                  <a:gd name="T2" fmla="*/ 2 w 3"/>
                  <a:gd name="T3" fmla="*/ 20 h 20"/>
                  <a:gd name="T4" fmla="*/ 2 w 3"/>
                  <a:gd name="T5" fmla="*/ 20 h 20"/>
                  <a:gd name="T6" fmla="*/ 1 w 3"/>
                  <a:gd name="T7" fmla="*/ 0 h 20"/>
                  <a:gd name="T8" fmla="*/ 1 w 3"/>
                  <a:gd name="T9" fmla="*/ 0 h 20"/>
                  <a:gd name="T10" fmla="*/ 1 w 3"/>
                  <a:gd name="T11" fmla="*/ 0 h 20"/>
                  <a:gd name="T12" fmla="*/ 2 w 3"/>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3" h="20">
                    <a:moveTo>
                      <a:pt x="2" y="13"/>
                    </a:moveTo>
                    <a:cubicBezTo>
                      <a:pt x="2" y="15"/>
                      <a:pt x="3" y="19"/>
                      <a:pt x="2" y="20"/>
                    </a:cubicBezTo>
                    <a:cubicBezTo>
                      <a:pt x="2" y="20"/>
                      <a:pt x="2" y="20"/>
                      <a:pt x="2" y="20"/>
                    </a:cubicBezTo>
                    <a:cubicBezTo>
                      <a:pt x="1" y="18"/>
                      <a:pt x="0" y="2"/>
                      <a:pt x="1" y="0"/>
                    </a:cubicBezTo>
                    <a:cubicBezTo>
                      <a:pt x="1" y="0"/>
                      <a:pt x="1" y="0"/>
                      <a:pt x="1" y="0"/>
                    </a:cubicBezTo>
                    <a:cubicBezTo>
                      <a:pt x="1" y="0"/>
                      <a:pt x="1" y="0"/>
                      <a:pt x="1" y="0"/>
                    </a:cubicBezTo>
                    <a:cubicBezTo>
                      <a:pt x="2" y="2"/>
                      <a:pt x="2" y="8"/>
                      <a:pt x="2"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4" name="Freeform 46">
                <a:extLst>
                  <a:ext uri="{FF2B5EF4-FFF2-40B4-BE49-F238E27FC236}">
                    <a16:creationId xmlns:a16="http://schemas.microsoft.com/office/drawing/2014/main" id="{6B10A732-3888-42A6-AD07-C1097AF121D3}"/>
                  </a:ext>
                </a:extLst>
              </p:cNvPr>
              <p:cNvSpPr>
                <a:spLocks/>
              </p:cNvSpPr>
              <p:nvPr/>
            </p:nvSpPr>
            <p:spPr bwMode="auto">
              <a:xfrm>
                <a:off x="3764" y="2400"/>
                <a:ext cx="10" cy="26"/>
              </a:xfrm>
              <a:custGeom>
                <a:avLst/>
                <a:gdLst>
                  <a:gd name="T0" fmla="*/ 5 w 7"/>
                  <a:gd name="T1" fmla="*/ 12 h 18"/>
                  <a:gd name="T2" fmla="*/ 7 w 7"/>
                  <a:gd name="T3" fmla="*/ 18 h 18"/>
                  <a:gd name="T4" fmla="*/ 7 w 7"/>
                  <a:gd name="T5" fmla="*/ 18 h 18"/>
                  <a:gd name="T6" fmla="*/ 1 w 7"/>
                  <a:gd name="T7" fmla="*/ 0 h 18"/>
                  <a:gd name="T8" fmla="*/ 1 w 7"/>
                  <a:gd name="T9" fmla="*/ 0 h 18"/>
                  <a:gd name="T10" fmla="*/ 1 w 7"/>
                  <a:gd name="T11" fmla="*/ 0 h 18"/>
                  <a:gd name="T12" fmla="*/ 5 w 7"/>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7" h="18">
                    <a:moveTo>
                      <a:pt x="5" y="12"/>
                    </a:moveTo>
                    <a:cubicBezTo>
                      <a:pt x="6" y="14"/>
                      <a:pt x="7" y="17"/>
                      <a:pt x="7" y="18"/>
                    </a:cubicBezTo>
                    <a:cubicBezTo>
                      <a:pt x="7" y="18"/>
                      <a:pt x="7" y="18"/>
                      <a:pt x="7" y="18"/>
                    </a:cubicBezTo>
                    <a:cubicBezTo>
                      <a:pt x="5" y="17"/>
                      <a:pt x="0" y="2"/>
                      <a:pt x="1" y="0"/>
                    </a:cubicBezTo>
                    <a:cubicBezTo>
                      <a:pt x="1" y="0"/>
                      <a:pt x="1" y="0"/>
                      <a:pt x="1" y="0"/>
                    </a:cubicBezTo>
                    <a:cubicBezTo>
                      <a:pt x="1" y="0"/>
                      <a:pt x="1" y="0"/>
                      <a:pt x="1" y="0"/>
                    </a:cubicBezTo>
                    <a:cubicBezTo>
                      <a:pt x="2" y="2"/>
                      <a:pt x="4" y="8"/>
                      <a:pt x="5"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5" name="Freeform 47">
                <a:extLst>
                  <a:ext uri="{FF2B5EF4-FFF2-40B4-BE49-F238E27FC236}">
                    <a16:creationId xmlns:a16="http://schemas.microsoft.com/office/drawing/2014/main" id="{EA4CE16A-4CF3-4B65-A6A4-D07337CDAC3E}"/>
                  </a:ext>
                </a:extLst>
              </p:cNvPr>
              <p:cNvSpPr>
                <a:spLocks/>
              </p:cNvSpPr>
              <p:nvPr/>
            </p:nvSpPr>
            <p:spPr bwMode="auto">
              <a:xfrm>
                <a:off x="3782" y="2452"/>
                <a:ext cx="11" cy="26"/>
              </a:xfrm>
              <a:custGeom>
                <a:avLst/>
                <a:gdLst>
                  <a:gd name="T0" fmla="*/ 5 w 7"/>
                  <a:gd name="T1" fmla="*/ 11 h 18"/>
                  <a:gd name="T2" fmla="*/ 7 w 7"/>
                  <a:gd name="T3" fmla="*/ 18 h 18"/>
                  <a:gd name="T4" fmla="*/ 7 w 7"/>
                  <a:gd name="T5" fmla="*/ 18 h 18"/>
                  <a:gd name="T6" fmla="*/ 0 w 7"/>
                  <a:gd name="T7" fmla="*/ 0 h 18"/>
                  <a:gd name="T8" fmla="*/ 0 w 7"/>
                  <a:gd name="T9" fmla="*/ 0 h 18"/>
                  <a:gd name="T10" fmla="*/ 0 w 7"/>
                  <a:gd name="T11" fmla="*/ 0 h 18"/>
                  <a:gd name="T12" fmla="*/ 5 w 7"/>
                  <a:gd name="T13" fmla="*/ 11 h 18"/>
                </a:gdLst>
                <a:ahLst/>
                <a:cxnLst>
                  <a:cxn ang="0">
                    <a:pos x="T0" y="T1"/>
                  </a:cxn>
                  <a:cxn ang="0">
                    <a:pos x="T2" y="T3"/>
                  </a:cxn>
                  <a:cxn ang="0">
                    <a:pos x="T4" y="T5"/>
                  </a:cxn>
                  <a:cxn ang="0">
                    <a:pos x="T6" y="T7"/>
                  </a:cxn>
                  <a:cxn ang="0">
                    <a:pos x="T8" y="T9"/>
                  </a:cxn>
                  <a:cxn ang="0">
                    <a:pos x="T10" y="T11"/>
                  </a:cxn>
                  <a:cxn ang="0">
                    <a:pos x="T12" y="T13"/>
                  </a:cxn>
                </a:cxnLst>
                <a:rect l="0" t="0" r="r" b="b"/>
                <a:pathLst>
                  <a:path w="7" h="18">
                    <a:moveTo>
                      <a:pt x="5" y="11"/>
                    </a:moveTo>
                    <a:cubicBezTo>
                      <a:pt x="6" y="13"/>
                      <a:pt x="7" y="17"/>
                      <a:pt x="7" y="18"/>
                    </a:cubicBezTo>
                    <a:cubicBezTo>
                      <a:pt x="7" y="18"/>
                      <a:pt x="7" y="18"/>
                      <a:pt x="7" y="18"/>
                    </a:cubicBezTo>
                    <a:cubicBezTo>
                      <a:pt x="6" y="16"/>
                      <a:pt x="0" y="2"/>
                      <a:pt x="0" y="0"/>
                    </a:cubicBezTo>
                    <a:cubicBezTo>
                      <a:pt x="0" y="0"/>
                      <a:pt x="0" y="0"/>
                      <a:pt x="0" y="0"/>
                    </a:cubicBezTo>
                    <a:cubicBezTo>
                      <a:pt x="0" y="0"/>
                      <a:pt x="0" y="0"/>
                      <a:pt x="0" y="0"/>
                    </a:cubicBezTo>
                    <a:cubicBezTo>
                      <a:pt x="1" y="2"/>
                      <a:pt x="4" y="8"/>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6" name="Freeform 48">
                <a:extLst>
                  <a:ext uri="{FF2B5EF4-FFF2-40B4-BE49-F238E27FC236}">
                    <a16:creationId xmlns:a16="http://schemas.microsoft.com/office/drawing/2014/main" id="{3539F5F6-DF8A-4E5C-8764-D014219B5B79}"/>
                  </a:ext>
                </a:extLst>
              </p:cNvPr>
              <p:cNvSpPr>
                <a:spLocks/>
              </p:cNvSpPr>
              <p:nvPr/>
            </p:nvSpPr>
            <p:spPr bwMode="auto">
              <a:xfrm>
                <a:off x="3739" y="2291"/>
                <a:ext cx="7" cy="28"/>
              </a:xfrm>
              <a:custGeom>
                <a:avLst/>
                <a:gdLst>
                  <a:gd name="T0" fmla="*/ 4 w 5"/>
                  <a:gd name="T1" fmla="*/ 12 h 19"/>
                  <a:gd name="T2" fmla="*/ 5 w 5"/>
                  <a:gd name="T3" fmla="*/ 19 h 19"/>
                  <a:gd name="T4" fmla="*/ 1 w 5"/>
                  <a:gd name="T5" fmla="*/ 0 h 19"/>
                  <a:gd name="T6" fmla="*/ 1 w 5"/>
                  <a:gd name="T7" fmla="*/ 0 h 19"/>
                  <a:gd name="T8" fmla="*/ 4 w 5"/>
                  <a:gd name="T9" fmla="*/ 12 h 19"/>
                </a:gdLst>
                <a:ahLst/>
                <a:cxnLst>
                  <a:cxn ang="0">
                    <a:pos x="T0" y="T1"/>
                  </a:cxn>
                  <a:cxn ang="0">
                    <a:pos x="T2" y="T3"/>
                  </a:cxn>
                  <a:cxn ang="0">
                    <a:pos x="T4" y="T5"/>
                  </a:cxn>
                  <a:cxn ang="0">
                    <a:pos x="T6" y="T7"/>
                  </a:cxn>
                  <a:cxn ang="0">
                    <a:pos x="T8" y="T9"/>
                  </a:cxn>
                </a:cxnLst>
                <a:rect l="0" t="0" r="r" b="b"/>
                <a:pathLst>
                  <a:path w="5" h="19">
                    <a:moveTo>
                      <a:pt x="4" y="12"/>
                    </a:moveTo>
                    <a:cubicBezTo>
                      <a:pt x="5" y="14"/>
                      <a:pt x="5" y="19"/>
                      <a:pt x="5" y="19"/>
                    </a:cubicBezTo>
                    <a:cubicBezTo>
                      <a:pt x="3" y="19"/>
                      <a:pt x="0" y="1"/>
                      <a:pt x="1" y="0"/>
                    </a:cubicBezTo>
                    <a:cubicBezTo>
                      <a:pt x="1" y="0"/>
                      <a:pt x="1" y="0"/>
                      <a:pt x="1" y="0"/>
                    </a:cubicBezTo>
                    <a:cubicBezTo>
                      <a:pt x="2" y="2"/>
                      <a:pt x="4" y="8"/>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7" name="Freeform 49">
                <a:extLst>
                  <a:ext uri="{FF2B5EF4-FFF2-40B4-BE49-F238E27FC236}">
                    <a16:creationId xmlns:a16="http://schemas.microsoft.com/office/drawing/2014/main" id="{98938100-F87B-4639-9458-566B671A0F77}"/>
                  </a:ext>
                </a:extLst>
              </p:cNvPr>
              <p:cNvSpPr>
                <a:spLocks/>
              </p:cNvSpPr>
              <p:nvPr/>
            </p:nvSpPr>
            <p:spPr bwMode="auto">
              <a:xfrm>
                <a:off x="3749" y="2346"/>
                <a:ext cx="10" cy="28"/>
              </a:xfrm>
              <a:custGeom>
                <a:avLst/>
                <a:gdLst>
                  <a:gd name="T0" fmla="*/ 5 w 7"/>
                  <a:gd name="T1" fmla="*/ 12 h 19"/>
                  <a:gd name="T2" fmla="*/ 6 w 7"/>
                  <a:gd name="T3" fmla="*/ 19 h 19"/>
                  <a:gd name="T4" fmla="*/ 1 w 7"/>
                  <a:gd name="T5" fmla="*/ 0 h 19"/>
                  <a:gd name="T6" fmla="*/ 1 w 7"/>
                  <a:gd name="T7" fmla="*/ 0 h 19"/>
                  <a:gd name="T8" fmla="*/ 5 w 7"/>
                  <a:gd name="T9" fmla="*/ 12 h 19"/>
                </a:gdLst>
                <a:ahLst/>
                <a:cxnLst>
                  <a:cxn ang="0">
                    <a:pos x="T0" y="T1"/>
                  </a:cxn>
                  <a:cxn ang="0">
                    <a:pos x="T2" y="T3"/>
                  </a:cxn>
                  <a:cxn ang="0">
                    <a:pos x="T4" y="T5"/>
                  </a:cxn>
                  <a:cxn ang="0">
                    <a:pos x="T6" y="T7"/>
                  </a:cxn>
                  <a:cxn ang="0">
                    <a:pos x="T8" y="T9"/>
                  </a:cxn>
                </a:cxnLst>
                <a:rect l="0" t="0" r="r" b="b"/>
                <a:pathLst>
                  <a:path w="7" h="19">
                    <a:moveTo>
                      <a:pt x="5" y="12"/>
                    </a:moveTo>
                    <a:cubicBezTo>
                      <a:pt x="6" y="14"/>
                      <a:pt x="7" y="18"/>
                      <a:pt x="6" y="19"/>
                    </a:cubicBezTo>
                    <a:cubicBezTo>
                      <a:pt x="5" y="18"/>
                      <a:pt x="0" y="1"/>
                      <a:pt x="1" y="0"/>
                    </a:cubicBezTo>
                    <a:cubicBezTo>
                      <a:pt x="1" y="0"/>
                      <a:pt x="1" y="0"/>
                      <a:pt x="1" y="0"/>
                    </a:cubicBezTo>
                    <a:cubicBezTo>
                      <a:pt x="2" y="2"/>
                      <a:pt x="4" y="8"/>
                      <a:pt x="5"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8" name="Freeform 50">
                <a:extLst>
                  <a:ext uri="{FF2B5EF4-FFF2-40B4-BE49-F238E27FC236}">
                    <a16:creationId xmlns:a16="http://schemas.microsoft.com/office/drawing/2014/main" id="{AA38355A-ECEC-469E-BFE0-BC5B40E5F4FC}"/>
                  </a:ext>
                </a:extLst>
              </p:cNvPr>
              <p:cNvSpPr>
                <a:spLocks/>
              </p:cNvSpPr>
              <p:nvPr/>
            </p:nvSpPr>
            <p:spPr bwMode="auto">
              <a:xfrm>
                <a:off x="3732" y="2235"/>
                <a:ext cx="7" cy="29"/>
              </a:xfrm>
              <a:custGeom>
                <a:avLst/>
                <a:gdLst>
                  <a:gd name="T0" fmla="*/ 4 w 5"/>
                  <a:gd name="T1" fmla="*/ 12 h 20"/>
                  <a:gd name="T2" fmla="*/ 4 w 5"/>
                  <a:gd name="T3" fmla="*/ 19 h 20"/>
                  <a:gd name="T4" fmla="*/ 2 w 5"/>
                  <a:gd name="T5" fmla="*/ 0 h 20"/>
                  <a:gd name="T6" fmla="*/ 2 w 5"/>
                  <a:gd name="T7" fmla="*/ 0 h 20"/>
                  <a:gd name="T8" fmla="*/ 4 w 5"/>
                  <a:gd name="T9" fmla="*/ 12 h 20"/>
                </a:gdLst>
                <a:ahLst/>
                <a:cxnLst>
                  <a:cxn ang="0">
                    <a:pos x="T0" y="T1"/>
                  </a:cxn>
                  <a:cxn ang="0">
                    <a:pos x="T2" y="T3"/>
                  </a:cxn>
                  <a:cxn ang="0">
                    <a:pos x="T4" y="T5"/>
                  </a:cxn>
                  <a:cxn ang="0">
                    <a:pos x="T6" y="T7"/>
                  </a:cxn>
                  <a:cxn ang="0">
                    <a:pos x="T8" y="T9"/>
                  </a:cxn>
                </a:cxnLst>
                <a:rect l="0" t="0" r="r" b="b"/>
                <a:pathLst>
                  <a:path w="5" h="20">
                    <a:moveTo>
                      <a:pt x="4" y="12"/>
                    </a:moveTo>
                    <a:cubicBezTo>
                      <a:pt x="5" y="17"/>
                      <a:pt x="5" y="20"/>
                      <a:pt x="4" y="19"/>
                    </a:cubicBezTo>
                    <a:cubicBezTo>
                      <a:pt x="2" y="19"/>
                      <a:pt x="0" y="0"/>
                      <a:pt x="2" y="0"/>
                    </a:cubicBezTo>
                    <a:cubicBezTo>
                      <a:pt x="2" y="0"/>
                      <a:pt x="2" y="0"/>
                      <a:pt x="2" y="0"/>
                    </a:cubicBezTo>
                    <a:cubicBezTo>
                      <a:pt x="3" y="2"/>
                      <a:pt x="4" y="8"/>
                      <a:pt x="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9" name="Freeform 51">
                <a:extLst>
                  <a:ext uri="{FF2B5EF4-FFF2-40B4-BE49-F238E27FC236}">
                    <a16:creationId xmlns:a16="http://schemas.microsoft.com/office/drawing/2014/main" id="{50789361-CE37-4A16-AF30-15133EB856F9}"/>
                  </a:ext>
                </a:extLst>
              </p:cNvPr>
              <p:cNvSpPr>
                <a:spLocks/>
              </p:cNvSpPr>
              <p:nvPr/>
            </p:nvSpPr>
            <p:spPr bwMode="auto">
              <a:xfrm>
                <a:off x="3762" y="2381"/>
                <a:ext cx="12" cy="28"/>
              </a:xfrm>
              <a:custGeom>
                <a:avLst/>
                <a:gdLst>
                  <a:gd name="T0" fmla="*/ 6 w 8"/>
                  <a:gd name="T1" fmla="*/ 12 h 19"/>
                  <a:gd name="T2" fmla="*/ 7 w 8"/>
                  <a:gd name="T3" fmla="*/ 18 h 19"/>
                  <a:gd name="T4" fmla="*/ 1 w 8"/>
                  <a:gd name="T5" fmla="*/ 0 h 19"/>
                  <a:gd name="T6" fmla="*/ 2 w 8"/>
                  <a:gd name="T7" fmla="*/ 0 h 19"/>
                  <a:gd name="T8" fmla="*/ 6 w 8"/>
                  <a:gd name="T9" fmla="*/ 12 h 19"/>
                </a:gdLst>
                <a:ahLst/>
                <a:cxnLst>
                  <a:cxn ang="0">
                    <a:pos x="T0" y="T1"/>
                  </a:cxn>
                  <a:cxn ang="0">
                    <a:pos x="T2" y="T3"/>
                  </a:cxn>
                  <a:cxn ang="0">
                    <a:pos x="T4" y="T5"/>
                  </a:cxn>
                  <a:cxn ang="0">
                    <a:pos x="T6" y="T7"/>
                  </a:cxn>
                  <a:cxn ang="0">
                    <a:pos x="T8" y="T9"/>
                  </a:cxn>
                </a:cxnLst>
                <a:rect l="0" t="0" r="r" b="b"/>
                <a:pathLst>
                  <a:path w="8" h="19">
                    <a:moveTo>
                      <a:pt x="6" y="12"/>
                    </a:moveTo>
                    <a:cubicBezTo>
                      <a:pt x="7" y="16"/>
                      <a:pt x="8" y="19"/>
                      <a:pt x="7" y="18"/>
                    </a:cubicBezTo>
                    <a:cubicBezTo>
                      <a:pt x="5" y="17"/>
                      <a:pt x="0" y="0"/>
                      <a:pt x="1" y="0"/>
                    </a:cubicBezTo>
                    <a:cubicBezTo>
                      <a:pt x="1" y="0"/>
                      <a:pt x="2" y="0"/>
                      <a:pt x="2" y="0"/>
                    </a:cubicBezTo>
                    <a:cubicBezTo>
                      <a:pt x="3" y="2"/>
                      <a:pt x="5" y="8"/>
                      <a:pt x="6"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0" name="Freeform 52">
                <a:extLst>
                  <a:ext uri="{FF2B5EF4-FFF2-40B4-BE49-F238E27FC236}">
                    <a16:creationId xmlns:a16="http://schemas.microsoft.com/office/drawing/2014/main" id="{F58C3554-9757-4E23-9D44-B7BE8A7DB072}"/>
                  </a:ext>
                </a:extLst>
              </p:cNvPr>
              <p:cNvSpPr>
                <a:spLocks/>
              </p:cNvSpPr>
              <p:nvPr/>
            </p:nvSpPr>
            <p:spPr bwMode="auto">
              <a:xfrm>
                <a:off x="3778" y="2433"/>
                <a:ext cx="13" cy="26"/>
              </a:xfrm>
              <a:custGeom>
                <a:avLst/>
                <a:gdLst>
                  <a:gd name="T0" fmla="*/ 7 w 9"/>
                  <a:gd name="T1" fmla="*/ 12 h 18"/>
                  <a:gd name="T2" fmla="*/ 8 w 9"/>
                  <a:gd name="T3" fmla="*/ 18 h 18"/>
                  <a:gd name="T4" fmla="*/ 1 w 9"/>
                  <a:gd name="T5" fmla="*/ 0 h 18"/>
                  <a:gd name="T6" fmla="*/ 2 w 9"/>
                  <a:gd name="T7" fmla="*/ 0 h 18"/>
                  <a:gd name="T8" fmla="*/ 7 w 9"/>
                  <a:gd name="T9" fmla="*/ 12 h 18"/>
                </a:gdLst>
                <a:ahLst/>
                <a:cxnLst>
                  <a:cxn ang="0">
                    <a:pos x="T0" y="T1"/>
                  </a:cxn>
                  <a:cxn ang="0">
                    <a:pos x="T2" y="T3"/>
                  </a:cxn>
                  <a:cxn ang="0">
                    <a:pos x="T4" y="T5"/>
                  </a:cxn>
                  <a:cxn ang="0">
                    <a:pos x="T6" y="T7"/>
                  </a:cxn>
                  <a:cxn ang="0">
                    <a:pos x="T8" y="T9"/>
                  </a:cxn>
                </a:cxnLst>
                <a:rect l="0" t="0" r="r" b="b"/>
                <a:pathLst>
                  <a:path w="9" h="18">
                    <a:moveTo>
                      <a:pt x="7" y="12"/>
                    </a:moveTo>
                    <a:cubicBezTo>
                      <a:pt x="8" y="16"/>
                      <a:pt x="9" y="18"/>
                      <a:pt x="8" y="18"/>
                    </a:cubicBezTo>
                    <a:cubicBezTo>
                      <a:pt x="6" y="17"/>
                      <a:pt x="0" y="0"/>
                      <a:pt x="1" y="0"/>
                    </a:cubicBezTo>
                    <a:cubicBezTo>
                      <a:pt x="1" y="0"/>
                      <a:pt x="1" y="0"/>
                      <a:pt x="2" y="0"/>
                    </a:cubicBezTo>
                    <a:cubicBezTo>
                      <a:pt x="3" y="2"/>
                      <a:pt x="6" y="8"/>
                      <a:pt x="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1" name="Freeform 53">
                <a:extLst>
                  <a:ext uri="{FF2B5EF4-FFF2-40B4-BE49-F238E27FC236}">
                    <a16:creationId xmlns:a16="http://schemas.microsoft.com/office/drawing/2014/main" id="{07162F96-1536-4351-AA4B-92D39D958D0D}"/>
                  </a:ext>
                </a:extLst>
              </p:cNvPr>
              <p:cNvSpPr>
                <a:spLocks/>
              </p:cNvSpPr>
              <p:nvPr/>
            </p:nvSpPr>
            <p:spPr bwMode="auto">
              <a:xfrm>
                <a:off x="3740" y="2271"/>
                <a:ext cx="11" cy="29"/>
              </a:xfrm>
              <a:custGeom>
                <a:avLst/>
                <a:gdLst>
                  <a:gd name="T0" fmla="*/ 6 w 7"/>
                  <a:gd name="T1" fmla="*/ 12 h 20"/>
                  <a:gd name="T2" fmla="*/ 5 w 7"/>
                  <a:gd name="T3" fmla="*/ 19 h 20"/>
                  <a:gd name="T4" fmla="*/ 2 w 7"/>
                  <a:gd name="T5" fmla="*/ 0 h 20"/>
                  <a:gd name="T6" fmla="*/ 3 w 7"/>
                  <a:gd name="T7" fmla="*/ 0 h 20"/>
                  <a:gd name="T8" fmla="*/ 6 w 7"/>
                  <a:gd name="T9" fmla="*/ 12 h 20"/>
                </a:gdLst>
                <a:ahLst/>
                <a:cxnLst>
                  <a:cxn ang="0">
                    <a:pos x="T0" y="T1"/>
                  </a:cxn>
                  <a:cxn ang="0">
                    <a:pos x="T2" y="T3"/>
                  </a:cxn>
                  <a:cxn ang="0">
                    <a:pos x="T4" y="T5"/>
                  </a:cxn>
                  <a:cxn ang="0">
                    <a:pos x="T6" y="T7"/>
                  </a:cxn>
                  <a:cxn ang="0">
                    <a:pos x="T8" y="T9"/>
                  </a:cxn>
                </a:cxnLst>
                <a:rect l="0" t="0" r="r" b="b"/>
                <a:pathLst>
                  <a:path w="7" h="20">
                    <a:moveTo>
                      <a:pt x="6" y="12"/>
                    </a:moveTo>
                    <a:cubicBezTo>
                      <a:pt x="7" y="17"/>
                      <a:pt x="6" y="20"/>
                      <a:pt x="5" y="19"/>
                    </a:cubicBezTo>
                    <a:cubicBezTo>
                      <a:pt x="3" y="17"/>
                      <a:pt x="0" y="0"/>
                      <a:pt x="2" y="0"/>
                    </a:cubicBezTo>
                    <a:cubicBezTo>
                      <a:pt x="3" y="0"/>
                      <a:pt x="3" y="0"/>
                      <a:pt x="3" y="0"/>
                    </a:cubicBezTo>
                    <a:cubicBezTo>
                      <a:pt x="4" y="1"/>
                      <a:pt x="6" y="8"/>
                      <a:pt x="6"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2" name="Freeform 54">
                <a:extLst>
                  <a:ext uri="{FF2B5EF4-FFF2-40B4-BE49-F238E27FC236}">
                    <a16:creationId xmlns:a16="http://schemas.microsoft.com/office/drawing/2014/main" id="{E239778F-E5C1-47DB-A6C1-8BF8245701B8}"/>
                  </a:ext>
                </a:extLst>
              </p:cNvPr>
              <p:cNvSpPr>
                <a:spLocks/>
              </p:cNvSpPr>
              <p:nvPr/>
            </p:nvSpPr>
            <p:spPr bwMode="auto">
              <a:xfrm>
                <a:off x="3749" y="2326"/>
                <a:ext cx="10" cy="29"/>
              </a:xfrm>
              <a:custGeom>
                <a:avLst/>
                <a:gdLst>
                  <a:gd name="T0" fmla="*/ 6 w 7"/>
                  <a:gd name="T1" fmla="*/ 12 h 20"/>
                  <a:gd name="T2" fmla="*/ 6 w 7"/>
                  <a:gd name="T3" fmla="*/ 19 h 20"/>
                  <a:gd name="T4" fmla="*/ 2 w 7"/>
                  <a:gd name="T5" fmla="*/ 0 h 20"/>
                  <a:gd name="T6" fmla="*/ 2 w 7"/>
                  <a:gd name="T7" fmla="*/ 0 h 20"/>
                  <a:gd name="T8" fmla="*/ 6 w 7"/>
                  <a:gd name="T9" fmla="*/ 12 h 20"/>
                </a:gdLst>
                <a:ahLst/>
                <a:cxnLst>
                  <a:cxn ang="0">
                    <a:pos x="T0" y="T1"/>
                  </a:cxn>
                  <a:cxn ang="0">
                    <a:pos x="T2" y="T3"/>
                  </a:cxn>
                  <a:cxn ang="0">
                    <a:pos x="T4" y="T5"/>
                  </a:cxn>
                  <a:cxn ang="0">
                    <a:pos x="T6" y="T7"/>
                  </a:cxn>
                  <a:cxn ang="0">
                    <a:pos x="T8" y="T9"/>
                  </a:cxn>
                </a:cxnLst>
                <a:rect l="0" t="0" r="r" b="b"/>
                <a:pathLst>
                  <a:path w="7" h="20">
                    <a:moveTo>
                      <a:pt x="6" y="12"/>
                    </a:moveTo>
                    <a:cubicBezTo>
                      <a:pt x="7" y="17"/>
                      <a:pt x="7" y="20"/>
                      <a:pt x="6" y="19"/>
                    </a:cubicBezTo>
                    <a:cubicBezTo>
                      <a:pt x="4" y="18"/>
                      <a:pt x="0" y="1"/>
                      <a:pt x="2" y="0"/>
                    </a:cubicBezTo>
                    <a:cubicBezTo>
                      <a:pt x="2" y="0"/>
                      <a:pt x="2" y="0"/>
                      <a:pt x="2" y="0"/>
                    </a:cubicBezTo>
                    <a:cubicBezTo>
                      <a:pt x="4" y="2"/>
                      <a:pt x="6" y="8"/>
                      <a:pt x="6"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3" name="Freeform 55">
                <a:extLst>
                  <a:ext uri="{FF2B5EF4-FFF2-40B4-BE49-F238E27FC236}">
                    <a16:creationId xmlns:a16="http://schemas.microsoft.com/office/drawing/2014/main" id="{193D84BF-6A65-41BB-A419-5FDD13C1586D}"/>
                  </a:ext>
                </a:extLst>
              </p:cNvPr>
              <p:cNvSpPr>
                <a:spLocks/>
              </p:cNvSpPr>
              <p:nvPr/>
            </p:nvSpPr>
            <p:spPr bwMode="auto">
              <a:xfrm>
                <a:off x="3736" y="2213"/>
                <a:ext cx="7" cy="30"/>
              </a:xfrm>
              <a:custGeom>
                <a:avLst/>
                <a:gdLst>
                  <a:gd name="T0" fmla="*/ 5 w 5"/>
                  <a:gd name="T1" fmla="*/ 13 h 21"/>
                  <a:gd name="T2" fmla="*/ 4 w 5"/>
                  <a:gd name="T3" fmla="*/ 20 h 21"/>
                  <a:gd name="T4" fmla="*/ 2 w 5"/>
                  <a:gd name="T5" fmla="*/ 0 h 21"/>
                  <a:gd name="T6" fmla="*/ 3 w 5"/>
                  <a:gd name="T7" fmla="*/ 0 h 21"/>
                  <a:gd name="T8" fmla="*/ 5 w 5"/>
                  <a:gd name="T9" fmla="*/ 13 h 21"/>
                </a:gdLst>
                <a:ahLst/>
                <a:cxnLst>
                  <a:cxn ang="0">
                    <a:pos x="T0" y="T1"/>
                  </a:cxn>
                  <a:cxn ang="0">
                    <a:pos x="T2" y="T3"/>
                  </a:cxn>
                  <a:cxn ang="0">
                    <a:pos x="T4" y="T5"/>
                  </a:cxn>
                  <a:cxn ang="0">
                    <a:pos x="T6" y="T7"/>
                  </a:cxn>
                  <a:cxn ang="0">
                    <a:pos x="T8" y="T9"/>
                  </a:cxn>
                </a:cxnLst>
                <a:rect l="0" t="0" r="r" b="b"/>
                <a:pathLst>
                  <a:path w="5" h="21">
                    <a:moveTo>
                      <a:pt x="5" y="13"/>
                    </a:moveTo>
                    <a:cubicBezTo>
                      <a:pt x="5" y="18"/>
                      <a:pt x="5" y="21"/>
                      <a:pt x="4" y="20"/>
                    </a:cubicBezTo>
                    <a:cubicBezTo>
                      <a:pt x="2" y="18"/>
                      <a:pt x="0" y="0"/>
                      <a:pt x="2" y="0"/>
                    </a:cubicBezTo>
                    <a:cubicBezTo>
                      <a:pt x="3" y="0"/>
                      <a:pt x="3" y="0"/>
                      <a:pt x="3" y="0"/>
                    </a:cubicBezTo>
                    <a:cubicBezTo>
                      <a:pt x="4" y="2"/>
                      <a:pt x="5" y="9"/>
                      <a:pt x="5"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4" name="Freeform 56">
                <a:extLst>
                  <a:ext uri="{FF2B5EF4-FFF2-40B4-BE49-F238E27FC236}">
                    <a16:creationId xmlns:a16="http://schemas.microsoft.com/office/drawing/2014/main" id="{8969D43E-F216-4A6F-9944-A6D4699A6296}"/>
                  </a:ext>
                </a:extLst>
              </p:cNvPr>
              <p:cNvSpPr>
                <a:spLocks/>
              </p:cNvSpPr>
              <p:nvPr/>
            </p:nvSpPr>
            <p:spPr bwMode="auto">
              <a:xfrm>
                <a:off x="3778" y="2416"/>
                <a:ext cx="15" cy="27"/>
              </a:xfrm>
              <a:custGeom>
                <a:avLst/>
                <a:gdLst>
                  <a:gd name="T0" fmla="*/ 8 w 10"/>
                  <a:gd name="T1" fmla="*/ 11 h 19"/>
                  <a:gd name="T2" fmla="*/ 9 w 10"/>
                  <a:gd name="T3" fmla="*/ 18 h 19"/>
                  <a:gd name="T4" fmla="*/ 3 w 10"/>
                  <a:gd name="T5" fmla="*/ 0 h 19"/>
                  <a:gd name="T6" fmla="*/ 3 w 10"/>
                  <a:gd name="T7" fmla="*/ 0 h 19"/>
                  <a:gd name="T8" fmla="*/ 8 w 10"/>
                  <a:gd name="T9" fmla="*/ 11 h 19"/>
                </a:gdLst>
                <a:ahLst/>
                <a:cxnLst>
                  <a:cxn ang="0">
                    <a:pos x="T0" y="T1"/>
                  </a:cxn>
                  <a:cxn ang="0">
                    <a:pos x="T2" y="T3"/>
                  </a:cxn>
                  <a:cxn ang="0">
                    <a:pos x="T4" y="T5"/>
                  </a:cxn>
                  <a:cxn ang="0">
                    <a:pos x="T6" y="T7"/>
                  </a:cxn>
                  <a:cxn ang="0">
                    <a:pos x="T8" y="T9"/>
                  </a:cxn>
                </a:cxnLst>
                <a:rect l="0" t="0" r="r" b="b"/>
                <a:pathLst>
                  <a:path w="10" h="19">
                    <a:moveTo>
                      <a:pt x="8" y="11"/>
                    </a:moveTo>
                    <a:cubicBezTo>
                      <a:pt x="10" y="16"/>
                      <a:pt x="10" y="19"/>
                      <a:pt x="9" y="18"/>
                    </a:cubicBezTo>
                    <a:cubicBezTo>
                      <a:pt x="6" y="16"/>
                      <a:pt x="0" y="0"/>
                      <a:pt x="3" y="0"/>
                    </a:cubicBezTo>
                    <a:cubicBezTo>
                      <a:pt x="3" y="0"/>
                      <a:pt x="3" y="0"/>
                      <a:pt x="3" y="0"/>
                    </a:cubicBezTo>
                    <a:cubicBezTo>
                      <a:pt x="5" y="2"/>
                      <a:pt x="7" y="8"/>
                      <a:pt x="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5" name="Freeform 57">
                <a:extLst>
                  <a:ext uri="{FF2B5EF4-FFF2-40B4-BE49-F238E27FC236}">
                    <a16:creationId xmlns:a16="http://schemas.microsoft.com/office/drawing/2014/main" id="{FCAFA668-5147-43CA-98D6-4C3055505A08}"/>
                  </a:ext>
                </a:extLst>
              </p:cNvPr>
              <p:cNvSpPr>
                <a:spLocks/>
              </p:cNvSpPr>
              <p:nvPr/>
            </p:nvSpPr>
            <p:spPr bwMode="auto">
              <a:xfrm>
                <a:off x="3797" y="2466"/>
                <a:ext cx="14" cy="27"/>
              </a:xfrm>
              <a:custGeom>
                <a:avLst/>
                <a:gdLst>
                  <a:gd name="T0" fmla="*/ 8 w 10"/>
                  <a:gd name="T1" fmla="*/ 12 h 18"/>
                  <a:gd name="T2" fmla="*/ 9 w 10"/>
                  <a:gd name="T3" fmla="*/ 18 h 18"/>
                  <a:gd name="T4" fmla="*/ 1 w 10"/>
                  <a:gd name="T5" fmla="*/ 1 h 18"/>
                  <a:gd name="T6" fmla="*/ 2 w 10"/>
                  <a:gd name="T7" fmla="*/ 1 h 18"/>
                  <a:gd name="T8" fmla="*/ 8 w 10"/>
                  <a:gd name="T9" fmla="*/ 12 h 18"/>
                </a:gdLst>
                <a:ahLst/>
                <a:cxnLst>
                  <a:cxn ang="0">
                    <a:pos x="T0" y="T1"/>
                  </a:cxn>
                  <a:cxn ang="0">
                    <a:pos x="T2" y="T3"/>
                  </a:cxn>
                  <a:cxn ang="0">
                    <a:pos x="T4" y="T5"/>
                  </a:cxn>
                  <a:cxn ang="0">
                    <a:pos x="T6" y="T7"/>
                  </a:cxn>
                  <a:cxn ang="0">
                    <a:pos x="T8" y="T9"/>
                  </a:cxn>
                </a:cxnLst>
                <a:rect l="0" t="0" r="r" b="b"/>
                <a:pathLst>
                  <a:path w="10" h="18">
                    <a:moveTo>
                      <a:pt x="8" y="12"/>
                    </a:moveTo>
                    <a:cubicBezTo>
                      <a:pt x="9" y="16"/>
                      <a:pt x="10" y="18"/>
                      <a:pt x="9" y="18"/>
                    </a:cubicBezTo>
                    <a:cubicBezTo>
                      <a:pt x="7" y="17"/>
                      <a:pt x="0" y="2"/>
                      <a:pt x="1" y="1"/>
                    </a:cubicBezTo>
                    <a:cubicBezTo>
                      <a:pt x="2" y="0"/>
                      <a:pt x="2" y="1"/>
                      <a:pt x="2" y="1"/>
                    </a:cubicBezTo>
                    <a:cubicBezTo>
                      <a:pt x="4" y="2"/>
                      <a:pt x="7" y="8"/>
                      <a:pt x="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6" name="Freeform 58">
                <a:extLst>
                  <a:ext uri="{FF2B5EF4-FFF2-40B4-BE49-F238E27FC236}">
                    <a16:creationId xmlns:a16="http://schemas.microsoft.com/office/drawing/2014/main" id="{760B2AC5-91E3-41FC-A961-3B9788606C7C}"/>
                  </a:ext>
                </a:extLst>
              </p:cNvPr>
              <p:cNvSpPr>
                <a:spLocks/>
              </p:cNvSpPr>
              <p:nvPr/>
            </p:nvSpPr>
            <p:spPr bwMode="auto">
              <a:xfrm>
                <a:off x="3755" y="2307"/>
                <a:ext cx="10" cy="29"/>
              </a:xfrm>
              <a:custGeom>
                <a:avLst/>
                <a:gdLst>
                  <a:gd name="T0" fmla="*/ 7 w 7"/>
                  <a:gd name="T1" fmla="*/ 12 h 20"/>
                  <a:gd name="T2" fmla="*/ 6 w 7"/>
                  <a:gd name="T3" fmla="*/ 19 h 20"/>
                  <a:gd name="T4" fmla="*/ 2 w 7"/>
                  <a:gd name="T5" fmla="*/ 0 h 20"/>
                  <a:gd name="T6" fmla="*/ 3 w 7"/>
                  <a:gd name="T7" fmla="*/ 0 h 20"/>
                  <a:gd name="T8" fmla="*/ 7 w 7"/>
                  <a:gd name="T9" fmla="*/ 12 h 20"/>
                </a:gdLst>
                <a:ahLst/>
                <a:cxnLst>
                  <a:cxn ang="0">
                    <a:pos x="T0" y="T1"/>
                  </a:cxn>
                  <a:cxn ang="0">
                    <a:pos x="T2" y="T3"/>
                  </a:cxn>
                  <a:cxn ang="0">
                    <a:pos x="T4" y="T5"/>
                  </a:cxn>
                  <a:cxn ang="0">
                    <a:pos x="T6" y="T7"/>
                  </a:cxn>
                  <a:cxn ang="0">
                    <a:pos x="T8" y="T9"/>
                  </a:cxn>
                </a:cxnLst>
                <a:rect l="0" t="0" r="r" b="b"/>
                <a:pathLst>
                  <a:path w="7" h="20">
                    <a:moveTo>
                      <a:pt x="7" y="12"/>
                    </a:moveTo>
                    <a:cubicBezTo>
                      <a:pt x="7" y="17"/>
                      <a:pt x="7" y="20"/>
                      <a:pt x="6" y="19"/>
                    </a:cubicBezTo>
                    <a:cubicBezTo>
                      <a:pt x="3" y="17"/>
                      <a:pt x="0" y="0"/>
                      <a:pt x="2" y="0"/>
                    </a:cubicBezTo>
                    <a:cubicBezTo>
                      <a:pt x="2" y="0"/>
                      <a:pt x="3" y="0"/>
                      <a:pt x="3" y="0"/>
                    </a:cubicBezTo>
                    <a:cubicBezTo>
                      <a:pt x="5" y="2"/>
                      <a:pt x="6" y="8"/>
                      <a:pt x="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7" name="Freeform 59">
                <a:extLst>
                  <a:ext uri="{FF2B5EF4-FFF2-40B4-BE49-F238E27FC236}">
                    <a16:creationId xmlns:a16="http://schemas.microsoft.com/office/drawing/2014/main" id="{DC892CA9-7B06-4ED0-B0A6-1DE92CD4BCED}"/>
                  </a:ext>
                </a:extLst>
              </p:cNvPr>
              <p:cNvSpPr>
                <a:spLocks/>
              </p:cNvSpPr>
              <p:nvPr/>
            </p:nvSpPr>
            <p:spPr bwMode="auto">
              <a:xfrm>
                <a:off x="3765" y="2362"/>
                <a:ext cx="12" cy="28"/>
              </a:xfrm>
              <a:custGeom>
                <a:avLst/>
                <a:gdLst>
                  <a:gd name="T0" fmla="*/ 7 w 8"/>
                  <a:gd name="T1" fmla="*/ 12 h 19"/>
                  <a:gd name="T2" fmla="*/ 7 w 8"/>
                  <a:gd name="T3" fmla="*/ 18 h 19"/>
                  <a:gd name="T4" fmla="*/ 2 w 8"/>
                  <a:gd name="T5" fmla="*/ 0 h 19"/>
                  <a:gd name="T6" fmla="*/ 3 w 8"/>
                  <a:gd name="T7" fmla="*/ 0 h 19"/>
                  <a:gd name="T8" fmla="*/ 7 w 8"/>
                  <a:gd name="T9" fmla="*/ 12 h 19"/>
                </a:gdLst>
                <a:ahLst/>
                <a:cxnLst>
                  <a:cxn ang="0">
                    <a:pos x="T0" y="T1"/>
                  </a:cxn>
                  <a:cxn ang="0">
                    <a:pos x="T2" y="T3"/>
                  </a:cxn>
                  <a:cxn ang="0">
                    <a:pos x="T4" y="T5"/>
                  </a:cxn>
                  <a:cxn ang="0">
                    <a:pos x="T6" y="T7"/>
                  </a:cxn>
                  <a:cxn ang="0">
                    <a:pos x="T8" y="T9"/>
                  </a:cxn>
                </a:cxnLst>
                <a:rect l="0" t="0" r="r" b="b"/>
                <a:pathLst>
                  <a:path w="8" h="19">
                    <a:moveTo>
                      <a:pt x="7" y="12"/>
                    </a:moveTo>
                    <a:cubicBezTo>
                      <a:pt x="8" y="16"/>
                      <a:pt x="8" y="19"/>
                      <a:pt x="7" y="18"/>
                    </a:cubicBezTo>
                    <a:cubicBezTo>
                      <a:pt x="4" y="17"/>
                      <a:pt x="0" y="0"/>
                      <a:pt x="2" y="0"/>
                    </a:cubicBezTo>
                    <a:cubicBezTo>
                      <a:pt x="2" y="0"/>
                      <a:pt x="2" y="0"/>
                      <a:pt x="3" y="0"/>
                    </a:cubicBezTo>
                    <a:cubicBezTo>
                      <a:pt x="4" y="2"/>
                      <a:pt x="6" y="8"/>
                      <a:pt x="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8" name="Freeform 60">
                <a:extLst>
                  <a:ext uri="{FF2B5EF4-FFF2-40B4-BE49-F238E27FC236}">
                    <a16:creationId xmlns:a16="http://schemas.microsoft.com/office/drawing/2014/main" id="{90CF682C-419D-48D0-A049-F9DCBCEA7EFD}"/>
                  </a:ext>
                </a:extLst>
              </p:cNvPr>
              <p:cNvSpPr>
                <a:spLocks/>
              </p:cNvSpPr>
              <p:nvPr/>
            </p:nvSpPr>
            <p:spPr bwMode="auto">
              <a:xfrm>
                <a:off x="3748" y="2251"/>
                <a:ext cx="10" cy="29"/>
              </a:xfrm>
              <a:custGeom>
                <a:avLst/>
                <a:gdLst>
                  <a:gd name="T0" fmla="*/ 7 w 7"/>
                  <a:gd name="T1" fmla="*/ 12 h 20"/>
                  <a:gd name="T2" fmla="*/ 5 w 7"/>
                  <a:gd name="T3" fmla="*/ 19 h 20"/>
                  <a:gd name="T4" fmla="*/ 3 w 7"/>
                  <a:gd name="T5" fmla="*/ 0 h 20"/>
                  <a:gd name="T6" fmla="*/ 3 w 7"/>
                  <a:gd name="T7" fmla="*/ 0 h 20"/>
                  <a:gd name="T8" fmla="*/ 7 w 7"/>
                  <a:gd name="T9" fmla="*/ 12 h 20"/>
                </a:gdLst>
                <a:ahLst/>
                <a:cxnLst>
                  <a:cxn ang="0">
                    <a:pos x="T0" y="T1"/>
                  </a:cxn>
                  <a:cxn ang="0">
                    <a:pos x="T2" y="T3"/>
                  </a:cxn>
                  <a:cxn ang="0">
                    <a:pos x="T4" y="T5"/>
                  </a:cxn>
                  <a:cxn ang="0">
                    <a:pos x="T6" y="T7"/>
                  </a:cxn>
                  <a:cxn ang="0">
                    <a:pos x="T8" y="T9"/>
                  </a:cxn>
                </a:cxnLst>
                <a:rect l="0" t="0" r="r" b="b"/>
                <a:pathLst>
                  <a:path w="7" h="20">
                    <a:moveTo>
                      <a:pt x="7" y="12"/>
                    </a:moveTo>
                    <a:cubicBezTo>
                      <a:pt x="7" y="17"/>
                      <a:pt x="6" y="20"/>
                      <a:pt x="5" y="19"/>
                    </a:cubicBezTo>
                    <a:cubicBezTo>
                      <a:pt x="2" y="17"/>
                      <a:pt x="0" y="0"/>
                      <a:pt x="3" y="0"/>
                    </a:cubicBezTo>
                    <a:cubicBezTo>
                      <a:pt x="3" y="0"/>
                      <a:pt x="3" y="0"/>
                      <a:pt x="3" y="0"/>
                    </a:cubicBezTo>
                    <a:cubicBezTo>
                      <a:pt x="5" y="2"/>
                      <a:pt x="7" y="8"/>
                      <a:pt x="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9" name="Freeform 61">
                <a:extLst>
                  <a:ext uri="{FF2B5EF4-FFF2-40B4-BE49-F238E27FC236}">
                    <a16:creationId xmlns:a16="http://schemas.microsoft.com/office/drawing/2014/main" id="{98E93BD7-6DE0-4C02-8915-854B148EBF55}"/>
                  </a:ext>
                </a:extLst>
              </p:cNvPr>
              <p:cNvSpPr>
                <a:spLocks/>
              </p:cNvSpPr>
              <p:nvPr/>
            </p:nvSpPr>
            <p:spPr bwMode="auto">
              <a:xfrm>
                <a:off x="3782" y="2395"/>
                <a:ext cx="13" cy="28"/>
              </a:xfrm>
              <a:custGeom>
                <a:avLst/>
                <a:gdLst>
                  <a:gd name="T0" fmla="*/ 8 w 9"/>
                  <a:gd name="T1" fmla="*/ 12 h 19"/>
                  <a:gd name="T2" fmla="*/ 8 w 9"/>
                  <a:gd name="T3" fmla="*/ 19 h 19"/>
                  <a:gd name="T4" fmla="*/ 2 w 9"/>
                  <a:gd name="T5" fmla="*/ 0 h 19"/>
                  <a:gd name="T6" fmla="*/ 3 w 9"/>
                  <a:gd name="T7" fmla="*/ 1 h 19"/>
                  <a:gd name="T8" fmla="*/ 8 w 9"/>
                  <a:gd name="T9" fmla="*/ 12 h 19"/>
                </a:gdLst>
                <a:ahLst/>
                <a:cxnLst>
                  <a:cxn ang="0">
                    <a:pos x="T0" y="T1"/>
                  </a:cxn>
                  <a:cxn ang="0">
                    <a:pos x="T2" y="T3"/>
                  </a:cxn>
                  <a:cxn ang="0">
                    <a:pos x="T4" y="T5"/>
                  </a:cxn>
                  <a:cxn ang="0">
                    <a:pos x="T6" y="T7"/>
                  </a:cxn>
                  <a:cxn ang="0">
                    <a:pos x="T8" y="T9"/>
                  </a:cxn>
                </a:cxnLst>
                <a:rect l="0" t="0" r="r" b="b"/>
                <a:pathLst>
                  <a:path w="9" h="19">
                    <a:moveTo>
                      <a:pt x="8" y="12"/>
                    </a:moveTo>
                    <a:cubicBezTo>
                      <a:pt x="9" y="17"/>
                      <a:pt x="9" y="19"/>
                      <a:pt x="8" y="19"/>
                    </a:cubicBezTo>
                    <a:cubicBezTo>
                      <a:pt x="4" y="17"/>
                      <a:pt x="0" y="1"/>
                      <a:pt x="2" y="0"/>
                    </a:cubicBezTo>
                    <a:cubicBezTo>
                      <a:pt x="2" y="0"/>
                      <a:pt x="3" y="0"/>
                      <a:pt x="3" y="1"/>
                    </a:cubicBezTo>
                    <a:cubicBezTo>
                      <a:pt x="5" y="2"/>
                      <a:pt x="7" y="8"/>
                      <a:pt x="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0" name="Freeform 62">
                <a:extLst>
                  <a:ext uri="{FF2B5EF4-FFF2-40B4-BE49-F238E27FC236}">
                    <a16:creationId xmlns:a16="http://schemas.microsoft.com/office/drawing/2014/main" id="{D0057423-B3AA-44A2-ABD9-43CA84653ED3}"/>
                  </a:ext>
                </a:extLst>
              </p:cNvPr>
              <p:cNvSpPr>
                <a:spLocks/>
              </p:cNvSpPr>
              <p:nvPr/>
            </p:nvSpPr>
            <p:spPr bwMode="auto">
              <a:xfrm>
                <a:off x="3797" y="2449"/>
                <a:ext cx="16" cy="26"/>
              </a:xfrm>
              <a:custGeom>
                <a:avLst/>
                <a:gdLst>
                  <a:gd name="T0" fmla="*/ 9 w 11"/>
                  <a:gd name="T1" fmla="*/ 11 h 18"/>
                  <a:gd name="T2" fmla="*/ 9 w 11"/>
                  <a:gd name="T3" fmla="*/ 17 h 18"/>
                  <a:gd name="T4" fmla="*/ 3 w 11"/>
                  <a:gd name="T5" fmla="*/ 0 h 18"/>
                  <a:gd name="T6" fmla="*/ 3 w 11"/>
                  <a:gd name="T7" fmla="*/ 0 h 18"/>
                  <a:gd name="T8" fmla="*/ 9 w 11"/>
                  <a:gd name="T9" fmla="*/ 11 h 18"/>
                </a:gdLst>
                <a:ahLst/>
                <a:cxnLst>
                  <a:cxn ang="0">
                    <a:pos x="T0" y="T1"/>
                  </a:cxn>
                  <a:cxn ang="0">
                    <a:pos x="T2" y="T3"/>
                  </a:cxn>
                  <a:cxn ang="0">
                    <a:pos x="T4" y="T5"/>
                  </a:cxn>
                  <a:cxn ang="0">
                    <a:pos x="T6" y="T7"/>
                  </a:cxn>
                  <a:cxn ang="0">
                    <a:pos x="T8" y="T9"/>
                  </a:cxn>
                </a:cxnLst>
                <a:rect l="0" t="0" r="r" b="b"/>
                <a:pathLst>
                  <a:path w="11" h="18">
                    <a:moveTo>
                      <a:pt x="9" y="11"/>
                    </a:moveTo>
                    <a:cubicBezTo>
                      <a:pt x="11" y="15"/>
                      <a:pt x="11" y="18"/>
                      <a:pt x="9" y="17"/>
                    </a:cubicBezTo>
                    <a:cubicBezTo>
                      <a:pt x="6" y="15"/>
                      <a:pt x="0" y="0"/>
                      <a:pt x="3" y="0"/>
                    </a:cubicBezTo>
                    <a:cubicBezTo>
                      <a:pt x="3" y="0"/>
                      <a:pt x="3" y="0"/>
                      <a:pt x="3" y="0"/>
                    </a:cubicBezTo>
                    <a:cubicBezTo>
                      <a:pt x="6" y="1"/>
                      <a:pt x="8" y="7"/>
                      <a:pt x="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1" name="Freeform 63">
                <a:extLst>
                  <a:ext uri="{FF2B5EF4-FFF2-40B4-BE49-F238E27FC236}">
                    <a16:creationId xmlns:a16="http://schemas.microsoft.com/office/drawing/2014/main" id="{6C4DF96C-0336-4938-B2A2-09B4A8A0D132}"/>
                  </a:ext>
                </a:extLst>
              </p:cNvPr>
              <p:cNvSpPr>
                <a:spLocks/>
              </p:cNvSpPr>
              <p:nvPr/>
            </p:nvSpPr>
            <p:spPr bwMode="auto">
              <a:xfrm>
                <a:off x="3762" y="2287"/>
                <a:ext cx="12" cy="29"/>
              </a:xfrm>
              <a:custGeom>
                <a:avLst/>
                <a:gdLst>
                  <a:gd name="T0" fmla="*/ 7 w 8"/>
                  <a:gd name="T1" fmla="*/ 12 h 20"/>
                  <a:gd name="T2" fmla="*/ 5 w 8"/>
                  <a:gd name="T3" fmla="*/ 19 h 20"/>
                  <a:gd name="T4" fmla="*/ 3 w 8"/>
                  <a:gd name="T5" fmla="*/ 0 h 20"/>
                  <a:gd name="T6" fmla="*/ 3 w 8"/>
                  <a:gd name="T7" fmla="*/ 0 h 20"/>
                  <a:gd name="T8" fmla="*/ 7 w 8"/>
                  <a:gd name="T9" fmla="*/ 12 h 20"/>
                </a:gdLst>
                <a:ahLst/>
                <a:cxnLst>
                  <a:cxn ang="0">
                    <a:pos x="T0" y="T1"/>
                  </a:cxn>
                  <a:cxn ang="0">
                    <a:pos x="T2" y="T3"/>
                  </a:cxn>
                  <a:cxn ang="0">
                    <a:pos x="T4" y="T5"/>
                  </a:cxn>
                  <a:cxn ang="0">
                    <a:pos x="T6" y="T7"/>
                  </a:cxn>
                  <a:cxn ang="0">
                    <a:pos x="T8" y="T9"/>
                  </a:cxn>
                </a:cxnLst>
                <a:rect l="0" t="0" r="r" b="b"/>
                <a:pathLst>
                  <a:path w="8" h="20">
                    <a:moveTo>
                      <a:pt x="7" y="12"/>
                    </a:moveTo>
                    <a:cubicBezTo>
                      <a:pt x="8" y="17"/>
                      <a:pt x="7" y="20"/>
                      <a:pt x="5" y="19"/>
                    </a:cubicBezTo>
                    <a:cubicBezTo>
                      <a:pt x="2" y="16"/>
                      <a:pt x="0" y="0"/>
                      <a:pt x="3" y="0"/>
                    </a:cubicBezTo>
                    <a:cubicBezTo>
                      <a:pt x="3" y="0"/>
                      <a:pt x="3" y="0"/>
                      <a:pt x="3" y="0"/>
                    </a:cubicBezTo>
                    <a:cubicBezTo>
                      <a:pt x="5" y="1"/>
                      <a:pt x="7" y="8"/>
                      <a:pt x="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2" name="Freeform 64">
                <a:extLst>
                  <a:ext uri="{FF2B5EF4-FFF2-40B4-BE49-F238E27FC236}">
                    <a16:creationId xmlns:a16="http://schemas.microsoft.com/office/drawing/2014/main" id="{7B9DF151-2CF9-4A38-A379-148152B40D89}"/>
                  </a:ext>
                </a:extLst>
              </p:cNvPr>
              <p:cNvSpPr>
                <a:spLocks/>
              </p:cNvSpPr>
              <p:nvPr/>
            </p:nvSpPr>
            <p:spPr bwMode="auto">
              <a:xfrm>
                <a:off x="3769" y="2342"/>
                <a:ext cx="13" cy="29"/>
              </a:xfrm>
              <a:custGeom>
                <a:avLst/>
                <a:gdLst>
                  <a:gd name="T0" fmla="*/ 9 w 9"/>
                  <a:gd name="T1" fmla="*/ 12 h 20"/>
                  <a:gd name="T2" fmla="*/ 7 w 9"/>
                  <a:gd name="T3" fmla="*/ 19 h 20"/>
                  <a:gd name="T4" fmla="*/ 3 w 9"/>
                  <a:gd name="T5" fmla="*/ 0 h 20"/>
                  <a:gd name="T6" fmla="*/ 4 w 9"/>
                  <a:gd name="T7" fmla="*/ 0 h 20"/>
                  <a:gd name="T8" fmla="*/ 9 w 9"/>
                  <a:gd name="T9" fmla="*/ 12 h 20"/>
                </a:gdLst>
                <a:ahLst/>
                <a:cxnLst>
                  <a:cxn ang="0">
                    <a:pos x="T0" y="T1"/>
                  </a:cxn>
                  <a:cxn ang="0">
                    <a:pos x="T2" y="T3"/>
                  </a:cxn>
                  <a:cxn ang="0">
                    <a:pos x="T4" y="T5"/>
                  </a:cxn>
                  <a:cxn ang="0">
                    <a:pos x="T6" y="T7"/>
                  </a:cxn>
                  <a:cxn ang="0">
                    <a:pos x="T8" y="T9"/>
                  </a:cxn>
                </a:cxnLst>
                <a:rect l="0" t="0" r="r" b="b"/>
                <a:pathLst>
                  <a:path w="9" h="20">
                    <a:moveTo>
                      <a:pt x="9" y="12"/>
                    </a:moveTo>
                    <a:cubicBezTo>
                      <a:pt x="9" y="17"/>
                      <a:pt x="9" y="20"/>
                      <a:pt x="7" y="19"/>
                    </a:cubicBezTo>
                    <a:cubicBezTo>
                      <a:pt x="4" y="16"/>
                      <a:pt x="0" y="0"/>
                      <a:pt x="3" y="0"/>
                    </a:cubicBezTo>
                    <a:cubicBezTo>
                      <a:pt x="3" y="0"/>
                      <a:pt x="4" y="0"/>
                      <a:pt x="4" y="0"/>
                    </a:cubicBezTo>
                    <a:cubicBezTo>
                      <a:pt x="6" y="2"/>
                      <a:pt x="8" y="8"/>
                      <a:pt x="9"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3" name="Freeform 65">
                <a:extLst>
                  <a:ext uri="{FF2B5EF4-FFF2-40B4-BE49-F238E27FC236}">
                    <a16:creationId xmlns:a16="http://schemas.microsoft.com/office/drawing/2014/main" id="{5D48C32E-1629-4B48-864F-8C66B276D652}"/>
                  </a:ext>
                </a:extLst>
              </p:cNvPr>
              <p:cNvSpPr>
                <a:spLocks/>
              </p:cNvSpPr>
              <p:nvPr/>
            </p:nvSpPr>
            <p:spPr bwMode="auto">
              <a:xfrm>
                <a:off x="3785" y="1816"/>
                <a:ext cx="12" cy="26"/>
              </a:xfrm>
              <a:custGeom>
                <a:avLst/>
                <a:gdLst>
                  <a:gd name="T0" fmla="*/ 3 w 8"/>
                  <a:gd name="T1" fmla="*/ 12 h 18"/>
                  <a:gd name="T2" fmla="*/ 0 w 8"/>
                  <a:gd name="T3" fmla="*/ 18 h 18"/>
                  <a:gd name="T4" fmla="*/ 0 w 8"/>
                  <a:gd name="T5" fmla="*/ 17 h 18"/>
                  <a:gd name="T6" fmla="*/ 8 w 8"/>
                  <a:gd name="T7" fmla="*/ 1 h 18"/>
                  <a:gd name="T8" fmla="*/ 8 w 8"/>
                  <a:gd name="T9" fmla="*/ 0 h 18"/>
                  <a:gd name="T10" fmla="*/ 8 w 8"/>
                  <a:gd name="T11" fmla="*/ 0 h 18"/>
                  <a:gd name="T12" fmla="*/ 3 w 8"/>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3" y="12"/>
                    </a:moveTo>
                    <a:cubicBezTo>
                      <a:pt x="2" y="14"/>
                      <a:pt x="1" y="16"/>
                      <a:pt x="0" y="18"/>
                    </a:cubicBezTo>
                    <a:cubicBezTo>
                      <a:pt x="0" y="18"/>
                      <a:pt x="0" y="17"/>
                      <a:pt x="0" y="17"/>
                    </a:cubicBezTo>
                    <a:cubicBezTo>
                      <a:pt x="8" y="1"/>
                      <a:pt x="8" y="1"/>
                      <a:pt x="8" y="1"/>
                    </a:cubicBezTo>
                    <a:cubicBezTo>
                      <a:pt x="8" y="1"/>
                      <a:pt x="8" y="0"/>
                      <a:pt x="8" y="0"/>
                    </a:cubicBezTo>
                    <a:cubicBezTo>
                      <a:pt x="8" y="0"/>
                      <a:pt x="8" y="0"/>
                      <a:pt x="8" y="0"/>
                    </a:cubicBezTo>
                    <a:cubicBezTo>
                      <a:pt x="6" y="4"/>
                      <a:pt x="5" y="8"/>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4" name="Freeform 66">
                <a:extLst>
                  <a:ext uri="{FF2B5EF4-FFF2-40B4-BE49-F238E27FC236}">
                    <a16:creationId xmlns:a16="http://schemas.microsoft.com/office/drawing/2014/main" id="{6ADC63B7-B608-4E13-A9AA-26549C70DC1D}"/>
                  </a:ext>
                </a:extLst>
              </p:cNvPr>
              <p:cNvSpPr>
                <a:spLocks/>
              </p:cNvSpPr>
              <p:nvPr/>
            </p:nvSpPr>
            <p:spPr bwMode="auto">
              <a:xfrm>
                <a:off x="3768" y="1869"/>
                <a:ext cx="7" cy="21"/>
              </a:xfrm>
              <a:custGeom>
                <a:avLst/>
                <a:gdLst>
                  <a:gd name="T0" fmla="*/ 1 w 5"/>
                  <a:gd name="T1" fmla="*/ 10 h 14"/>
                  <a:gd name="T2" fmla="*/ 0 w 5"/>
                  <a:gd name="T3" fmla="*/ 14 h 14"/>
                  <a:gd name="T4" fmla="*/ 5 w 5"/>
                  <a:gd name="T5" fmla="*/ 0 h 14"/>
                  <a:gd name="T6" fmla="*/ 1 w 5"/>
                  <a:gd name="T7" fmla="*/ 10 h 14"/>
                </a:gdLst>
                <a:ahLst/>
                <a:cxnLst>
                  <a:cxn ang="0">
                    <a:pos x="T0" y="T1"/>
                  </a:cxn>
                  <a:cxn ang="0">
                    <a:pos x="T2" y="T3"/>
                  </a:cxn>
                  <a:cxn ang="0">
                    <a:pos x="T4" y="T5"/>
                  </a:cxn>
                  <a:cxn ang="0">
                    <a:pos x="T6" y="T7"/>
                  </a:cxn>
                </a:cxnLst>
                <a:rect l="0" t="0" r="r" b="b"/>
                <a:pathLst>
                  <a:path w="5" h="14">
                    <a:moveTo>
                      <a:pt x="1" y="10"/>
                    </a:moveTo>
                    <a:cubicBezTo>
                      <a:pt x="1" y="11"/>
                      <a:pt x="0" y="12"/>
                      <a:pt x="0" y="14"/>
                    </a:cubicBezTo>
                    <a:cubicBezTo>
                      <a:pt x="5" y="0"/>
                      <a:pt x="5" y="0"/>
                      <a:pt x="5" y="0"/>
                    </a:cubicBezTo>
                    <a:cubicBezTo>
                      <a:pt x="4" y="2"/>
                      <a:pt x="2" y="6"/>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5" name="Freeform 67">
                <a:extLst>
                  <a:ext uri="{FF2B5EF4-FFF2-40B4-BE49-F238E27FC236}">
                    <a16:creationId xmlns:a16="http://schemas.microsoft.com/office/drawing/2014/main" id="{7A2F0E6E-69B0-4320-8989-02F86610EA51}"/>
                  </a:ext>
                </a:extLst>
              </p:cNvPr>
              <p:cNvSpPr>
                <a:spLocks/>
              </p:cNvSpPr>
              <p:nvPr/>
            </p:nvSpPr>
            <p:spPr bwMode="auto">
              <a:xfrm>
                <a:off x="3732" y="2007"/>
                <a:ext cx="4" cy="29"/>
              </a:xfrm>
              <a:custGeom>
                <a:avLst/>
                <a:gdLst>
                  <a:gd name="T0" fmla="*/ 1 w 3"/>
                  <a:gd name="T1" fmla="*/ 13 h 20"/>
                  <a:gd name="T2" fmla="*/ 0 w 3"/>
                  <a:gd name="T3" fmla="*/ 20 h 20"/>
                  <a:gd name="T4" fmla="*/ 0 w 3"/>
                  <a:gd name="T5" fmla="*/ 19 h 20"/>
                  <a:gd name="T6" fmla="*/ 3 w 3"/>
                  <a:gd name="T7" fmla="*/ 1 h 20"/>
                  <a:gd name="T8" fmla="*/ 3 w 3"/>
                  <a:gd name="T9" fmla="*/ 0 h 20"/>
                  <a:gd name="T10" fmla="*/ 3 w 3"/>
                  <a:gd name="T11" fmla="*/ 1 h 20"/>
                  <a:gd name="T12" fmla="*/ 1 w 3"/>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3" h="20">
                    <a:moveTo>
                      <a:pt x="1" y="13"/>
                    </a:moveTo>
                    <a:cubicBezTo>
                      <a:pt x="1" y="15"/>
                      <a:pt x="1" y="17"/>
                      <a:pt x="0" y="20"/>
                    </a:cubicBezTo>
                    <a:cubicBezTo>
                      <a:pt x="0" y="20"/>
                      <a:pt x="0" y="19"/>
                      <a:pt x="0" y="19"/>
                    </a:cubicBezTo>
                    <a:cubicBezTo>
                      <a:pt x="3" y="1"/>
                      <a:pt x="3" y="1"/>
                      <a:pt x="3" y="1"/>
                    </a:cubicBezTo>
                    <a:cubicBezTo>
                      <a:pt x="3" y="1"/>
                      <a:pt x="3" y="1"/>
                      <a:pt x="3" y="0"/>
                    </a:cubicBezTo>
                    <a:cubicBezTo>
                      <a:pt x="3" y="1"/>
                      <a:pt x="3" y="1"/>
                      <a:pt x="3" y="1"/>
                    </a:cubicBezTo>
                    <a:cubicBezTo>
                      <a:pt x="3" y="2"/>
                      <a:pt x="2" y="8"/>
                      <a:pt x="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6" name="Freeform 68">
                <a:extLst>
                  <a:ext uri="{FF2B5EF4-FFF2-40B4-BE49-F238E27FC236}">
                    <a16:creationId xmlns:a16="http://schemas.microsoft.com/office/drawing/2014/main" id="{83B4759E-CFFF-4D48-93F4-DDCF9FD76831}"/>
                  </a:ext>
                </a:extLst>
              </p:cNvPr>
              <p:cNvSpPr>
                <a:spLocks/>
              </p:cNvSpPr>
              <p:nvPr/>
            </p:nvSpPr>
            <p:spPr bwMode="auto">
              <a:xfrm>
                <a:off x="3756" y="1900"/>
                <a:ext cx="9" cy="27"/>
              </a:xfrm>
              <a:custGeom>
                <a:avLst/>
                <a:gdLst>
                  <a:gd name="T0" fmla="*/ 2 w 6"/>
                  <a:gd name="T1" fmla="*/ 12 h 19"/>
                  <a:gd name="T2" fmla="*/ 0 w 6"/>
                  <a:gd name="T3" fmla="*/ 19 h 19"/>
                  <a:gd name="T4" fmla="*/ 5 w 6"/>
                  <a:gd name="T5" fmla="*/ 0 h 19"/>
                  <a:gd name="T6" fmla="*/ 6 w 6"/>
                  <a:gd name="T7" fmla="*/ 0 h 19"/>
                  <a:gd name="T8" fmla="*/ 2 w 6"/>
                  <a:gd name="T9" fmla="*/ 12 h 19"/>
                </a:gdLst>
                <a:ahLst/>
                <a:cxnLst>
                  <a:cxn ang="0">
                    <a:pos x="T0" y="T1"/>
                  </a:cxn>
                  <a:cxn ang="0">
                    <a:pos x="T2" y="T3"/>
                  </a:cxn>
                  <a:cxn ang="0">
                    <a:pos x="T4" y="T5"/>
                  </a:cxn>
                  <a:cxn ang="0">
                    <a:pos x="T6" y="T7"/>
                  </a:cxn>
                  <a:cxn ang="0">
                    <a:pos x="T8" y="T9"/>
                  </a:cxn>
                </a:cxnLst>
                <a:rect l="0" t="0" r="r" b="b"/>
                <a:pathLst>
                  <a:path w="6" h="19">
                    <a:moveTo>
                      <a:pt x="2" y="12"/>
                    </a:moveTo>
                    <a:cubicBezTo>
                      <a:pt x="2" y="14"/>
                      <a:pt x="0" y="18"/>
                      <a:pt x="0" y="19"/>
                    </a:cubicBezTo>
                    <a:cubicBezTo>
                      <a:pt x="0" y="18"/>
                      <a:pt x="5" y="1"/>
                      <a:pt x="5" y="0"/>
                    </a:cubicBezTo>
                    <a:cubicBezTo>
                      <a:pt x="5" y="0"/>
                      <a:pt x="6" y="0"/>
                      <a:pt x="6" y="0"/>
                    </a:cubicBezTo>
                    <a:cubicBezTo>
                      <a:pt x="5" y="2"/>
                      <a:pt x="3" y="8"/>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7" name="Freeform 69">
                <a:extLst>
                  <a:ext uri="{FF2B5EF4-FFF2-40B4-BE49-F238E27FC236}">
                    <a16:creationId xmlns:a16="http://schemas.microsoft.com/office/drawing/2014/main" id="{47DED0C4-75D2-40D8-8DBD-B2B25A50BA47}"/>
                  </a:ext>
                </a:extLst>
              </p:cNvPr>
              <p:cNvSpPr>
                <a:spLocks/>
              </p:cNvSpPr>
              <p:nvPr/>
            </p:nvSpPr>
            <p:spPr bwMode="auto">
              <a:xfrm>
                <a:off x="3742" y="1954"/>
                <a:ext cx="7" cy="27"/>
              </a:xfrm>
              <a:custGeom>
                <a:avLst/>
                <a:gdLst>
                  <a:gd name="T0" fmla="*/ 2 w 5"/>
                  <a:gd name="T1" fmla="*/ 12 h 19"/>
                  <a:gd name="T2" fmla="*/ 0 w 5"/>
                  <a:gd name="T3" fmla="*/ 19 h 19"/>
                  <a:gd name="T4" fmla="*/ 5 w 5"/>
                  <a:gd name="T5" fmla="*/ 0 h 19"/>
                  <a:gd name="T6" fmla="*/ 5 w 5"/>
                  <a:gd name="T7" fmla="*/ 0 h 19"/>
                  <a:gd name="T8" fmla="*/ 2 w 5"/>
                  <a:gd name="T9" fmla="*/ 12 h 19"/>
                </a:gdLst>
                <a:ahLst/>
                <a:cxnLst>
                  <a:cxn ang="0">
                    <a:pos x="T0" y="T1"/>
                  </a:cxn>
                  <a:cxn ang="0">
                    <a:pos x="T2" y="T3"/>
                  </a:cxn>
                  <a:cxn ang="0">
                    <a:pos x="T4" y="T5"/>
                  </a:cxn>
                  <a:cxn ang="0">
                    <a:pos x="T6" y="T7"/>
                  </a:cxn>
                  <a:cxn ang="0">
                    <a:pos x="T8" y="T9"/>
                  </a:cxn>
                </a:cxnLst>
                <a:rect l="0" t="0" r="r" b="b"/>
                <a:pathLst>
                  <a:path w="5" h="19">
                    <a:moveTo>
                      <a:pt x="2" y="12"/>
                    </a:moveTo>
                    <a:cubicBezTo>
                      <a:pt x="1" y="14"/>
                      <a:pt x="1" y="18"/>
                      <a:pt x="0" y="19"/>
                    </a:cubicBezTo>
                    <a:cubicBezTo>
                      <a:pt x="0" y="18"/>
                      <a:pt x="4" y="1"/>
                      <a:pt x="5" y="0"/>
                    </a:cubicBezTo>
                    <a:cubicBezTo>
                      <a:pt x="5" y="0"/>
                      <a:pt x="5" y="0"/>
                      <a:pt x="5" y="0"/>
                    </a:cubicBezTo>
                    <a:cubicBezTo>
                      <a:pt x="4" y="2"/>
                      <a:pt x="3" y="8"/>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8" name="Freeform 70">
                <a:extLst>
                  <a:ext uri="{FF2B5EF4-FFF2-40B4-BE49-F238E27FC236}">
                    <a16:creationId xmlns:a16="http://schemas.microsoft.com/office/drawing/2014/main" id="{1EAB39B6-8C06-42F2-8366-0B16F4535FF4}"/>
                  </a:ext>
                </a:extLst>
              </p:cNvPr>
              <p:cNvSpPr>
                <a:spLocks/>
              </p:cNvSpPr>
              <p:nvPr/>
            </p:nvSpPr>
            <p:spPr bwMode="auto">
              <a:xfrm>
                <a:off x="3794" y="1798"/>
                <a:ext cx="13" cy="27"/>
              </a:xfrm>
              <a:custGeom>
                <a:avLst/>
                <a:gdLst>
                  <a:gd name="T0" fmla="*/ 4 w 9"/>
                  <a:gd name="T1" fmla="*/ 11 h 18"/>
                  <a:gd name="T2" fmla="*/ 1 w 9"/>
                  <a:gd name="T3" fmla="*/ 18 h 18"/>
                  <a:gd name="T4" fmla="*/ 9 w 9"/>
                  <a:gd name="T5" fmla="*/ 0 h 18"/>
                  <a:gd name="T6" fmla="*/ 9 w 9"/>
                  <a:gd name="T7" fmla="*/ 1 h 18"/>
                  <a:gd name="T8" fmla="*/ 4 w 9"/>
                  <a:gd name="T9" fmla="*/ 11 h 18"/>
                </a:gdLst>
                <a:ahLst/>
                <a:cxnLst>
                  <a:cxn ang="0">
                    <a:pos x="T0" y="T1"/>
                  </a:cxn>
                  <a:cxn ang="0">
                    <a:pos x="T2" y="T3"/>
                  </a:cxn>
                  <a:cxn ang="0">
                    <a:pos x="T4" y="T5"/>
                  </a:cxn>
                  <a:cxn ang="0">
                    <a:pos x="T6" y="T7"/>
                  </a:cxn>
                  <a:cxn ang="0">
                    <a:pos x="T8" y="T9"/>
                  </a:cxn>
                </a:cxnLst>
                <a:rect l="0" t="0" r="r" b="b"/>
                <a:pathLst>
                  <a:path w="9" h="18">
                    <a:moveTo>
                      <a:pt x="4" y="11"/>
                    </a:moveTo>
                    <a:cubicBezTo>
                      <a:pt x="3" y="13"/>
                      <a:pt x="1" y="17"/>
                      <a:pt x="1" y="18"/>
                    </a:cubicBezTo>
                    <a:cubicBezTo>
                      <a:pt x="0" y="16"/>
                      <a:pt x="8" y="1"/>
                      <a:pt x="9" y="0"/>
                    </a:cubicBezTo>
                    <a:cubicBezTo>
                      <a:pt x="9" y="0"/>
                      <a:pt x="9" y="1"/>
                      <a:pt x="9" y="1"/>
                    </a:cubicBezTo>
                    <a:cubicBezTo>
                      <a:pt x="8" y="2"/>
                      <a:pt x="6" y="8"/>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9" name="Freeform 71">
                <a:extLst>
                  <a:ext uri="{FF2B5EF4-FFF2-40B4-BE49-F238E27FC236}">
                    <a16:creationId xmlns:a16="http://schemas.microsoft.com/office/drawing/2014/main" id="{233F5921-BDD3-4F64-B874-DA11CA30B9A0}"/>
                  </a:ext>
                </a:extLst>
              </p:cNvPr>
              <p:cNvSpPr>
                <a:spLocks/>
              </p:cNvSpPr>
              <p:nvPr/>
            </p:nvSpPr>
            <p:spPr bwMode="auto">
              <a:xfrm>
                <a:off x="3774" y="1849"/>
                <a:ext cx="10" cy="25"/>
              </a:xfrm>
              <a:custGeom>
                <a:avLst/>
                <a:gdLst>
                  <a:gd name="T0" fmla="*/ 3 w 7"/>
                  <a:gd name="T1" fmla="*/ 11 h 17"/>
                  <a:gd name="T2" fmla="*/ 0 w 7"/>
                  <a:gd name="T3" fmla="*/ 17 h 17"/>
                  <a:gd name="T4" fmla="*/ 0 w 7"/>
                  <a:gd name="T5" fmla="*/ 17 h 17"/>
                  <a:gd name="T6" fmla="*/ 7 w 7"/>
                  <a:gd name="T7" fmla="*/ 0 h 17"/>
                  <a:gd name="T8" fmla="*/ 7 w 7"/>
                  <a:gd name="T9" fmla="*/ 0 h 17"/>
                  <a:gd name="T10" fmla="*/ 7 w 7"/>
                  <a:gd name="T11" fmla="*/ 0 h 17"/>
                  <a:gd name="T12" fmla="*/ 3 w 7"/>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3" y="11"/>
                    </a:moveTo>
                    <a:cubicBezTo>
                      <a:pt x="2" y="13"/>
                      <a:pt x="1" y="17"/>
                      <a:pt x="0" y="17"/>
                    </a:cubicBezTo>
                    <a:cubicBezTo>
                      <a:pt x="0" y="17"/>
                      <a:pt x="0" y="17"/>
                      <a:pt x="0" y="17"/>
                    </a:cubicBezTo>
                    <a:cubicBezTo>
                      <a:pt x="0" y="16"/>
                      <a:pt x="6" y="1"/>
                      <a:pt x="7" y="0"/>
                    </a:cubicBezTo>
                    <a:cubicBezTo>
                      <a:pt x="7" y="0"/>
                      <a:pt x="7" y="0"/>
                      <a:pt x="7" y="0"/>
                    </a:cubicBezTo>
                    <a:cubicBezTo>
                      <a:pt x="7" y="0"/>
                      <a:pt x="7" y="0"/>
                      <a:pt x="7" y="0"/>
                    </a:cubicBezTo>
                    <a:cubicBezTo>
                      <a:pt x="7" y="2"/>
                      <a:pt x="4" y="8"/>
                      <a:pt x="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0" name="Freeform 72">
                <a:extLst>
                  <a:ext uri="{FF2B5EF4-FFF2-40B4-BE49-F238E27FC236}">
                    <a16:creationId xmlns:a16="http://schemas.microsoft.com/office/drawing/2014/main" id="{334046F8-6CB4-4DDD-99C1-7259376F1649}"/>
                  </a:ext>
                </a:extLst>
              </p:cNvPr>
              <p:cNvSpPr>
                <a:spLocks/>
              </p:cNvSpPr>
              <p:nvPr/>
            </p:nvSpPr>
            <p:spPr bwMode="auto">
              <a:xfrm>
                <a:off x="3727" y="2045"/>
                <a:ext cx="6" cy="27"/>
              </a:xfrm>
              <a:custGeom>
                <a:avLst/>
                <a:gdLst>
                  <a:gd name="T0" fmla="*/ 2 w 4"/>
                  <a:gd name="T1" fmla="*/ 12 h 19"/>
                  <a:gd name="T2" fmla="*/ 1 w 4"/>
                  <a:gd name="T3" fmla="*/ 19 h 19"/>
                  <a:gd name="T4" fmla="*/ 1 w 4"/>
                  <a:gd name="T5" fmla="*/ 19 h 19"/>
                  <a:gd name="T6" fmla="*/ 3 w 4"/>
                  <a:gd name="T7" fmla="*/ 0 h 19"/>
                  <a:gd name="T8" fmla="*/ 3 w 4"/>
                  <a:gd name="T9" fmla="*/ 0 h 19"/>
                  <a:gd name="T10" fmla="*/ 3 w 4"/>
                  <a:gd name="T11" fmla="*/ 0 h 19"/>
                  <a:gd name="T12" fmla="*/ 2 w 4"/>
                  <a:gd name="T13" fmla="*/ 12 h 19"/>
                </a:gdLst>
                <a:ahLst/>
                <a:cxnLst>
                  <a:cxn ang="0">
                    <a:pos x="T0" y="T1"/>
                  </a:cxn>
                  <a:cxn ang="0">
                    <a:pos x="T2" y="T3"/>
                  </a:cxn>
                  <a:cxn ang="0">
                    <a:pos x="T4" y="T5"/>
                  </a:cxn>
                  <a:cxn ang="0">
                    <a:pos x="T6" y="T7"/>
                  </a:cxn>
                  <a:cxn ang="0">
                    <a:pos x="T8" y="T9"/>
                  </a:cxn>
                  <a:cxn ang="0">
                    <a:pos x="T10" y="T11"/>
                  </a:cxn>
                  <a:cxn ang="0">
                    <a:pos x="T12" y="T13"/>
                  </a:cxn>
                </a:cxnLst>
                <a:rect l="0" t="0" r="r" b="b"/>
                <a:pathLst>
                  <a:path w="4" h="19">
                    <a:moveTo>
                      <a:pt x="2" y="12"/>
                    </a:moveTo>
                    <a:cubicBezTo>
                      <a:pt x="2" y="15"/>
                      <a:pt x="2" y="18"/>
                      <a:pt x="1" y="19"/>
                    </a:cubicBezTo>
                    <a:cubicBezTo>
                      <a:pt x="1" y="19"/>
                      <a:pt x="1" y="19"/>
                      <a:pt x="1" y="19"/>
                    </a:cubicBezTo>
                    <a:cubicBezTo>
                      <a:pt x="0" y="18"/>
                      <a:pt x="2" y="2"/>
                      <a:pt x="3" y="0"/>
                    </a:cubicBezTo>
                    <a:cubicBezTo>
                      <a:pt x="3" y="0"/>
                      <a:pt x="3" y="0"/>
                      <a:pt x="3" y="0"/>
                    </a:cubicBezTo>
                    <a:cubicBezTo>
                      <a:pt x="3" y="0"/>
                      <a:pt x="3" y="0"/>
                      <a:pt x="3" y="0"/>
                    </a:cubicBezTo>
                    <a:cubicBezTo>
                      <a:pt x="4" y="2"/>
                      <a:pt x="3" y="8"/>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1" name="Freeform 73">
                <a:extLst>
                  <a:ext uri="{FF2B5EF4-FFF2-40B4-BE49-F238E27FC236}">
                    <a16:creationId xmlns:a16="http://schemas.microsoft.com/office/drawing/2014/main" id="{6AF1C1A3-EE40-47A6-B503-BFCDA6C086E2}"/>
                  </a:ext>
                </a:extLst>
              </p:cNvPr>
              <p:cNvSpPr>
                <a:spLocks/>
              </p:cNvSpPr>
              <p:nvPr/>
            </p:nvSpPr>
            <p:spPr bwMode="auto">
              <a:xfrm>
                <a:off x="3782" y="1832"/>
                <a:ext cx="13" cy="26"/>
              </a:xfrm>
              <a:custGeom>
                <a:avLst/>
                <a:gdLst>
                  <a:gd name="T0" fmla="*/ 5 w 9"/>
                  <a:gd name="T1" fmla="*/ 11 h 18"/>
                  <a:gd name="T2" fmla="*/ 1 w 9"/>
                  <a:gd name="T3" fmla="*/ 18 h 18"/>
                  <a:gd name="T4" fmla="*/ 1 w 9"/>
                  <a:gd name="T5" fmla="*/ 18 h 18"/>
                  <a:gd name="T6" fmla="*/ 8 w 9"/>
                  <a:gd name="T7" fmla="*/ 0 h 18"/>
                  <a:gd name="T8" fmla="*/ 9 w 9"/>
                  <a:gd name="T9" fmla="*/ 0 h 18"/>
                  <a:gd name="T10" fmla="*/ 9 w 9"/>
                  <a:gd name="T11" fmla="*/ 0 h 18"/>
                  <a:gd name="T12" fmla="*/ 5 w 9"/>
                  <a:gd name="T13" fmla="*/ 11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5" y="11"/>
                    </a:moveTo>
                    <a:cubicBezTo>
                      <a:pt x="4" y="13"/>
                      <a:pt x="2" y="17"/>
                      <a:pt x="1" y="18"/>
                    </a:cubicBezTo>
                    <a:cubicBezTo>
                      <a:pt x="1" y="18"/>
                      <a:pt x="1" y="18"/>
                      <a:pt x="1" y="18"/>
                    </a:cubicBezTo>
                    <a:cubicBezTo>
                      <a:pt x="0" y="16"/>
                      <a:pt x="7" y="1"/>
                      <a:pt x="8" y="0"/>
                    </a:cubicBezTo>
                    <a:cubicBezTo>
                      <a:pt x="8" y="0"/>
                      <a:pt x="9" y="0"/>
                      <a:pt x="9" y="0"/>
                    </a:cubicBezTo>
                    <a:cubicBezTo>
                      <a:pt x="9" y="0"/>
                      <a:pt x="9" y="0"/>
                      <a:pt x="9" y="0"/>
                    </a:cubicBezTo>
                    <a:cubicBezTo>
                      <a:pt x="9" y="2"/>
                      <a:pt x="6" y="8"/>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2" name="Freeform 74">
                <a:extLst>
                  <a:ext uri="{FF2B5EF4-FFF2-40B4-BE49-F238E27FC236}">
                    <a16:creationId xmlns:a16="http://schemas.microsoft.com/office/drawing/2014/main" id="{7566FA74-2A15-4400-B1B3-698F5D1F1A76}"/>
                  </a:ext>
                </a:extLst>
              </p:cNvPr>
              <p:cNvSpPr>
                <a:spLocks/>
              </p:cNvSpPr>
              <p:nvPr/>
            </p:nvSpPr>
            <p:spPr bwMode="auto">
              <a:xfrm>
                <a:off x="3727" y="2081"/>
                <a:ext cx="5" cy="29"/>
              </a:xfrm>
              <a:custGeom>
                <a:avLst/>
                <a:gdLst>
                  <a:gd name="T0" fmla="*/ 3 w 3"/>
                  <a:gd name="T1" fmla="*/ 12 h 20"/>
                  <a:gd name="T2" fmla="*/ 1 w 3"/>
                  <a:gd name="T3" fmla="*/ 20 h 20"/>
                  <a:gd name="T4" fmla="*/ 2 w 3"/>
                  <a:gd name="T5" fmla="*/ 0 h 20"/>
                  <a:gd name="T6" fmla="*/ 3 w 3"/>
                  <a:gd name="T7" fmla="*/ 0 h 20"/>
                  <a:gd name="T8" fmla="*/ 3 w 3"/>
                  <a:gd name="T9" fmla="*/ 12 h 20"/>
                </a:gdLst>
                <a:ahLst/>
                <a:cxnLst>
                  <a:cxn ang="0">
                    <a:pos x="T0" y="T1"/>
                  </a:cxn>
                  <a:cxn ang="0">
                    <a:pos x="T2" y="T3"/>
                  </a:cxn>
                  <a:cxn ang="0">
                    <a:pos x="T4" y="T5"/>
                  </a:cxn>
                  <a:cxn ang="0">
                    <a:pos x="T6" y="T7"/>
                  </a:cxn>
                  <a:cxn ang="0">
                    <a:pos x="T8" y="T9"/>
                  </a:cxn>
                </a:cxnLst>
                <a:rect l="0" t="0" r="r" b="b"/>
                <a:pathLst>
                  <a:path w="3" h="20">
                    <a:moveTo>
                      <a:pt x="3" y="12"/>
                    </a:moveTo>
                    <a:cubicBezTo>
                      <a:pt x="2" y="14"/>
                      <a:pt x="2" y="19"/>
                      <a:pt x="1" y="20"/>
                    </a:cubicBezTo>
                    <a:cubicBezTo>
                      <a:pt x="0" y="19"/>
                      <a:pt x="1" y="1"/>
                      <a:pt x="2" y="0"/>
                    </a:cubicBezTo>
                    <a:cubicBezTo>
                      <a:pt x="3" y="0"/>
                      <a:pt x="3" y="0"/>
                      <a:pt x="3" y="0"/>
                    </a:cubicBezTo>
                    <a:cubicBezTo>
                      <a:pt x="3" y="2"/>
                      <a:pt x="3" y="8"/>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3" name="Freeform 75">
                <a:extLst>
                  <a:ext uri="{FF2B5EF4-FFF2-40B4-BE49-F238E27FC236}">
                    <a16:creationId xmlns:a16="http://schemas.microsoft.com/office/drawing/2014/main" id="{2542821F-75A0-4DE6-B702-370BD345906C}"/>
                  </a:ext>
                </a:extLst>
              </p:cNvPr>
              <p:cNvSpPr>
                <a:spLocks/>
              </p:cNvSpPr>
              <p:nvPr/>
            </p:nvSpPr>
            <p:spPr bwMode="auto">
              <a:xfrm>
                <a:off x="3795" y="1813"/>
                <a:ext cx="15" cy="27"/>
              </a:xfrm>
              <a:custGeom>
                <a:avLst/>
                <a:gdLst>
                  <a:gd name="T0" fmla="*/ 6 w 10"/>
                  <a:gd name="T1" fmla="*/ 12 h 19"/>
                  <a:gd name="T2" fmla="*/ 1 w 10"/>
                  <a:gd name="T3" fmla="*/ 18 h 19"/>
                  <a:gd name="T4" fmla="*/ 9 w 10"/>
                  <a:gd name="T5" fmla="*/ 1 h 19"/>
                  <a:gd name="T6" fmla="*/ 9 w 10"/>
                  <a:gd name="T7" fmla="*/ 1 h 19"/>
                  <a:gd name="T8" fmla="*/ 6 w 10"/>
                  <a:gd name="T9" fmla="*/ 12 h 19"/>
                </a:gdLst>
                <a:ahLst/>
                <a:cxnLst>
                  <a:cxn ang="0">
                    <a:pos x="T0" y="T1"/>
                  </a:cxn>
                  <a:cxn ang="0">
                    <a:pos x="T2" y="T3"/>
                  </a:cxn>
                  <a:cxn ang="0">
                    <a:pos x="T4" y="T5"/>
                  </a:cxn>
                  <a:cxn ang="0">
                    <a:pos x="T6" y="T7"/>
                  </a:cxn>
                  <a:cxn ang="0">
                    <a:pos x="T8" y="T9"/>
                  </a:cxn>
                </a:cxnLst>
                <a:rect l="0" t="0" r="r" b="b"/>
                <a:pathLst>
                  <a:path w="10" h="19">
                    <a:moveTo>
                      <a:pt x="6" y="12"/>
                    </a:moveTo>
                    <a:cubicBezTo>
                      <a:pt x="4" y="16"/>
                      <a:pt x="2" y="19"/>
                      <a:pt x="1" y="18"/>
                    </a:cubicBezTo>
                    <a:cubicBezTo>
                      <a:pt x="0" y="16"/>
                      <a:pt x="8" y="0"/>
                      <a:pt x="9" y="1"/>
                    </a:cubicBezTo>
                    <a:cubicBezTo>
                      <a:pt x="9" y="1"/>
                      <a:pt x="9" y="1"/>
                      <a:pt x="9" y="1"/>
                    </a:cubicBezTo>
                    <a:cubicBezTo>
                      <a:pt x="10" y="3"/>
                      <a:pt x="7" y="8"/>
                      <a:pt x="6"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4" name="Freeform 76">
                <a:extLst>
                  <a:ext uri="{FF2B5EF4-FFF2-40B4-BE49-F238E27FC236}">
                    <a16:creationId xmlns:a16="http://schemas.microsoft.com/office/drawing/2014/main" id="{F4D1018F-E0D9-4E19-B7A4-C28892E95474}"/>
                  </a:ext>
                </a:extLst>
              </p:cNvPr>
              <p:cNvSpPr>
                <a:spLocks/>
              </p:cNvSpPr>
              <p:nvPr/>
            </p:nvSpPr>
            <p:spPr bwMode="auto">
              <a:xfrm>
                <a:off x="4012" y="1527"/>
                <a:ext cx="6" cy="6"/>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3" y="1"/>
                      <a:pt x="2" y="2"/>
                      <a:pt x="0"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5" name="Freeform 77">
                <a:extLst>
                  <a:ext uri="{FF2B5EF4-FFF2-40B4-BE49-F238E27FC236}">
                    <a16:creationId xmlns:a16="http://schemas.microsoft.com/office/drawing/2014/main" id="{3E0559DC-D72A-4BDC-A3F5-C00DEF5D4928}"/>
                  </a:ext>
                </a:extLst>
              </p:cNvPr>
              <p:cNvSpPr>
                <a:spLocks/>
              </p:cNvSpPr>
              <p:nvPr/>
            </p:nvSpPr>
            <p:spPr bwMode="auto">
              <a:xfrm>
                <a:off x="3978" y="1546"/>
                <a:ext cx="20" cy="18"/>
              </a:xfrm>
              <a:custGeom>
                <a:avLst/>
                <a:gdLst>
                  <a:gd name="T0" fmla="*/ 5 w 14"/>
                  <a:gd name="T1" fmla="*/ 8 h 12"/>
                  <a:gd name="T2" fmla="*/ 0 w 14"/>
                  <a:gd name="T3" fmla="*/ 12 h 12"/>
                  <a:gd name="T4" fmla="*/ 14 w 14"/>
                  <a:gd name="T5" fmla="*/ 0 h 12"/>
                  <a:gd name="T6" fmla="*/ 14 w 14"/>
                  <a:gd name="T7" fmla="*/ 0 h 12"/>
                  <a:gd name="T8" fmla="*/ 5 w 14"/>
                  <a:gd name="T9" fmla="*/ 8 h 12"/>
                </a:gdLst>
                <a:ahLst/>
                <a:cxnLst>
                  <a:cxn ang="0">
                    <a:pos x="T0" y="T1"/>
                  </a:cxn>
                  <a:cxn ang="0">
                    <a:pos x="T2" y="T3"/>
                  </a:cxn>
                  <a:cxn ang="0">
                    <a:pos x="T4" y="T5"/>
                  </a:cxn>
                  <a:cxn ang="0">
                    <a:pos x="T6" y="T7"/>
                  </a:cxn>
                  <a:cxn ang="0">
                    <a:pos x="T8" y="T9"/>
                  </a:cxn>
                </a:cxnLst>
                <a:rect l="0" t="0" r="r" b="b"/>
                <a:pathLst>
                  <a:path w="14" h="12">
                    <a:moveTo>
                      <a:pt x="5" y="8"/>
                    </a:moveTo>
                    <a:cubicBezTo>
                      <a:pt x="3" y="9"/>
                      <a:pt x="2" y="11"/>
                      <a:pt x="0" y="12"/>
                    </a:cubicBezTo>
                    <a:cubicBezTo>
                      <a:pt x="1" y="11"/>
                      <a:pt x="12" y="1"/>
                      <a:pt x="14" y="0"/>
                    </a:cubicBezTo>
                    <a:cubicBezTo>
                      <a:pt x="14" y="0"/>
                      <a:pt x="14" y="0"/>
                      <a:pt x="14" y="0"/>
                    </a:cubicBezTo>
                    <a:cubicBezTo>
                      <a:pt x="11" y="2"/>
                      <a:pt x="8" y="5"/>
                      <a:pt x="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6" name="Freeform 78">
                <a:extLst>
                  <a:ext uri="{FF2B5EF4-FFF2-40B4-BE49-F238E27FC236}">
                    <a16:creationId xmlns:a16="http://schemas.microsoft.com/office/drawing/2014/main" id="{6386E57A-74BB-4DED-9686-53B998880029}"/>
                  </a:ext>
                </a:extLst>
              </p:cNvPr>
              <p:cNvSpPr>
                <a:spLocks/>
              </p:cNvSpPr>
              <p:nvPr/>
            </p:nvSpPr>
            <p:spPr bwMode="auto">
              <a:xfrm>
                <a:off x="3940" y="1583"/>
                <a:ext cx="19" cy="18"/>
              </a:xfrm>
              <a:custGeom>
                <a:avLst/>
                <a:gdLst>
                  <a:gd name="T0" fmla="*/ 5 w 13"/>
                  <a:gd name="T1" fmla="*/ 8 h 13"/>
                  <a:gd name="T2" fmla="*/ 0 w 13"/>
                  <a:gd name="T3" fmla="*/ 13 h 13"/>
                  <a:gd name="T4" fmla="*/ 0 w 13"/>
                  <a:gd name="T5" fmla="*/ 13 h 13"/>
                  <a:gd name="T6" fmla="*/ 13 w 13"/>
                  <a:gd name="T7" fmla="*/ 0 h 13"/>
                  <a:gd name="T8" fmla="*/ 13 w 13"/>
                  <a:gd name="T9" fmla="*/ 0 h 13"/>
                  <a:gd name="T10" fmla="*/ 13 w 13"/>
                  <a:gd name="T11" fmla="*/ 0 h 13"/>
                  <a:gd name="T12" fmla="*/ 5 w 13"/>
                  <a:gd name="T13" fmla="*/ 8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5" y="8"/>
                    </a:moveTo>
                    <a:cubicBezTo>
                      <a:pt x="3" y="10"/>
                      <a:pt x="1" y="12"/>
                      <a:pt x="0" y="13"/>
                    </a:cubicBezTo>
                    <a:cubicBezTo>
                      <a:pt x="0" y="13"/>
                      <a:pt x="0" y="13"/>
                      <a:pt x="0" y="13"/>
                    </a:cubicBezTo>
                    <a:cubicBezTo>
                      <a:pt x="13" y="0"/>
                      <a:pt x="13" y="0"/>
                      <a:pt x="13" y="0"/>
                    </a:cubicBezTo>
                    <a:cubicBezTo>
                      <a:pt x="13" y="0"/>
                      <a:pt x="13" y="0"/>
                      <a:pt x="13" y="0"/>
                    </a:cubicBezTo>
                    <a:cubicBezTo>
                      <a:pt x="13" y="0"/>
                      <a:pt x="13" y="0"/>
                      <a:pt x="13" y="0"/>
                    </a:cubicBezTo>
                    <a:cubicBezTo>
                      <a:pt x="12" y="1"/>
                      <a:pt x="8" y="4"/>
                      <a:pt x="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7" name="Freeform 79">
                <a:extLst>
                  <a:ext uri="{FF2B5EF4-FFF2-40B4-BE49-F238E27FC236}">
                    <a16:creationId xmlns:a16="http://schemas.microsoft.com/office/drawing/2014/main" id="{C967D611-702A-4643-B339-5228AE41102D}"/>
                  </a:ext>
                </a:extLst>
              </p:cNvPr>
              <p:cNvSpPr>
                <a:spLocks/>
              </p:cNvSpPr>
              <p:nvPr/>
            </p:nvSpPr>
            <p:spPr bwMode="auto">
              <a:xfrm>
                <a:off x="3855" y="1690"/>
                <a:ext cx="14" cy="21"/>
              </a:xfrm>
              <a:custGeom>
                <a:avLst/>
                <a:gdLst>
                  <a:gd name="T0" fmla="*/ 3 w 10"/>
                  <a:gd name="T1" fmla="*/ 10 h 15"/>
                  <a:gd name="T2" fmla="*/ 0 w 10"/>
                  <a:gd name="T3" fmla="*/ 15 h 15"/>
                  <a:gd name="T4" fmla="*/ 10 w 10"/>
                  <a:gd name="T5" fmla="*/ 0 h 15"/>
                  <a:gd name="T6" fmla="*/ 10 w 10"/>
                  <a:gd name="T7" fmla="*/ 1 h 15"/>
                  <a:gd name="T8" fmla="*/ 3 w 10"/>
                  <a:gd name="T9" fmla="*/ 10 h 15"/>
                </a:gdLst>
                <a:ahLst/>
                <a:cxnLst>
                  <a:cxn ang="0">
                    <a:pos x="T0" y="T1"/>
                  </a:cxn>
                  <a:cxn ang="0">
                    <a:pos x="T2" y="T3"/>
                  </a:cxn>
                  <a:cxn ang="0">
                    <a:pos x="T4" y="T5"/>
                  </a:cxn>
                  <a:cxn ang="0">
                    <a:pos x="T6" y="T7"/>
                  </a:cxn>
                  <a:cxn ang="0">
                    <a:pos x="T8" y="T9"/>
                  </a:cxn>
                </a:cxnLst>
                <a:rect l="0" t="0" r="r" b="b"/>
                <a:pathLst>
                  <a:path w="10" h="15">
                    <a:moveTo>
                      <a:pt x="3" y="10"/>
                    </a:moveTo>
                    <a:cubicBezTo>
                      <a:pt x="1" y="14"/>
                      <a:pt x="0" y="15"/>
                      <a:pt x="0" y="15"/>
                    </a:cubicBezTo>
                    <a:cubicBezTo>
                      <a:pt x="10" y="0"/>
                      <a:pt x="10" y="0"/>
                      <a:pt x="10" y="0"/>
                    </a:cubicBezTo>
                    <a:cubicBezTo>
                      <a:pt x="10" y="1"/>
                      <a:pt x="10" y="1"/>
                      <a:pt x="10" y="1"/>
                    </a:cubicBezTo>
                    <a:cubicBezTo>
                      <a:pt x="9" y="2"/>
                      <a:pt x="5" y="6"/>
                      <a:pt x="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8" name="Freeform 80">
                <a:extLst>
                  <a:ext uri="{FF2B5EF4-FFF2-40B4-BE49-F238E27FC236}">
                    <a16:creationId xmlns:a16="http://schemas.microsoft.com/office/drawing/2014/main" id="{2EC539F9-0DFE-4568-AD27-946F7011F4EB}"/>
                  </a:ext>
                </a:extLst>
              </p:cNvPr>
              <p:cNvSpPr>
                <a:spLocks/>
              </p:cNvSpPr>
              <p:nvPr/>
            </p:nvSpPr>
            <p:spPr bwMode="auto">
              <a:xfrm>
                <a:off x="3918" y="1607"/>
                <a:ext cx="18" cy="20"/>
              </a:xfrm>
              <a:custGeom>
                <a:avLst/>
                <a:gdLst>
                  <a:gd name="T0" fmla="*/ 4 w 12"/>
                  <a:gd name="T1" fmla="*/ 9 h 14"/>
                  <a:gd name="T2" fmla="*/ 0 w 12"/>
                  <a:gd name="T3" fmla="*/ 14 h 14"/>
                  <a:gd name="T4" fmla="*/ 12 w 12"/>
                  <a:gd name="T5" fmla="*/ 0 h 14"/>
                  <a:gd name="T6" fmla="*/ 12 w 12"/>
                  <a:gd name="T7" fmla="*/ 0 h 14"/>
                  <a:gd name="T8" fmla="*/ 4 w 12"/>
                  <a:gd name="T9" fmla="*/ 9 h 14"/>
                </a:gdLst>
                <a:ahLst/>
                <a:cxnLst>
                  <a:cxn ang="0">
                    <a:pos x="T0" y="T1"/>
                  </a:cxn>
                  <a:cxn ang="0">
                    <a:pos x="T2" y="T3"/>
                  </a:cxn>
                  <a:cxn ang="0">
                    <a:pos x="T4" y="T5"/>
                  </a:cxn>
                  <a:cxn ang="0">
                    <a:pos x="T6" y="T7"/>
                  </a:cxn>
                  <a:cxn ang="0">
                    <a:pos x="T8" y="T9"/>
                  </a:cxn>
                </a:cxnLst>
                <a:rect l="0" t="0" r="r" b="b"/>
                <a:pathLst>
                  <a:path w="12" h="14">
                    <a:moveTo>
                      <a:pt x="4" y="9"/>
                    </a:moveTo>
                    <a:cubicBezTo>
                      <a:pt x="0" y="13"/>
                      <a:pt x="0" y="14"/>
                      <a:pt x="0" y="14"/>
                    </a:cubicBezTo>
                    <a:cubicBezTo>
                      <a:pt x="0" y="13"/>
                      <a:pt x="11" y="1"/>
                      <a:pt x="12" y="0"/>
                    </a:cubicBezTo>
                    <a:cubicBezTo>
                      <a:pt x="12" y="0"/>
                      <a:pt x="12" y="0"/>
                      <a:pt x="12" y="0"/>
                    </a:cubicBezTo>
                    <a:cubicBezTo>
                      <a:pt x="11" y="2"/>
                      <a:pt x="5" y="8"/>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9" name="Freeform 81">
                <a:extLst>
                  <a:ext uri="{FF2B5EF4-FFF2-40B4-BE49-F238E27FC236}">
                    <a16:creationId xmlns:a16="http://schemas.microsoft.com/office/drawing/2014/main" id="{2C5A52B8-D03E-45EE-AAEF-B92A77FCF09D}"/>
                  </a:ext>
                </a:extLst>
              </p:cNvPr>
              <p:cNvSpPr>
                <a:spLocks/>
              </p:cNvSpPr>
              <p:nvPr/>
            </p:nvSpPr>
            <p:spPr bwMode="auto">
              <a:xfrm>
                <a:off x="3884" y="1648"/>
                <a:ext cx="17" cy="21"/>
              </a:xfrm>
              <a:custGeom>
                <a:avLst/>
                <a:gdLst>
                  <a:gd name="T0" fmla="*/ 4 w 12"/>
                  <a:gd name="T1" fmla="*/ 9 h 15"/>
                  <a:gd name="T2" fmla="*/ 0 w 12"/>
                  <a:gd name="T3" fmla="*/ 15 h 15"/>
                  <a:gd name="T4" fmla="*/ 12 w 12"/>
                  <a:gd name="T5" fmla="*/ 0 h 15"/>
                  <a:gd name="T6" fmla="*/ 12 w 12"/>
                  <a:gd name="T7" fmla="*/ 0 h 15"/>
                  <a:gd name="T8" fmla="*/ 4 w 12"/>
                  <a:gd name="T9" fmla="*/ 9 h 15"/>
                </a:gdLst>
                <a:ahLst/>
                <a:cxnLst>
                  <a:cxn ang="0">
                    <a:pos x="T0" y="T1"/>
                  </a:cxn>
                  <a:cxn ang="0">
                    <a:pos x="T2" y="T3"/>
                  </a:cxn>
                  <a:cxn ang="0">
                    <a:pos x="T4" y="T5"/>
                  </a:cxn>
                  <a:cxn ang="0">
                    <a:pos x="T6" y="T7"/>
                  </a:cxn>
                  <a:cxn ang="0">
                    <a:pos x="T8" y="T9"/>
                  </a:cxn>
                </a:cxnLst>
                <a:rect l="0" t="0" r="r" b="b"/>
                <a:pathLst>
                  <a:path w="12" h="15">
                    <a:moveTo>
                      <a:pt x="4" y="9"/>
                    </a:moveTo>
                    <a:cubicBezTo>
                      <a:pt x="3" y="11"/>
                      <a:pt x="2" y="13"/>
                      <a:pt x="0" y="15"/>
                    </a:cubicBezTo>
                    <a:cubicBezTo>
                      <a:pt x="1" y="14"/>
                      <a:pt x="10" y="1"/>
                      <a:pt x="12" y="0"/>
                    </a:cubicBezTo>
                    <a:cubicBezTo>
                      <a:pt x="12" y="0"/>
                      <a:pt x="12" y="0"/>
                      <a:pt x="12" y="0"/>
                    </a:cubicBezTo>
                    <a:cubicBezTo>
                      <a:pt x="9" y="3"/>
                      <a:pt x="7" y="6"/>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0" name="Freeform 82">
                <a:extLst>
                  <a:ext uri="{FF2B5EF4-FFF2-40B4-BE49-F238E27FC236}">
                    <a16:creationId xmlns:a16="http://schemas.microsoft.com/office/drawing/2014/main" id="{09F99E19-DCD0-42A7-92D3-953170040668}"/>
                  </a:ext>
                </a:extLst>
              </p:cNvPr>
              <p:cNvSpPr>
                <a:spLocks/>
              </p:cNvSpPr>
              <p:nvPr/>
            </p:nvSpPr>
            <p:spPr bwMode="auto">
              <a:xfrm>
                <a:off x="3992" y="1533"/>
                <a:ext cx="20" cy="18"/>
              </a:xfrm>
              <a:custGeom>
                <a:avLst/>
                <a:gdLst>
                  <a:gd name="T0" fmla="*/ 6 w 14"/>
                  <a:gd name="T1" fmla="*/ 8 h 12"/>
                  <a:gd name="T2" fmla="*/ 0 w 14"/>
                  <a:gd name="T3" fmla="*/ 12 h 12"/>
                  <a:gd name="T4" fmla="*/ 14 w 14"/>
                  <a:gd name="T5" fmla="*/ 0 h 12"/>
                  <a:gd name="T6" fmla="*/ 14 w 14"/>
                  <a:gd name="T7" fmla="*/ 1 h 12"/>
                  <a:gd name="T8" fmla="*/ 6 w 14"/>
                  <a:gd name="T9" fmla="*/ 8 h 12"/>
                </a:gdLst>
                <a:ahLst/>
                <a:cxnLst>
                  <a:cxn ang="0">
                    <a:pos x="T0" y="T1"/>
                  </a:cxn>
                  <a:cxn ang="0">
                    <a:pos x="T2" y="T3"/>
                  </a:cxn>
                  <a:cxn ang="0">
                    <a:pos x="T4" y="T5"/>
                  </a:cxn>
                  <a:cxn ang="0">
                    <a:pos x="T6" y="T7"/>
                  </a:cxn>
                  <a:cxn ang="0">
                    <a:pos x="T8" y="T9"/>
                  </a:cxn>
                </a:cxnLst>
                <a:rect l="0" t="0" r="r" b="b"/>
                <a:pathLst>
                  <a:path w="14" h="12">
                    <a:moveTo>
                      <a:pt x="6" y="8"/>
                    </a:moveTo>
                    <a:cubicBezTo>
                      <a:pt x="4" y="10"/>
                      <a:pt x="1" y="12"/>
                      <a:pt x="0" y="12"/>
                    </a:cubicBezTo>
                    <a:cubicBezTo>
                      <a:pt x="1" y="11"/>
                      <a:pt x="13" y="1"/>
                      <a:pt x="14" y="0"/>
                    </a:cubicBezTo>
                    <a:cubicBezTo>
                      <a:pt x="14" y="0"/>
                      <a:pt x="14" y="0"/>
                      <a:pt x="14" y="1"/>
                    </a:cubicBezTo>
                    <a:cubicBezTo>
                      <a:pt x="13" y="2"/>
                      <a:pt x="6" y="8"/>
                      <a:pt x="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1" name="Freeform 83">
                <a:extLst>
                  <a:ext uri="{FF2B5EF4-FFF2-40B4-BE49-F238E27FC236}">
                    <a16:creationId xmlns:a16="http://schemas.microsoft.com/office/drawing/2014/main" id="{FB1C024D-C558-4726-81C0-784E20384698}"/>
                  </a:ext>
                </a:extLst>
              </p:cNvPr>
              <p:cNvSpPr>
                <a:spLocks/>
              </p:cNvSpPr>
              <p:nvPr/>
            </p:nvSpPr>
            <p:spPr bwMode="auto">
              <a:xfrm>
                <a:off x="3954" y="1569"/>
                <a:ext cx="19" cy="19"/>
              </a:xfrm>
              <a:custGeom>
                <a:avLst/>
                <a:gdLst>
                  <a:gd name="T0" fmla="*/ 5 w 13"/>
                  <a:gd name="T1" fmla="*/ 8 h 13"/>
                  <a:gd name="T2" fmla="*/ 0 w 13"/>
                  <a:gd name="T3" fmla="*/ 13 h 13"/>
                  <a:gd name="T4" fmla="*/ 13 w 13"/>
                  <a:gd name="T5" fmla="*/ 0 h 13"/>
                  <a:gd name="T6" fmla="*/ 13 w 13"/>
                  <a:gd name="T7" fmla="*/ 0 h 13"/>
                  <a:gd name="T8" fmla="*/ 5 w 13"/>
                  <a:gd name="T9" fmla="*/ 8 h 13"/>
                </a:gdLst>
                <a:ahLst/>
                <a:cxnLst>
                  <a:cxn ang="0">
                    <a:pos x="T0" y="T1"/>
                  </a:cxn>
                  <a:cxn ang="0">
                    <a:pos x="T2" y="T3"/>
                  </a:cxn>
                  <a:cxn ang="0">
                    <a:pos x="T4" y="T5"/>
                  </a:cxn>
                  <a:cxn ang="0">
                    <a:pos x="T6" y="T7"/>
                  </a:cxn>
                  <a:cxn ang="0">
                    <a:pos x="T8" y="T9"/>
                  </a:cxn>
                </a:cxnLst>
                <a:rect l="0" t="0" r="r" b="b"/>
                <a:pathLst>
                  <a:path w="13" h="13">
                    <a:moveTo>
                      <a:pt x="5" y="8"/>
                    </a:moveTo>
                    <a:cubicBezTo>
                      <a:pt x="2" y="10"/>
                      <a:pt x="0" y="13"/>
                      <a:pt x="0" y="13"/>
                    </a:cubicBezTo>
                    <a:cubicBezTo>
                      <a:pt x="0" y="12"/>
                      <a:pt x="12" y="0"/>
                      <a:pt x="13" y="0"/>
                    </a:cubicBezTo>
                    <a:cubicBezTo>
                      <a:pt x="13" y="0"/>
                      <a:pt x="13" y="0"/>
                      <a:pt x="13" y="0"/>
                    </a:cubicBezTo>
                    <a:cubicBezTo>
                      <a:pt x="11" y="1"/>
                      <a:pt x="5" y="8"/>
                      <a:pt x="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2" name="Freeform 84">
                <a:extLst>
                  <a:ext uri="{FF2B5EF4-FFF2-40B4-BE49-F238E27FC236}">
                    <a16:creationId xmlns:a16="http://schemas.microsoft.com/office/drawing/2014/main" id="{7AA9C82D-D45A-498C-9736-38BE5737832D}"/>
                  </a:ext>
                </a:extLst>
              </p:cNvPr>
              <p:cNvSpPr>
                <a:spLocks/>
              </p:cNvSpPr>
              <p:nvPr/>
            </p:nvSpPr>
            <p:spPr bwMode="auto">
              <a:xfrm>
                <a:off x="3834" y="1720"/>
                <a:ext cx="15" cy="23"/>
              </a:xfrm>
              <a:custGeom>
                <a:avLst/>
                <a:gdLst>
                  <a:gd name="T0" fmla="*/ 4 w 10"/>
                  <a:gd name="T1" fmla="*/ 11 h 16"/>
                  <a:gd name="T2" fmla="*/ 0 w 10"/>
                  <a:gd name="T3" fmla="*/ 16 h 16"/>
                  <a:gd name="T4" fmla="*/ 10 w 10"/>
                  <a:gd name="T5" fmla="*/ 0 h 16"/>
                  <a:gd name="T6" fmla="*/ 10 w 10"/>
                  <a:gd name="T7" fmla="*/ 0 h 16"/>
                  <a:gd name="T8" fmla="*/ 4 w 10"/>
                  <a:gd name="T9" fmla="*/ 11 h 16"/>
                </a:gdLst>
                <a:ahLst/>
                <a:cxnLst>
                  <a:cxn ang="0">
                    <a:pos x="T0" y="T1"/>
                  </a:cxn>
                  <a:cxn ang="0">
                    <a:pos x="T2" y="T3"/>
                  </a:cxn>
                  <a:cxn ang="0">
                    <a:pos x="T4" y="T5"/>
                  </a:cxn>
                  <a:cxn ang="0">
                    <a:pos x="T6" y="T7"/>
                  </a:cxn>
                  <a:cxn ang="0">
                    <a:pos x="T8" y="T9"/>
                  </a:cxn>
                </a:cxnLst>
                <a:rect l="0" t="0" r="r" b="b"/>
                <a:pathLst>
                  <a:path w="10" h="16">
                    <a:moveTo>
                      <a:pt x="4" y="11"/>
                    </a:moveTo>
                    <a:cubicBezTo>
                      <a:pt x="3" y="12"/>
                      <a:pt x="1" y="16"/>
                      <a:pt x="0" y="16"/>
                    </a:cubicBezTo>
                    <a:cubicBezTo>
                      <a:pt x="0" y="16"/>
                      <a:pt x="9" y="2"/>
                      <a:pt x="10" y="0"/>
                    </a:cubicBezTo>
                    <a:cubicBezTo>
                      <a:pt x="10" y="0"/>
                      <a:pt x="10" y="0"/>
                      <a:pt x="10" y="0"/>
                    </a:cubicBezTo>
                    <a:cubicBezTo>
                      <a:pt x="9" y="2"/>
                      <a:pt x="5" y="8"/>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3" name="Freeform 85">
                <a:extLst>
                  <a:ext uri="{FF2B5EF4-FFF2-40B4-BE49-F238E27FC236}">
                    <a16:creationId xmlns:a16="http://schemas.microsoft.com/office/drawing/2014/main" id="{AA5A44D8-CC8D-4EBA-8A33-AA0BF57ACEFF}"/>
                  </a:ext>
                </a:extLst>
              </p:cNvPr>
              <p:cNvSpPr>
                <a:spLocks/>
              </p:cNvSpPr>
              <p:nvPr/>
            </p:nvSpPr>
            <p:spPr bwMode="auto">
              <a:xfrm>
                <a:off x="3808" y="1767"/>
                <a:ext cx="13" cy="24"/>
              </a:xfrm>
              <a:custGeom>
                <a:avLst/>
                <a:gdLst>
                  <a:gd name="T0" fmla="*/ 4 w 9"/>
                  <a:gd name="T1" fmla="*/ 11 h 17"/>
                  <a:gd name="T2" fmla="*/ 0 w 9"/>
                  <a:gd name="T3" fmla="*/ 17 h 17"/>
                  <a:gd name="T4" fmla="*/ 9 w 9"/>
                  <a:gd name="T5" fmla="*/ 0 h 17"/>
                  <a:gd name="T6" fmla="*/ 9 w 9"/>
                  <a:gd name="T7" fmla="*/ 1 h 17"/>
                  <a:gd name="T8" fmla="*/ 4 w 9"/>
                  <a:gd name="T9" fmla="*/ 11 h 17"/>
                </a:gdLst>
                <a:ahLst/>
                <a:cxnLst>
                  <a:cxn ang="0">
                    <a:pos x="T0" y="T1"/>
                  </a:cxn>
                  <a:cxn ang="0">
                    <a:pos x="T2" y="T3"/>
                  </a:cxn>
                  <a:cxn ang="0">
                    <a:pos x="T4" y="T5"/>
                  </a:cxn>
                  <a:cxn ang="0">
                    <a:pos x="T6" y="T7"/>
                  </a:cxn>
                  <a:cxn ang="0">
                    <a:pos x="T8" y="T9"/>
                  </a:cxn>
                </a:cxnLst>
                <a:rect l="0" t="0" r="r" b="b"/>
                <a:pathLst>
                  <a:path w="9" h="17">
                    <a:moveTo>
                      <a:pt x="4" y="11"/>
                    </a:moveTo>
                    <a:cubicBezTo>
                      <a:pt x="2" y="14"/>
                      <a:pt x="1" y="16"/>
                      <a:pt x="0" y="17"/>
                    </a:cubicBezTo>
                    <a:cubicBezTo>
                      <a:pt x="0" y="16"/>
                      <a:pt x="8" y="2"/>
                      <a:pt x="9" y="0"/>
                    </a:cubicBezTo>
                    <a:cubicBezTo>
                      <a:pt x="9" y="0"/>
                      <a:pt x="9" y="0"/>
                      <a:pt x="9" y="1"/>
                    </a:cubicBezTo>
                    <a:cubicBezTo>
                      <a:pt x="8" y="2"/>
                      <a:pt x="5" y="9"/>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4" name="Freeform 86">
                <a:extLst>
                  <a:ext uri="{FF2B5EF4-FFF2-40B4-BE49-F238E27FC236}">
                    <a16:creationId xmlns:a16="http://schemas.microsoft.com/office/drawing/2014/main" id="{FA932170-3B70-419C-8211-43BA7B341126}"/>
                  </a:ext>
                </a:extLst>
              </p:cNvPr>
              <p:cNvSpPr>
                <a:spLocks/>
              </p:cNvSpPr>
              <p:nvPr/>
            </p:nvSpPr>
            <p:spPr bwMode="auto">
              <a:xfrm>
                <a:off x="3897" y="1635"/>
                <a:ext cx="17" cy="20"/>
              </a:xfrm>
              <a:custGeom>
                <a:avLst/>
                <a:gdLst>
                  <a:gd name="T0" fmla="*/ 4 w 12"/>
                  <a:gd name="T1" fmla="*/ 9 h 14"/>
                  <a:gd name="T2" fmla="*/ 0 w 12"/>
                  <a:gd name="T3" fmla="*/ 14 h 14"/>
                  <a:gd name="T4" fmla="*/ 12 w 12"/>
                  <a:gd name="T5" fmla="*/ 0 h 14"/>
                  <a:gd name="T6" fmla="*/ 12 w 12"/>
                  <a:gd name="T7" fmla="*/ 0 h 14"/>
                  <a:gd name="T8" fmla="*/ 4 w 12"/>
                  <a:gd name="T9" fmla="*/ 9 h 14"/>
                </a:gdLst>
                <a:ahLst/>
                <a:cxnLst>
                  <a:cxn ang="0">
                    <a:pos x="T0" y="T1"/>
                  </a:cxn>
                  <a:cxn ang="0">
                    <a:pos x="T2" y="T3"/>
                  </a:cxn>
                  <a:cxn ang="0">
                    <a:pos x="T4" y="T5"/>
                  </a:cxn>
                  <a:cxn ang="0">
                    <a:pos x="T6" y="T7"/>
                  </a:cxn>
                  <a:cxn ang="0">
                    <a:pos x="T8" y="T9"/>
                  </a:cxn>
                </a:cxnLst>
                <a:rect l="0" t="0" r="r" b="b"/>
                <a:pathLst>
                  <a:path w="12" h="14">
                    <a:moveTo>
                      <a:pt x="4" y="9"/>
                    </a:moveTo>
                    <a:cubicBezTo>
                      <a:pt x="3" y="10"/>
                      <a:pt x="0" y="14"/>
                      <a:pt x="0" y="14"/>
                    </a:cubicBezTo>
                    <a:cubicBezTo>
                      <a:pt x="0" y="13"/>
                      <a:pt x="11" y="0"/>
                      <a:pt x="12" y="0"/>
                    </a:cubicBezTo>
                    <a:cubicBezTo>
                      <a:pt x="12" y="0"/>
                      <a:pt x="12" y="0"/>
                      <a:pt x="12" y="0"/>
                    </a:cubicBezTo>
                    <a:cubicBezTo>
                      <a:pt x="11" y="1"/>
                      <a:pt x="7" y="6"/>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5" name="Freeform 87">
                <a:extLst>
                  <a:ext uri="{FF2B5EF4-FFF2-40B4-BE49-F238E27FC236}">
                    <a16:creationId xmlns:a16="http://schemas.microsoft.com/office/drawing/2014/main" id="{162603D2-B67B-4AA1-B158-56B7F7CEA695}"/>
                  </a:ext>
                </a:extLst>
              </p:cNvPr>
              <p:cNvSpPr>
                <a:spLocks/>
              </p:cNvSpPr>
              <p:nvPr/>
            </p:nvSpPr>
            <p:spPr bwMode="auto">
              <a:xfrm>
                <a:off x="3865" y="1677"/>
                <a:ext cx="14" cy="21"/>
              </a:xfrm>
              <a:custGeom>
                <a:avLst/>
                <a:gdLst>
                  <a:gd name="T0" fmla="*/ 4 w 10"/>
                  <a:gd name="T1" fmla="*/ 10 h 15"/>
                  <a:gd name="T2" fmla="*/ 0 w 10"/>
                  <a:gd name="T3" fmla="*/ 15 h 15"/>
                  <a:gd name="T4" fmla="*/ 10 w 10"/>
                  <a:gd name="T5" fmla="*/ 0 h 15"/>
                  <a:gd name="T6" fmla="*/ 10 w 10"/>
                  <a:gd name="T7" fmla="*/ 0 h 15"/>
                  <a:gd name="T8" fmla="*/ 4 w 10"/>
                  <a:gd name="T9" fmla="*/ 10 h 15"/>
                </a:gdLst>
                <a:ahLst/>
                <a:cxnLst>
                  <a:cxn ang="0">
                    <a:pos x="T0" y="T1"/>
                  </a:cxn>
                  <a:cxn ang="0">
                    <a:pos x="T2" y="T3"/>
                  </a:cxn>
                  <a:cxn ang="0">
                    <a:pos x="T4" y="T5"/>
                  </a:cxn>
                  <a:cxn ang="0">
                    <a:pos x="T6" y="T7"/>
                  </a:cxn>
                  <a:cxn ang="0">
                    <a:pos x="T8" y="T9"/>
                  </a:cxn>
                </a:cxnLst>
                <a:rect l="0" t="0" r="r" b="b"/>
                <a:pathLst>
                  <a:path w="10" h="15">
                    <a:moveTo>
                      <a:pt x="4" y="10"/>
                    </a:moveTo>
                    <a:cubicBezTo>
                      <a:pt x="3" y="11"/>
                      <a:pt x="0" y="15"/>
                      <a:pt x="0" y="15"/>
                    </a:cubicBezTo>
                    <a:cubicBezTo>
                      <a:pt x="0" y="14"/>
                      <a:pt x="10" y="0"/>
                      <a:pt x="10" y="0"/>
                    </a:cubicBezTo>
                    <a:cubicBezTo>
                      <a:pt x="10" y="0"/>
                      <a:pt x="10" y="0"/>
                      <a:pt x="10" y="0"/>
                    </a:cubicBezTo>
                    <a:cubicBezTo>
                      <a:pt x="10" y="1"/>
                      <a:pt x="6" y="7"/>
                      <a:pt x="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6" name="Freeform 88">
                <a:extLst>
                  <a:ext uri="{FF2B5EF4-FFF2-40B4-BE49-F238E27FC236}">
                    <a16:creationId xmlns:a16="http://schemas.microsoft.com/office/drawing/2014/main" id="{B5DEBB81-E2CE-4478-82C4-088C1E2F8CC9}"/>
                  </a:ext>
                </a:extLst>
              </p:cNvPr>
              <p:cNvSpPr>
                <a:spLocks/>
              </p:cNvSpPr>
              <p:nvPr/>
            </p:nvSpPr>
            <p:spPr bwMode="auto">
              <a:xfrm>
                <a:off x="3969" y="1558"/>
                <a:ext cx="20" cy="17"/>
              </a:xfrm>
              <a:custGeom>
                <a:avLst/>
                <a:gdLst>
                  <a:gd name="T0" fmla="*/ 6 w 14"/>
                  <a:gd name="T1" fmla="*/ 8 h 12"/>
                  <a:gd name="T2" fmla="*/ 0 w 14"/>
                  <a:gd name="T3" fmla="*/ 12 h 12"/>
                  <a:gd name="T4" fmla="*/ 14 w 14"/>
                  <a:gd name="T5" fmla="*/ 0 h 12"/>
                  <a:gd name="T6" fmla="*/ 14 w 14"/>
                  <a:gd name="T7" fmla="*/ 0 h 12"/>
                  <a:gd name="T8" fmla="*/ 6 w 14"/>
                  <a:gd name="T9" fmla="*/ 8 h 12"/>
                </a:gdLst>
                <a:ahLst/>
                <a:cxnLst>
                  <a:cxn ang="0">
                    <a:pos x="T0" y="T1"/>
                  </a:cxn>
                  <a:cxn ang="0">
                    <a:pos x="T2" y="T3"/>
                  </a:cxn>
                  <a:cxn ang="0">
                    <a:pos x="T4" y="T5"/>
                  </a:cxn>
                  <a:cxn ang="0">
                    <a:pos x="T6" y="T7"/>
                  </a:cxn>
                  <a:cxn ang="0">
                    <a:pos x="T8" y="T9"/>
                  </a:cxn>
                </a:cxnLst>
                <a:rect l="0" t="0" r="r" b="b"/>
                <a:pathLst>
                  <a:path w="14" h="12">
                    <a:moveTo>
                      <a:pt x="6" y="8"/>
                    </a:moveTo>
                    <a:cubicBezTo>
                      <a:pt x="4" y="9"/>
                      <a:pt x="1" y="12"/>
                      <a:pt x="0" y="12"/>
                    </a:cubicBezTo>
                    <a:cubicBezTo>
                      <a:pt x="0" y="11"/>
                      <a:pt x="13" y="0"/>
                      <a:pt x="14" y="0"/>
                    </a:cubicBezTo>
                    <a:cubicBezTo>
                      <a:pt x="14" y="0"/>
                      <a:pt x="14" y="0"/>
                      <a:pt x="14" y="0"/>
                    </a:cubicBezTo>
                    <a:cubicBezTo>
                      <a:pt x="13" y="1"/>
                      <a:pt x="9" y="5"/>
                      <a:pt x="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7" name="Freeform 89">
                <a:extLst>
                  <a:ext uri="{FF2B5EF4-FFF2-40B4-BE49-F238E27FC236}">
                    <a16:creationId xmlns:a16="http://schemas.microsoft.com/office/drawing/2014/main" id="{A8E3CC5C-B1DC-4834-9C29-2E8EED4265FF}"/>
                  </a:ext>
                </a:extLst>
              </p:cNvPr>
              <p:cNvSpPr>
                <a:spLocks/>
              </p:cNvSpPr>
              <p:nvPr/>
            </p:nvSpPr>
            <p:spPr bwMode="auto">
              <a:xfrm>
                <a:off x="3931" y="1594"/>
                <a:ext cx="19" cy="20"/>
              </a:xfrm>
              <a:custGeom>
                <a:avLst/>
                <a:gdLst>
                  <a:gd name="T0" fmla="*/ 5 w 13"/>
                  <a:gd name="T1" fmla="*/ 9 h 14"/>
                  <a:gd name="T2" fmla="*/ 0 w 13"/>
                  <a:gd name="T3" fmla="*/ 14 h 14"/>
                  <a:gd name="T4" fmla="*/ 13 w 13"/>
                  <a:gd name="T5" fmla="*/ 0 h 14"/>
                  <a:gd name="T6" fmla="*/ 13 w 13"/>
                  <a:gd name="T7" fmla="*/ 0 h 14"/>
                  <a:gd name="T8" fmla="*/ 5 w 13"/>
                  <a:gd name="T9" fmla="*/ 9 h 14"/>
                </a:gdLst>
                <a:ahLst/>
                <a:cxnLst>
                  <a:cxn ang="0">
                    <a:pos x="T0" y="T1"/>
                  </a:cxn>
                  <a:cxn ang="0">
                    <a:pos x="T2" y="T3"/>
                  </a:cxn>
                  <a:cxn ang="0">
                    <a:pos x="T4" y="T5"/>
                  </a:cxn>
                  <a:cxn ang="0">
                    <a:pos x="T6" y="T7"/>
                  </a:cxn>
                  <a:cxn ang="0">
                    <a:pos x="T8" y="T9"/>
                  </a:cxn>
                </a:cxnLst>
                <a:rect l="0" t="0" r="r" b="b"/>
                <a:pathLst>
                  <a:path w="13" h="14">
                    <a:moveTo>
                      <a:pt x="5" y="9"/>
                    </a:moveTo>
                    <a:cubicBezTo>
                      <a:pt x="4" y="10"/>
                      <a:pt x="1" y="14"/>
                      <a:pt x="0" y="14"/>
                    </a:cubicBezTo>
                    <a:cubicBezTo>
                      <a:pt x="0" y="13"/>
                      <a:pt x="12" y="1"/>
                      <a:pt x="13" y="0"/>
                    </a:cubicBezTo>
                    <a:cubicBezTo>
                      <a:pt x="13" y="0"/>
                      <a:pt x="13" y="0"/>
                      <a:pt x="13" y="0"/>
                    </a:cubicBezTo>
                    <a:cubicBezTo>
                      <a:pt x="12" y="2"/>
                      <a:pt x="7" y="7"/>
                      <a:pt x="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8" name="Freeform 90">
                <a:extLst>
                  <a:ext uri="{FF2B5EF4-FFF2-40B4-BE49-F238E27FC236}">
                    <a16:creationId xmlns:a16="http://schemas.microsoft.com/office/drawing/2014/main" id="{4C550017-CEEE-4BBE-B83D-B48E621B8798}"/>
                  </a:ext>
                </a:extLst>
              </p:cNvPr>
              <p:cNvSpPr>
                <a:spLocks/>
              </p:cNvSpPr>
              <p:nvPr/>
            </p:nvSpPr>
            <p:spPr bwMode="auto">
              <a:xfrm>
                <a:off x="3846" y="1704"/>
                <a:ext cx="16" cy="23"/>
              </a:xfrm>
              <a:custGeom>
                <a:avLst/>
                <a:gdLst>
                  <a:gd name="T0" fmla="*/ 5 w 11"/>
                  <a:gd name="T1" fmla="*/ 11 h 16"/>
                  <a:gd name="T2" fmla="*/ 1 w 11"/>
                  <a:gd name="T3" fmla="*/ 16 h 16"/>
                  <a:gd name="T4" fmla="*/ 11 w 11"/>
                  <a:gd name="T5" fmla="*/ 0 h 16"/>
                  <a:gd name="T6" fmla="*/ 11 w 11"/>
                  <a:gd name="T7" fmla="*/ 1 h 16"/>
                  <a:gd name="T8" fmla="*/ 5 w 11"/>
                  <a:gd name="T9" fmla="*/ 11 h 16"/>
                </a:gdLst>
                <a:ahLst/>
                <a:cxnLst>
                  <a:cxn ang="0">
                    <a:pos x="T0" y="T1"/>
                  </a:cxn>
                  <a:cxn ang="0">
                    <a:pos x="T2" y="T3"/>
                  </a:cxn>
                  <a:cxn ang="0">
                    <a:pos x="T4" y="T5"/>
                  </a:cxn>
                  <a:cxn ang="0">
                    <a:pos x="T6" y="T7"/>
                  </a:cxn>
                  <a:cxn ang="0">
                    <a:pos x="T8" y="T9"/>
                  </a:cxn>
                </a:cxnLst>
                <a:rect l="0" t="0" r="r" b="b"/>
                <a:pathLst>
                  <a:path w="11" h="16">
                    <a:moveTo>
                      <a:pt x="5" y="11"/>
                    </a:moveTo>
                    <a:cubicBezTo>
                      <a:pt x="4" y="12"/>
                      <a:pt x="2" y="16"/>
                      <a:pt x="1" y="16"/>
                    </a:cubicBezTo>
                    <a:cubicBezTo>
                      <a:pt x="0" y="15"/>
                      <a:pt x="10" y="1"/>
                      <a:pt x="11" y="0"/>
                    </a:cubicBezTo>
                    <a:cubicBezTo>
                      <a:pt x="11" y="0"/>
                      <a:pt x="11" y="1"/>
                      <a:pt x="11" y="1"/>
                    </a:cubicBezTo>
                    <a:cubicBezTo>
                      <a:pt x="11" y="2"/>
                      <a:pt x="7" y="8"/>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9" name="Freeform 91">
                <a:extLst>
                  <a:ext uri="{FF2B5EF4-FFF2-40B4-BE49-F238E27FC236}">
                    <a16:creationId xmlns:a16="http://schemas.microsoft.com/office/drawing/2014/main" id="{992C956D-FBED-4508-9F73-44032847073D}"/>
                  </a:ext>
                </a:extLst>
              </p:cNvPr>
              <p:cNvSpPr>
                <a:spLocks/>
              </p:cNvSpPr>
              <p:nvPr/>
            </p:nvSpPr>
            <p:spPr bwMode="auto">
              <a:xfrm>
                <a:off x="3819" y="1751"/>
                <a:ext cx="14" cy="23"/>
              </a:xfrm>
              <a:custGeom>
                <a:avLst/>
                <a:gdLst>
                  <a:gd name="T0" fmla="*/ 5 w 10"/>
                  <a:gd name="T1" fmla="*/ 11 h 16"/>
                  <a:gd name="T2" fmla="*/ 1 w 10"/>
                  <a:gd name="T3" fmla="*/ 16 h 16"/>
                  <a:gd name="T4" fmla="*/ 10 w 10"/>
                  <a:gd name="T5" fmla="*/ 0 h 16"/>
                  <a:gd name="T6" fmla="*/ 10 w 10"/>
                  <a:gd name="T7" fmla="*/ 0 h 16"/>
                  <a:gd name="T8" fmla="*/ 5 w 10"/>
                  <a:gd name="T9" fmla="*/ 11 h 16"/>
                </a:gdLst>
                <a:ahLst/>
                <a:cxnLst>
                  <a:cxn ang="0">
                    <a:pos x="T0" y="T1"/>
                  </a:cxn>
                  <a:cxn ang="0">
                    <a:pos x="T2" y="T3"/>
                  </a:cxn>
                  <a:cxn ang="0">
                    <a:pos x="T4" y="T5"/>
                  </a:cxn>
                  <a:cxn ang="0">
                    <a:pos x="T6" y="T7"/>
                  </a:cxn>
                  <a:cxn ang="0">
                    <a:pos x="T8" y="T9"/>
                  </a:cxn>
                </a:cxnLst>
                <a:rect l="0" t="0" r="r" b="b"/>
                <a:pathLst>
                  <a:path w="10" h="16">
                    <a:moveTo>
                      <a:pt x="5" y="11"/>
                    </a:moveTo>
                    <a:cubicBezTo>
                      <a:pt x="4" y="12"/>
                      <a:pt x="1" y="16"/>
                      <a:pt x="1" y="16"/>
                    </a:cubicBezTo>
                    <a:cubicBezTo>
                      <a:pt x="0" y="15"/>
                      <a:pt x="9" y="0"/>
                      <a:pt x="10" y="0"/>
                    </a:cubicBezTo>
                    <a:cubicBezTo>
                      <a:pt x="10" y="0"/>
                      <a:pt x="10" y="0"/>
                      <a:pt x="10" y="0"/>
                    </a:cubicBezTo>
                    <a:cubicBezTo>
                      <a:pt x="10" y="2"/>
                      <a:pt x="6" y="7"/>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0" name="Freeform 92">
                <a:extLst>
                  <a:ext uri="{FF2B5EF4-FFF2-40B4-BE49-F238E27FC236}">
                    <a16:creationId xmlns:a16="http://schemas.microsoft.com/office/drawing/2014/main" id="{CEEEDC88-17C6-4BE6-8B32-A506FED1AAD6}"/>
                  </a:ext>
                </a:extLst>
              </p:cNvPr>
              <p:cNvSpPr>
                <a:spLocks/>
              </p:cNvSpPr>
              <p:nvPr/>
            </p:nvSpPr>
            <p:spPr bwMode="auto">
              <a:xfrm>
                <a:off x="3911" y="1619"/>
                <a:ext cx="19" cy="21"/>
              </a:xfrm>
              <a:custGeom>
                <a:avLst/>
                <a:gdLst>
                  <a:gd name="T0" fmla="*/ 6 w 13"/>
                  <a:gd name="T1" fmla="*/ 10 h 15"/>
                  <a:gd name="T2" fmla="*/ 1 w 13"/>
                  <a:gd name="T3" fmla="*/ 15 h 15"/>
                  <a:gd name="T4" fmla="*/ 13 w 13"/>
                  <a:gd name="T5" fmla="*/ 1 h 15"/>
                  <a:gd name="T6" fmla="*/ 13 w 13"/>
                  <a:gd name="T7" fmla="*/ 1 h 15"/>
                  <a:gd name="T8" fmla="*/ 6 w 13"/>
                  <a:gd name="T9" fmla="*/ 10 h 15"/>
                </a:gdLst>
                <a:ahLst/>
                <a:cxnLst>
                  <a:cxn ang="0">
                    <a:pos x="T0" y="T1"/>
                  </a:cxn>
                  <a:cxn ang="0">
                    <a:pos x="T2" y="T3"/>
                  </a:cxn>
                  <a:cxn ang="0">
                    <a:pos x="T4" y="T5"/>
                  </a:cxn>
                  <a:cxn ang="0">
                    <a:pos x="T6" y="T7"/>
                  </a:cxn>
                  <a:cxn ang="0">
                    <a:pos x="T8" y="T9"/>
                  </a:cxn>
                </a:cxnLst>
                <a:rect l="0" t="0" r="r" b="b"/>
                <a:pathLst>
                  <a:path w="13" h="15">
                    <a:moveTo>
                      <a:pt x="6" y="10"/>
                    </a:moveTo>
                    <a:cubicBezTo>
                      <a:pt x="5" y="11"/>
                      <a:pt x="1" y="15"/>
                      <a:pt x="1" y="15"/>
                    </a:cubicBezTo>
                    <a:cubicBezTo>
                      <a:pt x="0" y="13"/>
                      <a:pt x="12" y="0"/>
                      <a:pt x="13" y="1"/>
                    </a:cubicBezTo>
                    <a:cubicBezTo>
                      <a:pt x="13" y="1"/>
                      <a:pt x="13" y="1"/>
                      <a:pt x="13" y="1"/>
                    </a:cubicBezTo>
                    <a:cubicBezTo>
                      <a:pt x="12" y="2"/>
                      <a:pt x="8" y="7"/>
                      <a:pt x="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1" name="Freeform 93">
                <a:extLst>
                  <a:ext uri="{FF2B5EF4-FFF2-40B4-BE49-F238E27FC236}">
                    <a16:creationId xmlns:a16="http://schemas.microsoft.com/office/drawing/2014/main" id="{5D1F88BA-B264-441F-B488-1DC930A1CD5F}"/>
                  </a:ext>
                </a:extLst>
              </p:cNvPr>
              <p:cNvSpPr>
                <a:spLocks/>
              </p:cNvSpPr>
              <p:nvPr/>
            </p:nvSpPr>
            <p:spPr bwMode="auto">
              <a:xfrm>
                <a:off x="3878" y="1661"/>
                <a:ext cx="16" cy="22"/>
              </a:xfrm>
              <a:custGeom>
                <a:avLst/>
                <a:gdLst>
                  <a:gd name="T0" fmla="*/ 5 w 11"/>
                  <a:gd name="T1" fmla="*/ 10 h 15"/>
                  <a:gd name="T2" fmla="*/ 0 w 11"/>
                  <a:gd name="T3" fmla="*/ 15 h 15"/>
                  <a:gd name="T4" fmla="*/ 11 w 11"/>
                  <a:gd name="T5" fmla="*/ 0 h 15"/>
                  <a:gd name="T6" fmla="*/ 11 w 11"/>
                  <a:gd name="T7" fmla="*/ 1 h 15"/>
                  <a:gd name="T8" fmla="*/ 5 w 11"/>
                  <a:gd name="T9" fmla="*/ 10 h 15"/>
                </a:gdLst>
                <a:ahLst/>
                <a:cxnLst>
                  <a:cxn ang="0">
                    <a:pos x="T0" y="T1"/>
                  </a:cxn>
                  <a:cxn ang="0">
                    <a:pos x="T2" y="T3"/>
                  </a:cxn>
                  <a:cxn ang="0">
                    <a:pos x="T4" y="T5"/>
                  </a:cxn>
                  <a:cxn ang="0">
                    <a:pos x="T6" y="T7"/>
                  </a:cxn>
                  <a:cxn ang="0">
                    <a:pos x="T8" y="T9"/>
                  </a:cxn>
                </a:cxnLst>
                <a:rect l="0" t="0" r="r" b="b"/>
                <a:pathLst>
                  <a:path w="11" h="15">
                    <a:moveTo>
                      <a:pt x="5" y="10"/>
                    </a:moveTo>
                    <a:cubicBezTo>
                      <a:pt x="4" y="11"/>
                      <a:pt x="1" y="15"/>
                      <a:pt x="0" y="15"/>
                    </a:cubicBezTo>
                    <a:cubicBezTo>
                      <a:pt x="0" y="14"/>
                      <a:pt x="10" y="1"/>
                      <a:pt x="11" y="0"/>
                    </a:cubicBezTo>
                    <a:cubicBezTo>
                      <a:pt x="11" y="0"/>
                      <a:pt x="11" y="0"/>
                      <a:pt x="11" y="1"/>
                    </a:cubicBezTo>
                    <a:cubicBezTo>
                      <a:pt x="11" y="2"/>
                      <a:pt x="7" y="7"/>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2" name="Freeform 94">
                <a:extLst>
                  <a:ext uri="{FF2B5EF4-FFF2-40B4-BE49-F238E27FC236}">
                    <a16:creationId xmlns:a16="http://schemas.microsoft.com/office/drawing/2014/main" id="{00308020-54E5-473F-8EB8-229831D3DB45}"/>
                  </a:ext>
                </a:extLst>
              </p:cNvPr>
              <p:cNvSpPr>
                <a:spLocks/>
              </p:cNvSpPr>
              <p:nvPr/>
            </p:nvSpPr>
            <p:spPr bwMode="auto">
              <a:xfrm>
                <a:off x="3988" y="1545"/>
                <a:ext cx="20" cy="19"/>
              </a:xfrm>
              <a:custGeom>
                <a:avLst/>
                <a:gdLst>
                  <a:gd name="T0" fmla="*/ 6 w 14"/>
                  <a:gd name="T1" fmla="*/ 8 h 13"/>
                  <a:gd name="T2" fmla="*/ 0 w 14"/>
                  <a:gd name="T3" fmla="*/ 12 h 13"/>
                  <a:gd name="T4" fmla="*/ 14 w 14"/>
                  <a:gd name="T5" fmla="*/ 0 h 13"/>
                  <a:gd name="T6" fmla="*/ 14 w 14"/>
                  <a:gd name="T7" fmla="*/ 0 h 13"/>
                  <a:gd name="T8" fmla="*/ 6 w 14"/>
                  <a:gd name="T9" fmla="*/ 8 h 13"/>
                </a:gdLst>
                <a:ahLst/>
                <a:cxnLst>
                  <a:cxn ang="0">
                    <a:pos x="T0" y="T1"/>
                  </a:cxn>
                  <a:cxn ang="0">
                    <a:pos x="T2" y="T3"/>
                  </a:cxn>
                  <a:cxn ang="0">
                    <a:pos x="T4" y="T5"/>
                  </a:cxn>
                  <a:cxn ang="0">
                    <a:pos x="T6" y="T7"/>
                  </a:cxn>
                  <a:cxn ang="0">
                    <a:pos x="T8" y="T9"/>
                  </a:cxn>
                </a:cxnLst>
                <a:rect l="0" t="0" r="r" b="b"/>
                <a:pathLst>
                  <a:path w="14" h="13">
                    <a:moveTo>
                      <a:pt x="6" y="8"/>
                    </a:moveTo>
                    <a:cubicBezTo>
                      <a:pt x="5" y="9"/>
                      <a:pt x="1" y="13"/>
                      <a:pt x="0" y="12"/>
                    </a:cubicBezTo>
                    <a:cubicBezTo>
                      <a:pt x="0" y="11"/>
                      <a:pt x="13" y="0"/>
                      <a:pt x="14" y="0"/>
                    </a:cubicBezTo>
                    <a:cubicBezTo>
                      <a:pt x="14" y="0"/>
                      <a:pt x="14" y="0"/>
                      <a:pt x="14" y="0"/>
                    </a:cubicBezTo>
                    <a:cubicBezTo>
                      <a:pt x="14" y="1"/>
                      <a:pt x="9" y="6"/>
                      <a:pt x="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3" name="Freeform 95">
                <a:extLst>
                  <a:ext uri="{FF2B5EF4-FFF2-40B4-BE49-F238E27FC236}">
                    <a16:creationId xmlns:a16="http://schemas.microsoft.com/office/drawing/2014/main" id="{5CD0EF33-56A1-482F-9A22-26FBDD20DD12}"/>
                  </a:ext>
                </a:extLst>
              </p:cNvPr>
              <p:cNvSpPr>
                <a:spLocks/>
              </p:cNvSpPr>
              <p:nvPr/>
            </p:nvSpPr>
            <p:spPr bwMode="auto">
              <a:xfrm>
                <a:off x="3949" y="1581"/>
                <a:ext cx="19" cy="20"/>
              </a:xfrm>
              <a:custGeom>
                <a:avLst/>
                <a:gdLst>
                  <a:gd name="T0" fmla="*/ 6 w 13"/>
                  <a:gd name="T1" fmla="*/ 9 h 14"/>
                  <a:gd name="T2" fmla="*/ 0 w 13"/>
                  <a:gd name="T3" fmla="*/ 13 h 14"/>
                  <a:gd name="T4" fmla="*/ 13 w 13"/>
                  <a:gd name="T5" fmla="*/ 0 h 14"/>
                  <a:gd name="T6" fmla="*/ 13 w 13"/>
                  <a:gd name="T7" fmla="*/ 0 h 14"/>
                  <a:gd name="T8" fmla="*/ 6 w 13"/>
                  <a:gd name="T9" fmla="*/ 9 h 14"/>
                </a:gdLst>
                <a:ahLst/>
                <a:cxnLst>
                  <a:cxn ang="0">
                    <a:pos x="T0" y="T1"/>
                  </a:cxn>
                  <a:cxn ang="0">
                    <a:pos x="T2" y="T3"/>
                  </a:cxn>
                  <a:cxn ang="0">
                    <a:pos x="T4" y="T5"/>
                  </a:cxn>
                  <a:cxn ang="0">
                    <a:pos x="T6" y="T7"/>
                  </a:cxn>
                  <a:cxn ang="0">
                    <a:pos x="T8" y="T9"/>
                  </a:cxn>
                </a:cxnLst>
                <a:rect l="0" t="0" r="r" b="b"/>
                <a:pathLst>
                  <a:path w="13" h="14">
                    <a:moveTo>
                      <a:pt x="6" y="9"/>
                    </a:moveTo>
                    <a:cubicBezTo>
                      <a:pt x="4" y="10"/>
                      <a:pt x="0" y="14"/>
                      <a:pt x="0" y="13"/>
                    </a:cubicBezTo>
                    <a:cubicBezTo>
                      <a:pt x="0" y="12"/>
                      <a:pt x="12" y="0"/>
                      <a:pt x="13" y="0"/>
                    </a:cubicBezTo>
                    <a:cubicBezTo>
                      <a:pt x="13" y="0"/>
                      <a:pt x="13" y="0"/>
                      <a:pt x="13" y="0"/>
                    </a:cubicBezTo>
                    <a:cubicBezTo>
                      <a:pt x="13" y="1"/>
                      <a:pt x="8" y="6"/>
                      <a:pt x="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4" name="Freeform 96">
                <a:extLst>
                  <a:ext uri="{FF2B5EF4-FFF2-40B4-BE49-F238E27FC236}">
                    <a16:creationId xmlns:a16="http://schemas.microsoft.com/office/drawing/2014/main" id="{4626B317-BFD3-4DA0-A071-AD9514864AB2}"/>
                  </a:ext>
                </a:extLst>
              </p:cNvPr>
              <p:cNvSpPr>
                <a:spLocks/>
              </p:cNvSpPr>
              <p:nvPr/>
            </p:nvSpPr>
            <p:spPr bwMode="auto">
              <a:xfrm>
                <a:off x="3832" y="1735"/>
                <a:ext cx="15" cy="24"/>
              </a:xfrm>
              <a:custGeom>
                <a:avLst/>
                <a:gdLst>
                  <a:gd name="T0" fmla="*/ 6 w 11"/>
                  <a:gd name="T1" fmla="*/ 11 h 17"/>
                  <a:gd name="T2" fmla="*/ 1 w 11"/>
                  <a:gd name="T3" fmla="*/ 17 h 17"/>
                  <a:gd name="T4" fmla="*/ 11 w 11"/>
                  <a:gd name="T5" fmla="*/ 0 h 17"/>
                  <a:gd name="T6" fmla="*/ 11 w 11"/>
                  <a:gd name="T7" fmla="*/ 1 h 17"/>
                  <a:gd name="T8" fmla="*/ 6 w 11"/>
                  <a:gd name="T9" fmla="*/ 11 h 17"/>
                </a:gdLst>
                <a:ahLst/>
                <a:cxnLst>
                  <a:cxn ang="0">
                    <a:pos x="T0" y="T1"/>
                  </a:cxn>
                  <a:cxn ang="0">
                    <a:pos x="T2" y="T3"/>
                  </a:cxn>
                  <a:cxn ang="0">
                    <a:pos x="T4" y="T5"/>
                  </a:cxn>
                  <a:cxn ang="0">
                    <a:pos x="T6" y="T7"/>
                  </a:cxn>
                  <a:cxn ang="0">
                    <a:pos x="T8" y="T9"/>
                  </a:cxn>
                </a:cxnLst>
                <a:rect l="0" t="0" r="r" b="b"/>
                <a:pathLst>
                  <a:path w="11" h="17">
                    <a:moveTo>
                      <a:pt x="6" y="11"/>
                    </a:moveTo>
                    <a:cubicBezTo>
                      <a:pt x="5" y="12"/>
                      <a:pt x="2" y="17"/>
                      <a:pt x="1" y="17"/>
                    </a:cubicBezTo>
                    <a:cubicBezTo>
                      <a:pt x="0" y="15"/>
                      <a:pt x="9" y="0"/>
                      <a:pt x="11" y="0"/>
                    </a:cubicBezTo>
                    <a:cubicBezTo>
                      <a:pt x="11" y="0"/>
                      <a:pt x="11" y="1"/>
                      <a:pt x="11" y="1"/>
                    </a:cubicBezTo>
                    <a:cubicBezTo>
                      <a:pt x="11" y="2"/>
                      <a:pt x="8" y="8"/>
                      <a:pt x="6"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5" name="Freeform 97">
                <a:extLst>
                  <a:ext uri="{FF2B5EF4-FFF2-40B4-BE49-F238E27FC236}">
                    <a16:creationId xmlns:a16="http://schemas.microsoft.com/office/drawing/2014/main" id="{33D8F569-49C2-4B86-B3C5-C197C4826CA9}"/>
                  </a:ext>
                </a:extLst>
              </p:cNvPr>
              <p:cNvSpPr>
                <a:spLocks/>
              </p:cNvSpPr>
              <p:nvPr/>
            </p:nvSpPr>
            <p:spPr bwMode="auto">
              <a:xfrm>
                <a:off x="3806" y="1781"/>
                <a:ext cx="14" cy="26"/>
              </a:xfrm>
              <a:custGeom>
                <a:avLst/>
                <a:gdLst>
                  <a:gd name="T0" fmla="*/ 5 w 10"/>
                  <a:gd name="T1" fmla="*/ 12 h 18"/>
                  <a:gd name="T2" fmla="*/ 1 w 10"/>
                  <a:gd name="T3" fmla="*/ 18 h 18"/>
                  <a:gd name="T4" fmla="*/ 10 w 10"/>
                  <a:gd name="T5" fmla="*/ 1 h 18"/>
                  <a:gd name="T6" fmla="*/ 10 w 10"/>
                  <a:gd name="T7" fmla="*/ 1 h 18"/>
                  <a:gd name="T8" fmla="*/ 5 w 10"/>
                  <a:gd name="T9" fmla="*/ 12 h 18"/>
                </a:gdLst>
                <a:ahLst/>
                <a:cxnLst>
                  <a:cxn ang="0">
                    <a:pos x="T0" y="T1"/>
                  </a:cxn>
                  <a:cxn ang="0">
                    <a:pos x="T2" y="T3"/>
                  </a:cxn>
                  <a:cxn ang="0">
                    <a:pos x="T4" y="T5"/>
                  </a:cxn>
                  <a:cxn ang="0">
                    <a:pos x="T6" y="T7"/>
                  </a:cxn>
                  <a:cxn ang="0">
                    <a:pos x="T8" y="T9"/>
                  </a:cxn>
                </a:cxnLst>
                <a:rect l="0" t="0" r="r" b="b"/>
                <a:pathLst>
                  <a:path w="10" h="18">
                    <a:moveTo>
                      <a:pt x="5" y="12"/>
                    </a:moveTo>
                    <a:cubicBezTo>
                      <a:pt x="5" y="13"/>
                      <a:pt x="2" y="18"/>
                      <a:pt x="1" y="18"/>
                    </a:cubicBezTo>
                    <a:cubicBezTo>
                      <a:pt x="0" y="16"/>
                      <a:pt x="8" y="0"/>
                      <a:pt x="10" y="1"/>
                    </a:cubicBezTo>
                    <a:cubicBezTo>
                      <a:pt x="10" y="1"/>
                      <a:pt x="10" y="1"/>
                      <a:pt x="10" y="1"/>
                    </a:cubicBezTo>
                    <a:cubicBezTo>
                      <a:pt x="10" y="3"/>
                      <a:pt x="7" y="9"/>
                      <a:pt x="5"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6" name="Freeform 98">
                <a:extLst>
                  <a:ext uri="{FF2B5EF4-FFF2-40B4-BE49-F238E27FC236}">
                    <a16:creationId xmlns:a16="http://schemas.microsoft.com/office/drawing/2014/main" id="{815FC572-52D9-4B85-8639-998D4554C542}"/>
                  </a:ext>
                </a:extLst>
              </p:cNvPr>
              <p:cNvSpPr>
                <a:spLocks/>
              </p:cNvSpPr>
              <p:nvPr/>
            </p:nvSpPr>
            <p:spPr bwMode="auto">
              <a:xfrm>
                <a:off x="3894" y="1646"/>
                <a:ext cx="17" cy="23"/>
              </a:xfrm>
              <a:custGeom>
                <a:avLst/>
                <a:gdLst>
                  <a:gd name="T0" fmla="*/ 6 w 12"/>
                  <a:gd name="T1" fmla="*/ 10 h 16"/>
                  <a:gd name="T2" fmla="*/ 1 w 12"/>
                  <a:gd name="T3" fmla="*/ 15 h 16"/>
                  <a:gd name="T4" fmla="*/ 12 w 12"/>
                  <a:gd name="T5" fmla="*/ 1 h 16"/>
                  <a:gd name="T6" fmla="*/ 12 w 12"/>
                  <a:gd name="T7" fmla="*/ 1 h 16"/>
                  <a:gd name="T8" fmla="*/ 6 w 12"/>
                  <a:gd name="T9" fmla="*/ 10 h 16"/>
                </a:gdLst>
                <a:ahLst/>
                <a:cxnLst>
                  <a:cxn ang="0">
                    <a:pos x="T0" y="T1"/>
                  </a:cxn>
                  <a:cxn ang="0">
                    <a:pos x="T2" y="T3"/>
                  </a:cxn>
                  <a:cxn ang="0">
                    <a:pos x="T4" y="T5"/>
                  </a:cxn>
                  <a:cxn ang="0">
                    <a:pos x="T6" y="T7"/>
                  </a:cxn>
                  <a:cxn ang="0">
                    <a:pos x="T8" y="T9"/>
                  </a:cxn>
                </a:cxnLst>
                <a:rect l="0" t="0" r="r" b="b"/>
                <a:pathLst>
                  <a:path w="12" h="16">
                    <a:moveTo>
                      <a:pt x="6" y="10"/>
                    </a:moveTo>
                    <a:cubicBezTo>
                      <a:pt x="5" y="11"/>
                      <a:pt x="2" y="16"/>
                      <a:pt x="1" y="15"/>
                    </a:cubicBezTo>
                    <a:cubicBezTo>
                      <a:pt x="0" y="14"/>
                      <a:pt x="11" y="0"/>
                      <a:pt x="12" y="1"/>
                    </a:cubicBezTo>
                    <a:cubicBezTo>
                      <a:pt x="12" y="1"/>
                      <a:pt x="12" y="1"/>
                      <a:pt x="12" y="1"/>
                    </a:cubicBezTo>
                    <a:cubicBezTo>
                      <a:pt x="12" y="2"/>
                      <a:pt x="9" y="7"/>
                      <a:pt x="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7" name="Freeform 99">
                <a:extLst>
                  <a:ext uri="{FF2B5EF4-FFF2-40B4-BE49-F238E27FC236}">
                    <a16:creationId xmlns:a16="http://schemas.microsoft.com/office/drawing/2014/main" id="{146FF2B7-2488-429E-985B-B6D34DFB7E5E}"/>
                  </a:ext>
                </a:extLst>
              </p:cNvPr>
              <p:cNvSpPr>
                <a:spLocks/>
              </p:cNvSpPr>
              <p:nvPr/>
            </p:nvSpPr>
            <p:spPr bwMode="auto">
              <a:xfrm>
                <a:off x="3862" y="1690"/>
                <a:ext cx="16" cy="23"/>
              </a:xfrm>
              <a:custGeom>
                <a:avLst/>
                <a:gdLst>
                  <a:gd name="T0" fmla="*/ 5 w 11"/>
                  <a:gd name="T1" fmla="*/ 10 h 16"/>
                  <a:gd name="T2" fmla="*/ 0 w 11"/>
                  <a:gd name="T3" fmla="*/ 16 h 16"/>
                  <a:gd name="T4" fmla="*/ 11 w 11"/>
                  <a:gd name="T5" fmla="*/ 0 h 16"/>
                  <a:gd name="T6" fmla="*/ 11 w 11"/>
                  <a:gd name="T7" fmla="*/ 0 h 16"/>
                  <a:gd name="T8" fmla="*/ 5 w 11"/>
                  <a:gd name="T9" fmla="*/ 10 h 16"/>
                </a:gdLst>
                <a:ahLst/>
                <a:cxnLst>
                  <a:cxn ang="0">
                    <a:pos x="T0" y="T1"/>
                  </a:cxn>
                  <a:cxn ang="0">
                    <a:pos x="T2" y="T3"/>
                  </a:cxn>
                  <a:cxn ang="0">
                    <a:pos x="T4" y="T5"/>
                  </a:cxn>
                  <a:cxn ang="0">
                    <a:pos x="T6" y="T7"/>
                  </a:cxn>
                  <a:cxn ang="0">
                    <a:pos x="T8" y="T9"/>
                  </a:cxn>
                </a:cxnLst>
                <a:rect l="0" t="0" r="r" b="b"/>
                <a:pathLst>
                  <a:path w="11" h="16">
                    <a:moveTo>
                      <a:pt x="5" y="10"/>
                    </a:moveTo>
                    <a:cubicBezTo>
                      <a:pt x="5" y="11"/>
                      <a:pt x="1" y="16"/>
                      <a:pt x="0" y="16"/>
                    </a:cubicBezTo>
                    <a:cubicBezTo>
                      <a:pt x="0" y="14"/>
                      <a:pt x="10" y="0"/>
                      <a:pt x="11" y="0"/>
                    </a:cubicBezTo>
                    <a:cubicBezTo>
                      <a:pt x="11" y="0"/>
                      <a:pt x="11" y="0"/>
                      <a:pt x="11" y="0"/>
                    </a:cubicBezTo>
                    <a:cubicBezTo>
                      <a:pt x="11" y="2"/>
                      <a:pt x="8" y="7"/>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8" name="Freeform 100">
                <a:extLst>
                  <a:ext uri="{FF2B5EF4-FFF2-40B4-BE49-F238E27FC236}">
                    <a16:creationId xmlns:a16="http://schemas.microsoft.com/office/drawing/2014/main" id="{4D4313F6-77AE-4C65-A952-E1CEC8EBCA0F}"/>
                  </a:ext>
                </a:extLst>
              </p:cNvPr>
              <p:cNvSpPr>
                <a:spLocks/>
              </p:cNvSpPr>
              <p:nvPr/>
            </p:nvSpPr>
            <p:spPr bwMode="auto">
              <a:xfrm>
                <a:off x="3966" y="1568"/>
                <a:ext cx="22" cy="20"/>
              </a:xfrm>
              <a:custGeom>
                <a:avLst/>
                <a:gdLst>
                  <a:gd name="T0" fmla="*/ 8 w 15"/>
                  <a:gd name="T1" fmla="*/ 9 h 14"/>
                  <a:gd name="T2" fmla="*/ 1 w 15"/>
                  <a:gd name="T3" fmla="*/ 14 h 14"/>
                  <a:gd name="T4" fmla="*/ 15 w 15"/>
                  <a:gd name="T5" fmla="*/ 1 h 14"/>
                  <a:gd name="T6" fmla="*/ 15 w 15"/>
                  <a:gd name="T7" fmla="*/ 1 h 14"/>
                  <a:gd name="T8" fmla="*/ 8 w 15"/>
                  <a:gd name="T9" fmla="*/ 9 h 14"/>
                </a:gdLst>
                <a:ahLst/>
                <a:cxnLst>
                  <a:cxn ang="0">
                    <a:pos x="T0" y="T1"/>
                  </a:cxn>
                  <a:cxn ang="0">
                    <a:pos x="T2" y="T3"/>
                  </a:cxn>
                  <a:cxn ang="0">
                    <a:pos x="T4" y="T5"/>
                  </a:cxn>
                  <a:cxn ang="0">
                    <a:pos x="T6" y="T7"/>
                  </a:cxn>
                  <a:cxn ang="0">
                    <a:pos x="T8" y="T9"/>
                  </a:cxn>
                </a:cxnLst>
                <a:rect l="0" t="0" r="r" b="b"/>
                <a:pathLst>
                  <a:path w="15" h="14">
                    <a:moveTo>
                      <a:pt x="8" y="9"/>
                    </a:moveTo>
                    <a:cubicBezTo>
                      <a:pt x="6" y="10"/>
                      <a:pt x="2" y="14"/>
                      <a:pt x="1" y="14"/>
                    </a:cubicBezTo>
                    <a:cubicBezTo>
                      <a:pt x="0" y="12"/>
                      <a:pt x="13" y="0"/>
                      <a:pt x="15" y="1"/>
                    </a:cubicBezTo>
                    <a:cubicBezTo>
                      <a:pt x="15" y="1"/>
                      <a:pt x="15" y="1"/>
                      <a:pt x="15" y="1"/>
                    </a:cubicBezTo>
                    <a:cubicBezTo>
                      <a:pt x="15" y="2"/>
                      <a:pt x="10" y="6"/>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9" name="Freeform 101">
                <a:extLst>
                  <a:ext uri="{FF2B5EF4-FFF2-40B4-BE49-F238E27FC236}">
                    <a16:creationId xmlns:a16="http://schemas.microsoft.com/office/drawing/2014/main" id="{DAD8610C-C6D1-4F39-B66B-C97AB2FD2DDF}"/>
                  </a:ext>
                </a:extLst>
              </p:cNvPr>
              <p:cNvSpPr>
                <a:spLocks/>
              </p:cNvSpPr>
              <p:nvPr/>
            </p:nvSpPr>
            <p:spPr bwMode="auto">
              <a:xfrm>
                <a:off x="3928" y="1606"/>
                <a:ext cx="21" cy="21"/>
              </a:xfrm>
              <a:custGeom>
                <a:avLst/>
                <a:gdLst>
                  <a:gd name="T0" fmla="*/ 7 w 14"/>
                  <a:gd name="T1" fmla="*/ 10 h 15"/>
                  <a:gd name="T2" fmla="*/ 1 w 14"/>
                  <a:gd name="T3" fmla="*/ 15 h 15"/>
                  <a:gd name="T4" fmla="*/ 14 w 14"/>
                  <a:gd name="T5" fmla="*/ 1 h 15"/>
                  <a:gd name="T6" fmla="*/ 14 w 14"/>
                  <a:gd name="T7" fmla="*/ 1 h 15"/>
                  <a:gd name="T8" fmla="*/ 7 w 14"/>
                  <a:gd name="T9" fmla="*/ 10 h 15"/>
                </a:gdLst>
                <a:ahLst/>
                <a:cxnLst>
                  <a:cxn ang="0">
                    <a:pos x="T0" y="T1"/>
                  </a:cxn>
                  <a:cxn ang="0">
                    <a:pos x="T2" y="T3"/>
                  </a:cxn>
                  <a:cxn ang="0">
                    <a:pos x="T4" y="T5"/>
                  </a:cxn>
                  <a:cxn ang="0">
                    <a:pos x="T6" y="T7"/>
                  </a:cxn>
                  <a:cxn ang="0">
                    <a:pos x="T8" y="T9"/>
                  </a:cxn>
                </a:cxnLst>
                <a:rect l="0" t="0" r="r" b="b"/>
                <a:pathLst>
                  <a:path w="14" h="15">
                    <a:moveTo>
                      <a:pt x="7" y="10"/>
                    </a:moveTo>
                    <a:cubicBezTo>
                      <a:pt x="6" y="11"/>
                      <a:pt x="2" y="15"/>
                      <a:pt x="1" y="15"/>
                    </a:cubicBezTo>
                    <a:cubicBezTo>
                      <a:pt x="0" y="13"/>
                      <a:pt x="12" y="0"/>
                      <a:pt x="14" y="1"/>
                    </a:cubicBezTo>
                    <a:cubicBezTo>
                      <a:pt x="14" y="1"/>
                      <a:pt x="14" y="1"/>
                      <a:pt x="14" y="1"/>
                    </a:cubicBezTo>
                    <a:cubicBezTo>
                      <a:pt x="14" y="2"/>
                      <a:pt x="10" y="7"/>
                      <a:pt x="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0" name="Freeform 102">
                <a:extLst>
                  <a:ext uri="{FF2B5EF4-FFF2-40B4-BE49-F238E27FC236}">
                    <a16:creationId xmlns:a16="http://schemas.microsoft.com/office/drawing/2014/main" id="{CF5C03CE-9DF4-4EBF-8B2B-58A59E8EEF71}"/>
                  </a:ext>
                </a:extLst>
              </p:cNvPr>
              <p:cNvSpPr>
                <a:spLocks/>
              </p:cNvSpPr>
              <p:nvPr/>
            </p:nvSpPr>
            <p:spPr bwMode="auto">
              <a:xfrm>
                <a:off x="3849" y="1717"/>
                <a:ext cx="16" cy="26"/>
              </a:xfrm>
              <a:custGeom>
                <a:avLst/>
                <a:gdLst>
                  <a:gd name="T0" fmla="*/ 6 w 11"/>
                  <a:gd name="T1" fmla="*/ 11 h 18"/>
                  <a:gd name="T2" fmla="*/ 0 w 11"/>
                  <a:gd name="T3" fmla="*/ 17 h 18"/>
                  <a:gd name="T4" fmla="*/ 11 w 11"/>
                  <a:gd name="T5" fmla="*/ 1 h 18"/>
                  <a:gd name="T6" fmla="*/ 11 w 11"/>
                  <a:gd name="T7" fmla="*/ 1 h 18"/>
                  <a:gd name="T8" fmla="*/ 6 w 11"/>
                  <a:gd name="T9" fmla="*/ 11 h 18"/>
                </a:gdLst>
                <a:ahLst/>
                <a:cxnLst>
                  <a:cxn ang="0">
                    <a:pos x="T0" y="T1"/>
                  </a:cxn>
                  <a:cxn ang="0">
                    <a:pos x="T2" y="T3"/>
                  </a:cxn>
                  <a:cxn ang="0">
                    <a:pos x="T4" y="T5"/>
                  </a:cxn>
                  <a:cxn ang="0">
                    <a:pos x="T6" y="T7"/>
                  </a:cxn>
                  <a:cxn ang="0">
                    <a:pos x="T8" y="T9"/>
                  </a:cxn>
                </a:cxnLst>
                <a:rect l="0" t="0" r="r" b="b"/>
                <a:pathLst>
                  <a:path w="11" h="18">
                    <a:moveTo>
                      <a:pt x="6" y="11"/>
                    </a:moveTo>
                    <a:cubicBezTo>
                      <a:pt x="3" y="16"/>
                      <a:pt x="1" y="18"/>
                      <a:pt x="0" y="17"/>
                    </a:cubicBezTo>
                    <a:cubicBezTo>
                      <a:pt x="0" y="14"/>
                      <a:pt x="9" y="0"/>
                      <a:pt x="11" y="1"/>
                    </a:cubicBezTo>
                    <a:cubicBezTo>
                      <a:pt x="11" y="1"/>
                      <a:pt x="11" y="1"/>
                      <a:pt x="11" y="1"/>
                    </a:cubicBezTo>
                    <a:cubicBezTo>
                      <a:pt x="11" y="3"/>
                      <a:pt x="8" y="8"/>
                      <a:pt x="6"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1" name="Freeform 103">
                <a:extLst>
                  <a:ext uri="{FF2B5EF4-FFF2-40B4-BE49-F238E27FC236}">
                    <a16:creationId xmlns:a16="http://schemas.microsoft.com/office/drawing/2014/main" id="{65AC4AD5-E0C3-4229-BD89-854B418FF9FE}"/>
                  </a:ext>
                </a:extLst>
              </p:cNvPr>
              <p:cNvSpPr>
                <a:spLocks/>
              </p:cNvSpPr>
              <p:nvPr/>
            </p:nvSpPr>
            <p:spPr bwMode="auto">
              <a:xfrm>
                <a:off x="3820" y="1764"/>
                <a:ext cx="16" cy="26"/>
              </a:xfrm>
              <a:custGeom>
                <a:avLst/>
                <a:gdLst>
                  <a:gd name="T0" fmla="*/ 6 w 11"/>
                  <a:gd name="T1" fmla="*/ 12 h 18"/>
                  <a:gd name="T2" fmla="*/ 1 w 11"/>
                  <a:gd name="T3" fmla="*/ 18 h 18"/>
                  <a:gd name="T4" fmla="*/ 10 w 11"/>
                  <a:gd name="T5" fmla="*/ 1 h 18"/>
                  <a:gd name="T6" fmla="*/ 11 w 11"/>
                  <a:gd name="T7" fmla="*/ 1 h 18"/>
                  <a:gd name="T8" fmla="*/ 6 w 11"/>
                  <a:gd name="T9" fmla="*/ 12 h 18"/>
                </a:gdLst>
                <a:ahLst/>
                <a:cxnLst>
                  <a:cxn ang="0">
                    <a:pos x="T0" y="T1"/>
                  </a:cxn>
                  <a:cxn ang="0">
                    <a:pos x="T2" y="T3"/>
                  </a:cxn>
                  <a:cxn ang="0">
                    <a:pos x="T4" y="T5"/>
                  </a:cxn>
                  <a:cxn ang="0">
                    <a:pos x="T6" y="T7"/>
                  </a:cxn>
                  <a:cxn ang="0">
                    <a:pos x="T8" y="T9"/>
                  </a:cxn>
                </a:cxnLst>
                <a:rect l="0" t="0" r="r" b="b"/>
                <a:pathLst>
                  <a:path w="11" h="18">
                    <a:moveTo>
                      <a:pt x="6" y="12"/>
                    </a:moveTo>
                    <a:cubicBezTo>
                      <a:pt x="4" y="16"/>
                      <a:pt x="2" y="18"/>
                      <a:pt x="1" y="18"/>
                    </a:cubicBezTo>
                    <a:cubicBezTo>
                      <a:pt x="0" y="16"/>
                      <a:pt x="9" y="0"/>
                      <a:pt x="10" y="1"/>
                    </a:cubicBezTo>
                    <a:cubicBezTo>
                      <a:pt x="10" y="1"/>
                      <a:pt x="10" y="1"/>
                      <a:pt x="11" y="1"/>
                    </a:cubicBezTo>
                    <a:cubicBezTo>
                      <a:pt x="11" y="3"/>
                      <a:pt x="8" y="8"/>
                      <a:pt x="6"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2" name="Freeform 104">
                <a:extLst>
                  <a:ext uri="{FF2B5EF4-FFF2-40B4-BE49-F238E27FC236}">
                    <a16:creationId xmlns:a16="http://schemas.microsoft.com/office/drawing/2014/main" id="{634162D6-0664-4ED1-8719-BB9795057BA7}"/>
                  </a:ext>
                </a:extLst>
              </p:cNvPr>
              <p:cNvSpPr>
                <a:spLocks/>
              </p:cNvSpPr>
              <p:nvPr/>
            </p:nvSpPr>
            <p:spPr bwMode="auto">
              <a:xfrm>
                <a:off x="3914" y="1632"/>
                <a:ext cx="17" cy="23"/>
              </a:xfrm>
              <a:custGeom>
                <a:avLst/>
                <a:gdLst>
                  <a:gd name="T0" fmla="*/ 6 w 12"/>
                  <a:gd name="T1" fmla="*/ 10 h 16"/>
                  <a:gd name="T2" fmla="*/ 0 w 12"/>
                  <a:gd name="T3" fmla="*/ 15 h 16"/>
                  <a:gd name="T4" fmla="*/ 12 w 12"/>
                  <a:gd name="T5" fmla="*/ 1 h 16"/>
                  <a:gd name="T6" fmla="*/ 12 w 12"/>
                  <a:gd name="T7" fmla="*/ 1 h 16"/>
                  <a:gd name="T8" fmla="*/ 6 w 12"/>
                  <a:gd name="T9" fmla="*/ 10 h 16"/>
                </a:gdLst>
                <a:ahLst/>
                <a:cxnLst>
                  <a:cxn ang="0">
                    <a:pos x="T0" y="T1"/>
                  </a:cxn>
                  <a:cxn ang="0">
                    <a:pos x="T2" y="T3"/>
                  </a:cxn>
                  <a:cxn ang="0">
                    <a:pos x="T4" y="T5"/>
                  </a:cxn>
                  <a:cxn ang="0">
                    <a:pos x="T6" y="T7"/>
                  </a:cxn>
                  <a:cxn ang="0">
                    <a:pos x="T8" y="T9"/>
                  </a:cxn>
                </a:cxnLst>
                <a:rect l="0" t="0" r="r" b="b"/>
                <a:pathLst>
                  <a:path w="12" h="16">
                    <a:moveTo>
                      <a:pt x="6" y="10"/>
                    </a:moveTo>
                    <a:cubicBezTo>
                      <a:pt x="3" y="14"/>
                      <a:pt x="0" y="16"/>
                      <a:pt x="0" y="15"/>
                    </a:cubicBezTo>
                    <a:cubicBezTo>
                      <a:pt x="0" y="12"/>
                      <a:pt x="11" y="0"/>
                      <a:pt x="12" y="1"/>
                    </a:cubicBezTo>
                    <a:cubicBezTo>
                      <a:pt x="12" y="1"/>
                      <a:pt x="12" y="1"/>
                      <a:pt x="12" y="1"/>
                    </a:cubicBezTo>
                    <a:cubicBezTo>
                      <a:pt x="12" y="2"/>
                      <a:pt x="9" y="7"/>
                      <a:pt x="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3" name="Freeform 105">
                <a:extLst>
                  <a:ext uri="{FF2B5EF4-FFF2-40B4-BE49-F238E27FC236}">
                    <a16:creationId xmlns:a16="http://schemas.microsoft.com/office/drawing/2014/main" id="{FAC9D704-0050-4D30-BC37-5C14DBA27FC1}"/>
                  </a:ext>
                </a:extLst>
              </p:cNvPr>
              <p:cNvSpPr>
                <a:spLocks/>
              </p:cNvSpPr>
              <p:nvPr/>
            </p:nvSpPr>
            <p:spPr bwMode="auto">
              <a:xfrm>
                <a:off x="3879" y="1674"/>
                <a:ext cx="18" cy="24"/>
              </a:xfrm>
              <a:custGeom>
                <a:avLst/>
                <a:gdLst>
                  <a:gd name="T0" fmla="*/ 6 w 12"/>
                  <a:gd name="T1" fmla="*/ 10 h 17"/>
                  <a:gd name="T2" fmla="*/ 1 w 12"/>
                  <a:gd name="T3" fmla="*/ 15 h 17"/>
                  <a:gd name="T4" fmla="*/ 12 w 12"/>
                  <a:gd name="T5" fmla="*/ 1 h 17"/>
                  <a:gd name="T6" fmla="*/ 12 w 12"/>
                  <a:gd name="T7" fmla="*/ 1 h 17"/>
                  <a:gd name="T8" fmla="*/ 6 w 12"/>
                  <a:gd name="T9" fmla="*/ 10 h 17"/>
                </a:gdLst>
                <a:ahLst/>
                <a:cxnLst>
                  <a:cxn ang="0">
                    <a:pos x="T0" y="T1"/>
                  </a:cxn>
                  <a:cxn ang="0">
                    <a:pos x="T2" y="T3"/>
                  </a:cxn>
                  <a:cxn ang="0">
                    <a:pos x="T4" y="T5"/>
                  </a:cxn>
                  <a:cxn ang="0">
                    <a:pos x="T6" y="T7"/>
                  </a:cxn>
                  <a:cxn ang="0">
                    <a:pos x="T8" y="T9"/>
                  </a:cxn>
                </a:cxnLst>
                <a:rect l="0" t="0" r="r" b="b"/>
                <a:pathLst>
                  <a:path w="12" h="17">
                    <a:moveTo>
                      <a:pt x="6" y="10"/>
                    </a:moveTo>
                    <a:cubicBezTo>
                      <a:pt x="3" y="14"/>
                      <a:pt x="1" y="17"/>
                      <a:pt x="1" y="15"/>
                    </a:cubicBezTo>
                    <a:cubicBezTo>
                      <a:pt x="0" y="13"/>
                      <a:pt x="10" y="0"/>
                      <a:pt x="12" y="1"/>
                    </a:cubicBezTo>
                    <a:cubicBezTo>
                      <a:pt x="12" y="1"/>
                      <a:pt x="12" y="1"/>
                      <a:pt x="12" y="1"/>
                    </a:cubicBezTo>
                    <a:cubicBezTo>
                      <a:pt x="12" y="2"/>
                      <a:pt x="9" y="7"/>
                      <a:pt x="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4" name="Freeform 106">
                <a:extLst>
                  <a:ext uri="{FF2B5EF4-FFF2-40B4-BE49-F238E27FC236}">
                    <a16:creationId xmlns:a16="http://schemas.microsoft.com/office/drawing/2014/main" id="{AF686BFA-1D8B-468A-AA6C-80B868EA76BD}"/>
                  </a:ext>
                </a:extLst>
              </p:cNvPr>
              <p:cNvSpPr>
                <a:spLocks/>
              </p:cNvSpPr>
              <p:nvPr/>
            </p:nvSpPr>
            <p:spPr bwMode="auto">
              <a:xfrm>
                <a:off x="3950" y="1593"/>
                <a:ext cx="20" cy="21"/>
              </a:xfrm>
              <a:custGeom>
                <a:avLst/>
                <a:gdLst>
                  <a:gd name="T0" fmla="*/ 7 w 14"/>
                  <a:gd name="T1" fmla="*/ 9 h 15"/>
                  <a:gd name="T2" fmla="*/ 0 w 14"/>
                  <a:gd name="T3" fmla="*/ 14 h 15"/>
                  <a:gd name="T4" fmla="*/ 6 w 14"/>
                  <a:gd name="T5" fmla="*/ 6 h 15"/>
                  <a:gd name="T6" fmla="*/ 13 w 14"/>
                  <a:gd name="T7" fmla="*/ 0 h 15"/>
                  <a:gd name="T8" fmla="*/ 7 w 14"/>
                  <a:gd name="T9" fmla="*/ 9 h 15"/>
                </a:gdLst>
                <a:ahLst/>
                <a:cxnLst>
                  <a:cxn ang="0">
                    <a:pos x="T0" y="T1"/>
                  </a:cxn>
                  <a:cxn ang="0">
                    <a:pos x="T2" y="T3"/>
                  </a:cxn>
                  <a:cxn ang="0">
                    <a:pos x="T4" y="T5"/>
                  </a:cxn>
                  <a:cxn ang="0">
                    <a:pos x="T6" y="T7"/>
                  </a:cxn>
                  <a:cxn ang="0">
                    <a:pos x="T8" y="T9"/>
                  </a:cxn>
                </a:cxnLst>
                <a:rect l="0" t="0" r="r" b="b"/>
                <a:pathLst>
                  <a:path w="14" h="15">
                    <a:moveTo>
                      <a:pt x="7" y="9"/>
                    </a:moveTo>
                    <a:cubicBezTo>
                      <a:pt x="3" y="13"/>
                      <a:pt x="0" y="15"/>
                      <a:pt x="0" y="14"/>
                    </a:cubicBezTo>
                    <a:cubicBezTo>
                      <a:pt x="0" y="13"/>
                      <a:pt x="3" y="9"/>
                      <a:pt x="6" y="6"/>
                    </a:cubicBezTo>
                    <a:cubicBezTo>
                      <a:pt x="9" y="3"/>
                      <a:pt x="13" y="0"/>
                      <a:pt x="13" y="0"/>
                    </a:cubicBezTo>
                    <a:cubicBezTo>
                      <a:pt x="14" y="2"/>
                      <a:pt x="9" y="6"/>
                      <a:pt x="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5" name="Freeform 107">
                <a:extLst>
                  <a:ext uri="{FF2B5EF4-FFF2-40B4-BE49-F238E27FC236}">
                    <a16:creationId xmlns:a16="http://schemas.microsoft.com/office/drawing/2014/main" id="{11A27626-47D0-45AE-90E8-70656B039135}"/>
                  </a:ext>
                </a:extLst>
              </p:cNvPr>
              <p:cNvSpPr>
                <a:spLocks/>
              </p:cNvSpPr>
              <p:nvPr/>
            </p:nvSpPr>
            <p:spPr bwMode="auto">
              <a:xfrm>
                <a:off x="3839" y="1748"/>
                <a:ext cx="16" cy="27"/>
              </a:xfrm>
              <a:custGeom>
                <a:avLst/>
                <a:gdLst>
                  <a:gd name="T0" fmla="*/ 6 w 11"/>
                  <a:gd name="T1" fmla="*/ 12 h 19"/>
                  <a:gd name="T2" fmla="*/ 1 w 11"/>
                  <a:gd name="T3" fmla="*/ 17 h 19"/>
                  <a:gd name="T4" fmla="*/ 10 w 11"/>
                  <a:gd name="T5" fmla="*/ 1 h 19"/>
                  <a:gd name="T6" fmla="*/ 11 w 11"/>
                  <a:gd name="T7" fmla="*/ 1 h 19"/>
                  <a:gd name="T8" fmla="*/ 6 w 11"/>
                  <a:gd name="T9" fmla="*/ 12 h 19"/>
                </a:gdLst>
                <a:ahLst/>
                <a:cxnLst>
                  <a:cxn ang="0">
                    <a:pos x="T0" y="T1"/>
                  </a:cxn>
                  <a:cxn ang="0">
                    <a:pos x="T2" y="T3"/>
                  </a:cxn>
                  <a:cxn ang="0">
                    <a:pos x="T4" y="T5"/>
                  </a:cxn>
                  <a:cxn ang="0">
                    <a:pos x="T6" y="T7"/>
                  </a:cxn>
                  <a:cxn ang="0">
                    <a:pos x="T8" y="T9"/>
                  </a:cxn>
                </a:cxnLst>
                <a:rect l="0" t="0" r="r" b="b"/>
                <a:pathLst>
                  <a:path w="11" h="19">
                    <a:moveTo>
                      <a:pt x="6" y="12"/>
                    </a:moveTo>
                    <a:cubicBezTo>
                      <a:pt x="4" y="16"/>
                      <a:pt x="1" y="19"/>
                      <a:pt x="1" y="17"/>
                    </a:cubicBezTo>
                    <a:cubicBezTo>
                      <a:pt x="0" y="14"/>
                      <a:pt x="8" y="0"/>
                      <a:pt x="10" y="1"/>
                    </a:cubicBezTo>
                    <a:cubicBezTo>
                      <a:pt x="11" y="1"/>
                      <a:pt x="11" y="1"/>
                      <a:pt x="11" y="1"/>
                    </a:cubicBezTo>
                    <a:cubicBezTo>
                      <a:pt x="11" y="3"/>
                      <a:pt x="8" y="8"/>
                      <a:pt x="6"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6" name="Freeform 108">
                <a:extLst>
                  <a:ext uri="{FF2B5EF4-FFF2-40B4-BE49-F238E27FC236}">
                    <a16:creationId xmlns:a16="http://schemas.microsoft.com/office/drawing/2014/main" id="{BDEBC270-63C2-4EF2-B61A-CFD0D4472CFE}"/>
                  </a:ext>
                </a:extLst>
              </p:cNvPr>
              <p:cNvSpPr>
                <a:spLocks/>
              </p:cNvSpPr>
              <p:nvPr/>
            </p:nvSpPr>
            <p:spPr bwMode="auto">
              <a:xfrm>
                <a:off x="3900" y="1659"/>
                <a:ext cx="18" cy="24"/>
              </a:xfrm>
              <a:custGeom>
                <a:avLst/>
                <a:gdLst>
                  <a:gd name="T0" fmla="*/ 7 w 13"/>
                  <a:gd name="T1" fmla="*/ 10 h 16"/>
                  <a:gd name="T2" fmla="*/ 1 w 13"/>
                  <a:gd name="T3" fmla="*/ 15 h 16"/>
                  <a:gd name="T4" fmla="*/ 13 w 13"/>
                  <a:gd name="T5" fmla="*/ 1 h 16"/>
                  <a:gd name="T6" fmla="*/ 13 w 13"/>
                  <a:gd name="T7" fmla="*/ 1 h 16"/>
                  <a:gd name="T8" fmla="*/ 7 w 13"/>
                  <a:gd name="T9" fmla="*/ 10 h 16"/>
                </a:gdLst>
                <a:ahLst/>
                <a:cxnLst>
                  <a:cxn ang="0">
                    <a:pos x="T0" y="T1"/>
                  </a:cxn>
                  <a:cxn ang="0">
                    <a:pos x="T2" y="T3"/>
                  </a:cxn>
                  <a:cxn ang="0">
                    <a:pos x="T4" y="T5"/>
                  </a:cxn>
                  <a:cxn ang="0">
                    <a:pos x="T6" y="T7"/>
                  </a:cxn>
                  <a:cxn ang="0">
                    <a:pos x="T8" y="T9"/>
                  </a:cxn>
                </a:cxnLst>
                <a:rect l="0" t="0" r="r" b="b"/>
                <a:pathLst>
                  <a:path w="13" h="16">
                    <a:moveTo>
                      <a:pt x="7" y="10"/>
                    </a:moveTo>
                    <a:cubicBezTo>
                      <a:pt x="4" y="14"/>
                      <a:pt x="1" y="16"/>
                      <a:pt x="1" y="15"/>
                    </a:cubicBezTo>
                    <a:cubicBezTo>
                      <a:pt x="0" y="13"/>
                      <a:pt x="11" y="0"/>
                      <a:pt x="13" y="1"/>
                    </a:cubicBezTo>
                    <a:cubicBezTo>
                      <a:pt x="13" y="1"/>
                      <a:pt x="13" y="1"/>
                      <a:pt x="13" y="1"/>
                    </a:cubicBezTo>
                    <a:cubicBezTo>
                      <a:pt x="13" y="2"/>
                      <a:pt x="10" y="7"/>
                      <a:pt x="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7" name="Freeform 109">
                <a:extLst>
                  <a:ext uri="{FF2B5EF4-FFF2-40B4-BE49-F238E27FC236}">
                    <a16:creationId xmlns:a16="http://schemas.microsoft.com/office/drawing/2014/main" id="{56A8955C-908B-4C5A-AA8D-462E3B4CFC2B}"/>
                  </a:ext>
                </a:extLst>
              </p:cNvPr>
              <p:cNvSpPr>
                <a:spLocks/>
              </p:cNvSpPr>
              <p:nvPr/>
            </p:nvSpPr>
            <p:spPr bwMode="auto">
              <a:xfrm>
                <a:off x="3868" y="1703"/>
                <a:ext cx="17" cy="24"/>
              </a:xfrm>
              <a:custGeom>
                <a:avLst/>
                <a:gdLst>
                  <a:gd name="T0" fmla="*/ 7 w 12"/>
                  <a:gd name="T1" fmla="*/ 11 h 17"/>
                  <a:gd name="T2" fmla="*/ 1 w 12"/>
                  <a:gd name="T3" fmla="*/ 16 h 17"/>
                  <a:gd name="T4" fmla="*/ 12 w 12"/>
                  <a:gd name="T5" fmla="*/ 1 h 17"/>
                  <a:gd name="T6" fmla="*/ 12 w 12"/>
                  <a:gd name="T7" fmla="*/ 1 h 17"/>
                  <a:gd name="T8" fmla="*/ 7 w 12"/>
                  <a:gd name="T9" fmla="*/ 11 h 17"/>
                </a:gdLst>
                <a:ahLst/>
                <a:cxnLst>
                  <a:cxn ang="0">
                    <a:pos x="T0" y="T1"/>
                  </a:cxn>
                  <a:cxn ang="0">
                    <a:pos x="T2" y="T3"/>
                  </a:cxn>
                  <a:cxn ang="0">
                    <a:pos x="T4" y="T5"/>
                  </a:cxn>
                  <a:cxn ang="0">
                    <a:pos x="T6" y="T7"/>
                  </a:cxn>
                  <a:cxn ang="0">
                    <a:pos x="T8" y="T9"/>
                  </a:cxn>
                </a:cxnLst>
                <a:rect l="0" t="0" r="r" b="b"/>
                <a:pathLst>
                  <a:path w="12" h="17">
                    <a:moveTo>
                      <a:pt x="7" y="11"/>
                    </a:moveTo>
                    <a:cubicBezTo>
                      <a:pt x="4" y="15"/>
                      <a:pt x="1" y="17"/>
                      <a:pt x="1" y="16"/>
                    </a:cubicBezTo>
                    <a:cubicBezTo>
                      <a:pt x="0" y="13"/>
                      <a:pt x="9" y="0"/>
                      <a:pt x="12" y="1"/>
                    </a:cubicBezTo>
                    <a:cubicBezTo>
                      <a:pt x="12" y="1"/>
                      <a:pt x="12" y="1"/>
                      <a:pt x="12" y="1"/>
                    </a:cubicBezTo>
                    <a:cubicBezTo>
                      <a:pt x="12" y="2"/>
                      <a:pt x="9" y="8"/>
                      <a:pt x="7"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8" name="Freeform 110">
                <a:extLst>
                  <a:ext uri="{FF2B5EF4-FFF2-40B4-BE49-F238E27FC236}">
                    <a16:creationId xmlns:a16="http://schemas.microsoft.com/office/drawing/2014/main" id="{496208E6-571E-4D29-B6BE-C38B8A5D6CC0}"/>
                  </a:ext>
                </a:extLst>
              </p:cNvPr>
              <p:cNvSpPr>
                <a:spLocks/>
              </p:cNvSpPr>
              <p:nvPr/>
            </p:nvSpPr>
            <p:spPr bwMode="auto">
              <a:xfrm>
                <a:off x="3936" y="1617"/>
                <a:ext cx="18" cy="23"/>
              </a:xfrm>
              <a:custGeom>
                <a:avLst/>
                <a:gdLst>
                  <a:gd name="T0" fmla="*/ 7 w 13"/>
                  <a:gd name="T1" fmla="*/ 10 h 16"/>
                  <a:gd name="T2" fmla="*/ 0 w 13"/>
                  <a:gd name="T3" fmla="*/ 15 h 16"/>
                  <a:gd name="T4" fmla="*/ 13 w 13"/>
                  <a:gd name="T5" fmla="*/ 1 h 16"/>
                  <a:gd name="T6" fmla="*/ 13 w 13"/>
                  <a:gd name="T7" fmla="*/ 1 h 16"/>
                  <a:gd name="T8" fmla="*/ 7 w 13"/>
                  <a:gd name="T9" fmla="*/ 10 h 16"/>
                </a:gdLst>
                <a:ahLst/>
                <a:cxnLst>
                  <a:cxn ang="0">
                    <a:pos x="T0" y="T1"/>
                  </a:cxn>
                  <a:cxn ang="0">
                    <a:pos x="T2" y="T3"/>
                  </a:cxn>
                  <a:cxn ang="0">
                    <a:pos x="T4" y="T5"/>
                  </a:cxn>
                  <a:cxn ang="0">
                    <a:pos x="T6" y="T7"/>
                  </a:cxn>
                  <a:cxn ang="0">
                    <a:pos x="T8" y="T9"/>
                  </a:cxn>
                </a:cxnLst>
                <a:rect l="0" t="0" r="r" b="b"/>
                <a:pathLst>
                  <a:path w="13" h="16">
                    <a:moveTo>
                      <a:pt x="7" y="10"/>
                    </a:moveTo>
                    <a:cubicBezTo>
                      <a:pt x="3" y="14"/>
                      <a:pt x="0" y="16"/>
                      <a:pt x="0" y="15"/>
                    </a:cubicBezTo>
                    <a:cubicBezTo>
                      <a:pt x="0" y="12"/>
                      <a:pt x="11" y="0"/>
                      <a:pt x="13" y="1"/>
                    </a:cubicBezTo>
                    <a:cubicBezTo>
                      <a:pt x="13" y="1"/>
                      <a:pt x="13" y="1"/>
                      <a:pt x="13" y="1"/>
                    </a:cubicBezTo>
                    <a:cubicBezTo>
                      <a:pt x="13" y="2"/>
                      <a:pt x="9" y="7"/>
                      <a:pt x="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9" name="Freeform 111">
                <a:extLst>
                  <a:ext uri="{FF2B5EF4-FFF2-40B4-BE49-F238E27FC236}">
                    <a16:creationId xmlns:a16="http://schemas.microsoft.com/office/drawing/2014/main" id="{106675A6-924D-48AB-A497-D8198D2A9C26}"/>
                  </a:ext>
                </a:extLst>
              </p:cNvPr>
              <p:cNvSpPr>
                <a:spLocks/>
              </p:cNvSpPr>
              <p:nvPr/>
            </p:nvSpPr>
            <p:spPr bwMode="auto">
              <a:xfrm>
                <a:off x="3859" y="1730"/>
                <a:ext cx="17" cy="28"/>
              </a:xfrm>
              <a:custGeom>
                <a:avLst/>
                <a:gdLst>
                  <a:gd name="T0" fmla="*/ 7 w 12"/>
                  <a:gd name="T1" fmla="*/ 12 h 19"/>
                  <a:gd name="T2" fmla="*/ 1 w 12"/>
                  <a:gd name="T3" fmla="*/ 17 h 19"/>
                  <a:gd name="T4" fmla="*/ 11 w 12"/>
                  <a:gd name="T5" fmla="*/ 2 h 19"/>
                  <a:gd name="T6" fmla="*/ 7 w 12"/>
                  <a:gd name="T7" fmla="*/ 12 h 19"/>
                </a:gdLst>
                <a:ahLst/>
                <a:cxnLst>
                  <a:cxn ang="0">
                    <a:pos x="T0" y="T1"/>
                  </a:cxn>
                  <a:cxn ang="0">
                    <a:pos x="T2" y="T3"/>
                  </a:cxn>
                  <a:cxn ang="0">
                    <a:pos x="T4" y="T5"/>
                  </a:cxn>
                  <a:cxn ang="0">
                    <a:pos x="T6" y="T7"/>
                  </a:cxn>
                </a:cxnLst>
                <a:rect l="0" t="0" r="r" b="b"/>
                <a:pathLst>
                  <a:path w="12" h="19">
                    <a:moveTo>
                      <a:pt x="7" y="12"/>
                    </a:moveTo>
                    <a:cubicBezTo>
                      <a:pt x="4" y="16"/>
                      <a:pt x="1" y="19"/>
                      <a:pt x="1" y="17"/>
                    </a:cubicBezTo>
                    <a:cubicBezTo>
                      <a:pt x="0" y="14"/>
                      <a:pt x="8" y="0"/>
                      <a:pt x="11" y="2"/>
                    </a:cubicBezTo>
                    <a:cubicBezTo>
                      <a:pt x="12" y="3"/>
                      <a:pt x="9" y="8"/>
                      <a:pt x="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0" name="Freeform 112">
                <a:extLst>
                  <a:ext uri="{FF2B5EF4-FFF2-40B4-BE49-F238E27FC236}">
                    <a16:creationId xmlns:a16="http://schemas.microsoft.com/office/drawing/2014/main" id="{BAD8194B-5215-4144-8562-E212CBD0F0E7}"/>
                  </a:ext>
                </a:extLst>
              </p:cNvPr>
              <p:cNvSpPr>
                <a:spLocks/>
              </p:cNvSpPr>
              <p:nvPr/>
            </p:nvSpPr>
            <p:spPr bwMode="auto">
              <a:xfrm>
                <a:off x="3923" y="1643"/>
                <a:ext cx="20" cy="25"/>
              </a:xfrm>
              <a:custGeom>
                <a:avLst/>
                <a:gdLst>
                  <a:gd name="T0" fmla="*/ 7 w 14"/>
                  <a:gd name="T1" fmla="*/ 10 h 17"/>
                  <a:gd name="T2" fmla="*/ 1 w 14"/>
                  <a:gd name="T3" fmla="*/ 15 h 17"/>
                  <a:gd name="T4" fmla="*/ 13 w 14"/>
                  <a:gd name="T5" fmla="*/ 1 h 17"/>
                  <a:gd name="T6" fmla="*/ 7 w 14"/>
                  <a:gd name="T7" fmla="*/ 10 h 17"/>
                </a:gdLst>
                <a:ahLst/>
                <a:cxnLst>
                  <a:cxn ang="0">
                    <a:pos x="T0" y="T1"/>
                  </a:cxn>
                  <a:cxn ang="0">
                    <a:pos x="T2" y="T3"/>
                  </a:cxn>
                  <a:cxn ang="0">
                    <a:pos x="T4" y="T5"/>
                  </a:cxn>
                  <a:cxn ang="0">
                    <a:pos x="T6" y="T7"/>
                  </a:cxn>
                </a:cxnLst>
                <a:rect l="0" t="0" r="r" b="b"/>
                <a:pathLst>
                  <a:path w="14" h="17">
                    <a:moveTo>
                      <a:pt x="7" y="10"/>
                    </a:moveTo>
                    <a:cubicBezTo>
                      <a:pt x="4" y="15"/>
                      <a:pt x="1" y="17"/>
                      <a:pt x="1" y="15"/>
                    </a:cubicBezTo>
                    <a:cubicBezTo>
                      <a:pt x="0" y="13"/>
                      <a:pt x="10" y="0"/>
                      <a:pt x="13" y="1"/>
                    </a:cubicBezTo>
                    <a:cubicBezTo>
                      <a:pt x="14" y="2"/>
                      <a:pt x="10" y="7"/>
                      <a:pt x="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1" name="Freeform 113">
                <a:extLst>
                  <a:ext uri="{FF2B5EF4-FFF2-40B4-BE49-F238E27FC236}">
                    <a16:creationId xmlns:a16="http://schemas.microsoft.com/office/drawing/2014/main" id="{9D18CD72-BB7E-4139-8F24-2522A5894949}"/>
                  </a:ext>
                </a:extLst>
              </p:cNvPr>
              <p:cNvSpPr>
                <a:spLocks/>
              </p:cNvSpPr>
              <p:nvPr/>
            </p:nvSpPr>
            <p:spPr bwMode="auto">
              <a:xfrm>
                <a:off x="3889" y="1685"/>
                <a:ext cx="19" cy="26"/>
              </a:xfrm>
              <a:custGeom>
                <a:avLst/>
                <a:gdLst>
                  <a:gd name="T0" fmla="*/ 7 w 13"/>
                  <a:gd name="T1" fmla="*/ 11 h 18"/>
                  <a:gd name="T2" fmla="*/ 1 w 13"/>
                  <a:gd name="T3" fmla="*/ 16 h 18"/>
                  <a:gd name="T4" fmla="*/ 12 w 13"/>
                  <a:gd name="T5" fmla="*/ 2 h 18"/>
                  <a:gd name="T6" fmla="*/ 7 w 13"/>
                  <a:gd name="T7" fmla="*/ 11 h 18"/>
                </a:gdLst>
                <a:ahLst/>
                <a:cxnLst>
                  <a:cxn ang="0">
                    <a:pos x="T0" y="T1"/>
                  </a:cxn>
                  <a:cxn ang="0">
                    <a:pos x="T2" y="T3"/>
                  </a:cxn>
                  <a:cxn ang="0">
                    <a:pos x="T4" y="T5"/>
                  </a:cxn>
                  <a:cxn ang="0">
                    <a:pos x="T6" y="T7"/>
                  </a:cxn>
                </a:cxnLst>
                <a:rect l="0" t="0" r="r" b="b"/>
                <a:pathLst>
                  <a:path w="13" h="18">
                    <a:moveTo>
                      <a:pt x="7" y="11"/>
                    </a:moveTo>
                    <a:cubicBezTo>
                      <a:pt x="4" y="16"/>
                      <a:pt x="1" y="18"/>
                      <a:pt x="1" y="16"/>
                    </a:cubicBezTo>
                    <a:cubicBezTo>
                      <a:pt x="0" y="14"/>
                      <a:pt x="9" y="0"/>
                      <a:pt x="12" y="2"/>
                    </a:cubicBezTo>
                    <a:cubicBezTo>
                      <a:pt x="13" y="3"/>
                      <a:pt x="10" y="8"/>
                      <a:pt x="7"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2" name="Freeform 114">
                <a:extLst>
                  <a:ext uri="{FF2B5EF4-FFF2-40B4-BE49-F238E27FC236}">
                    <a16:creationId xmlns:a16="http://schemas.microsoft.com/office/drawing/2014/main" id="{700E9D12-0C43-423D-A3FA-5FDB3C263AD9}"/>
                  </a:ext>
                </a:extLst>
              </p:cNvPr>
              <p:cNvSpPr>
                <a:spLocks/>
              </p:cNvSpPr>
              <p:nvPr/>
            </p:nvSpPr>
            <p:spPr bwMode="auto">
              <a:xfrm>
                <a:off x="3959" y="1603"/>
                <a:ext cx="20" cy="23"/>
              </a:xfrm>
              <a:custGeom>
                <a:avLst/>
                <a:gdLst>
                  <a:gd name="T0" fmla="*/ 8 w 14"/>
                  <a:gd name="T1" fmla="*/ 10 h 16"/>
                  <a:gd name="T2" fmla="*/ 0 w 14"/>
                  <a:gd name="T3" fmla="*/ 14 h 16"/>
                  <a:gd name="T4" fmla="*/ 13 w 14"/>
                  <a:gd name="T5" fmla="*/ 1 h 16"/>
                  <a:gd name="T6" fmla="*/ 8 w 14"/>
                  <a:gd name="T7" fmla="*/ 10 h 16"/>
                </a:gdLst>
                <a:ahLst/>
                <a:cxnLst>
                  <a:cxn ang="0">
                    <a:pos x="T0" y="T1"/>
                  </a:cxn>
                  <a:cxn ang="0">
                    <a:pos x="T2" y="T3"/>
                  </a:cxn>
                  <a:cxn ang="0">
                    <a:pos x="T4" y="T5"/>
                  </a:cxn>
                  <a:cxn ang="0">
                    <a:pos x="T6" y="T7"/>
                  </a:cxn>
                </a:cxnLst>
                <a:rect l="0" t="0" r="r" b="b"/>
                <a:pathLst>
                  <a:path w="14" h="16">
                    <a:moveTo>
                      <a:pt x="8" y="10"/>
                    </a:moveTo>
                    <a:cubicBezTo>
                      <a:pt x="4" y="14"/>
                      <a:pt x="0" y="16"/>
                      <a:pt x="0" y="14"/>
                    </a:cubicBezTo>
                    <a:cubicBezTo>
                      <a:pt x="0" y="12"/>
                      <a:pt x="11" y="0"/>
                      <a:pt x="13" y="1"/>
                    </a:cubicBezTo>
                    <a:cubicBezTo>
                      <a:pt x="14" y="2"/>
                      <a:pt x="10" y="7"/>
                      <a:pt x="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3" name="Freeform 115">
                <a:extLst>
                  <a:ext uri="{FF2B5EF4-FFF2-40B4-BE49-F238E27FC236}">
                    <a16:creationId xmlns:a16="http://schemas.microsoft.com/office/drawing/2014/main" id="{42788C6D-B4AB-497A-8935-984D71EB3451}"/>
                  </a:ext>
                </a:extLst>
              </p:cNvPr>
              <p:cNvSpPr>
                <a:spLocks/>
              </p:cNvSpPr>
              <p:nvPr/>
            </p:nvSpPr>
            <p:spPr bwMode="auto">
              <a:xfrm>
                <a:off x="3914" y="1671"/>
                <a:ext cx="19" cy="26"/>
              </a:xfrm>
              <a:custGeom>
                <a:avLst/>
                <a:gdLst>
                  <a:gd name="T0" fmla="*/ 8 w 13"/>
                  <a:gd name="T1" fmla="*/ 11 h 18"/>
                  <a:gd name="T2" fmla="*/ 0 w 13"/>
                  <a:gd name="T3" fmla="*/ 15 h 18"/>
                  <a:gd name="T4" fmla="*/ 12 w 13"/>
                  <a:gd name="T5" fmla="*/ 1 h 18"/>
                  <a:gd name="T6" fmla="*/ 8 w 13"/>
                  <a:gd name="T7" fmla="*/ 11 h 18"/>
                </a:gdLst>
                <a:ahLst/>
                <a:cxnLst>
                  <a:cxn ang="0">
                    <a:pos x="T0" y="T1"/>
                  </a:cxn>
                  <a:cxn ang="0">
                    <a:pos x="T2" y="T3"/>
                  </a:cxn>
                  <a:cxn ang="0">
                    <a:pos x="T4" y="T5"/>
                  </a:cxn>
                  <a:cxn ang="0">
                    <a:pos x="T6" y="T7"/>
                  </a:cxn>
                </a:cxnLst>
                <a:rect l="0" t="0" r="r" b="b"/>
                <a:pathLst>
                  <a:path w="13" h="18">
                    <a:moveTo>
                      <a:pt x="8" y="11"/>
                    </a:moveTo>
                    <a:cubicBezTo>
                      <a:pt x="4" y="15"/>
                      <a:pt x="1" y="18"/>
                      <a:pt x="0" y="15"/>
                    </a:cubicBezTo>
                    <a:cubicBezTo>
                      <a:pt x="0" y="12"/>
                      <a:pt x="9" y="0"/>
                      <a:pt x="12" y="1"/>
                    </a:cubicBezTo>
                    <a:cubicBezTo>
                      <a:pt x="13" y="2"/>
                      <a:pt x="10" y="7"/>
                      <a:pt x="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4" name="Freeform 116">
                <a:extLst>
                  <a:ext uri="{FF2B5EF4-FFF2-40B4-BE49-F238E27FC236}">
                    <a16:creationId xmlns:a16="http://schemas.microsoft.com/office/drawing/2014/main" id="{2735B159-8E03-4D70-8F31-EE326787CC89}"/>
                  </a:ext>
                </a:extLst>
              </p:cNvPr>
              <p:cNvSpPr>
                <a:spLocks/>
              </p:cNvSpPr>
              <p:nvPr/>
            </p:nvSpPr>
            <p:spPr bwMode="auto">
              <a:xfrm>
                <a:off x="3882" y="1714"/>
                <a:ext cx="19" cy="28"/>
              </a:xfrm>
              <a:custGeom>
                <a:avLst/>
                <a:gdLst>
                  <a:gd name="T0" fmla="*/ 8 w 13"/>
                  <a:gd name="T1" fmla="*/ 12 h 19"/>
                  <a:gd name="T2" fmla="*/ 1 w 13"/>
                  <a:gd name="T3" fmla="*/ 17 h 19"/>
                  <a:gd name="T4" fmla="*/ 12 w 13"/>
                  <a:gd name="T5" fmla="*/ 2 h 19"/>
                  <a:gd name="T6" fmla="*/ 8 w 13"/>
                  <a:gd name="T7" fmla="*/ 12 h 19"/>
                </a:gdLst>
                <a:ahLst/>
                <a:cxnLst>
                  <a:cxn ang="0">
                    <a:pos x="T0" y="T1"/>
                  </a:cxn>
                  <a:cxn ang="0">
                    <a:pos x="T2" y="T3"/>
                  </a:cxn>
                  <a:cxn ang="0">
                    <a:pos x="T4" y="T5"/>
                  </a:cxn>
                  <a:cxn ang="0">
                    <a:pos x="T6" y="T7"/>
                  </a:cxn>
                </a:cxnLst>
                <a:rect l="0" t="0" r="r" b="b"/>
                <a:pathLst>
                  <a:path w="13" h="19">
                    <a:moveTo>
                      <a:pt x="8" y="12"/>
                    </a:moveTo>
                    <a:cubicBezTo>
                      <a:pt x="4" y="17"/>
                      <a:pt x="1" y="19"/>
                      <a:pt x="1" y="17"/>
                    </a:cubicBezTo>
                    <a:cubicBezTo>
                      <a:pt x="0" y="13"/>
                      <a:pt x="9" y="0"/>
                      <a:pt x="12" y="2"/>
                    </a:cubicBezTo>
                    <a:cubicBezTo>
                      <a:pt x="13" y="3"/>
                      <a:pt x="10" y="8"/>
                      <a:pt x="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5" name="Freeform 117">
                <a:extLst>
                  <a:ext uri="{FF2B5EF4-FFF2-40B4-BE49-F238E27FC236}">
                    <a16:creationId xmlns:a16="http://schemas.microsoft.com/office/drawing/2014/main" id="{48084AD3-6E2E-4D4E-937F-1D737ED7EFE3}"/>
                  </a:ext>
                </a:extLst>
              </p:cNvPr>
              <p:cNvSpPr>
                <a:spLocks/>
              </p:cNvSpPr>
              <p:nvPr/>
            </p:nvSpPr>
            <p:spPr bwMode="auto">
              <a:xfrm>
                <a:off x="3985" y="1590"/>
                <a:ext cx="22" cy="22"/>
              </a:xfrm>
              <a:custGeom>
                <a:avLst/>
                <a:gdLst>
                  <a:gd name="T0" fmla="*/ 8 w 15"/>
                  <a:gd name="T1" fmla="*/ 9 h 15"/>
                  <a:gd name="T2" fmla="*/ 0 w 15"/>
                  <a:gd name="T3" fmla="*/ 13 h 15"/>
                  <a:gd name="T4" fmla="*/ 14 w 15"/>
                  <a:gd name="T5" fmla="*/ 1 h 15"/>
                  <a:gd name="T6" fmla="*/ 8 w 15"/>
                  <a:gd name="T7" fmla="*/ 9 h 15"/>
                </a:gdLst>
                <a:ahLst/>
                <a:cxnLst>
                  <a:cxn ang="0">
                    <a:pos x="T0" y="T1"/>
                  </a:cxn>
                  <a:cxn ang="0">
                    <a:pos x="T2" y="T3"/>
                  </a:cxn>
                  <a:cxn ang="0">
                    <a:pos x="T4" y="T5"/>
                  </a:cxn>
                  <a:cxn ang="0">
                    <a:pos x="T6" y="T7"/>
                  </a:cxn>
                </a:cxnLst>
                <a:rect l="0" t="0" r="r" b="b"/>
                <a:pathLst>
                  <a:path w="15" h="15">
                    <a:moveTo>
                      <a:pt x="8" y="9"/>
                    </a:moveTo>
                    <a:cubicBezTo>
                      <a:pt x="4" y="13"/>
                      <a:pt x="0" y="15"/>
                      <a:pt x="0" y="13"/>
                    </a:cubicBezTo>
                    <a:cubicBezTo>
                      <a:pt x="1" y="10"/>
                      <a:pt x="11" y="0"/>
                      <a:pt x="14" y="1"/>
                    </a:cubicBezTo>
                    <a:cubicBezTo>
                      <a:pt x="15" y="2"/>
                      <a:pt x="11" y="7"/>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6" name="Freeform 118">
                <a:extLst>
                  <a:ext uri="{FF2B5EF4-FFF2-40B4-BE49-F238E27FC236}">
                    <a16:creationId xmlns:a16="http://schemas.microsoft.com/office/drawing/2014/main" id="{11661046-5721-40EE-964E-DB87C2C9D8B1}"/>
                  </a:ext>
                </a:extLst>
              </p:cNvPr>
              <p:cNvSpPr>
                <a:spLocks/>
              </p:cNvSpPr>
              <p:nvPr/>
            </p:nvSpPr>
            <p:spPr bwMode="auto">
              <a:xfrm>
                <a:off x="3949" y="1629"/>
                <a:ext cx="20" cy="25"/>
              </a:xfrm>
              <a:custGeom>
                <a:avLst/>
                <a:gdLst>
                  <a:gd name="T0" fmla="*/ 8 w 14"/>
                  <a:gd name="T1" fmla="*/ 10 h 17"/>
                  <a:gd name="T2" fmla="*/ 0 w 14"/>
                  <a:gd name="T3" fmla="*/ 15 h 17"/>
                  <a:gd name="T4" fmla="*/ 13 w 14"/>
                  <a:gd name="T5" fmla="*/ 1 h 17"/>
                  <a:gd name="T6" fmla="*/ 8 w 14"/>
                  <a:gd name="T7" fmla="*/ 10 h 17"/>
                </a:gdLst>
                <a:ahLst/>
                <a:cxnLst>
                  <a:cxn ang="0">
                    <a:pos x="T0" y="T1"/>
                  </a:cxn>
                  <a:cxn ang="0">
                    <a:pos x="T2" y="T3"/>
                  </a:cxn>
                  <a:cxn ang="0">
                    <a:pos x="T4" y="T5"/>
                  </a:cxn>
                  <a:cxn ang="0">
                    <a:pos x="T6" y="T7"/>
                  </a:cxn>
                </a:cxnLst>
                <a:rect l="0" t="0" r="r" b="b"/>
                <a:pathLst>
                  <a:path w="14" h="17">
                    <a:moveTo>
                      <a:pt x="8" y="10"/>
                    </a:moveTo>
                    <a:cubicBezTo>
                      <a:pt x="4" y="15"/>
                      <a:pt x="0" y="17"/>
                      <a:pt x="0" y="15"/>
                    </a:cubicBezTo>
                    <a:cubicBezTo>
                      <a:pt x="0" y="11"/>
                      <a:pt x="10" y="0"/>
                      <a:pt x="13" y="1"/>
                    </a:cubicBezTo>
                    <a:cubicBezTo>
                      <a:pt x="14" y="2"/>
                      <a:pt x="10" y="7"/>
                      <a:pt x="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7" name="Freeform 119">
                <a:extLst>
                  <a:ext uri="{FF2B5EF4-FFF2-40B4-BE49-F238E27FC236}">
                    <a16:creationId xmlns:a16="http://schemas.microsoft.com/office/drawing/2014/main" id="{22B86DF6-D761-4E28-839D-BE3B3AF0DA3B}"/>
                  </a:ext>
                </a:extLst>
              </p:cNvPr>
              <p:cNvSpPr>
                <a:spLocks/>
              </p:cNvSpPr>
              <p:nvPr/>
            </p:nvSpPr>
            <p:spPr bwMode="auto">
              <a:xfrm>
                <a:off x="3878" y="1743"/>
                <a:ext cx="17" cy="28"/>
              </a:xfrm>
              <a:custGeom>
                <a:avLst/>
                <a:gdLst>
                  <a:gd name="T0" fmla="*/ 8 w 12"/>
                  <a:gd name="T1" fmla="*/ 12 h 19"/>
                  <a:gd name="T2" fmla="*/ 0 w 12"/>
                  <a:gd name="T3" fmla="*/ 17 h 19"/>
                  <a:gd name="T4" fmla="*/ 11 w 12"/>
                  <a:gd name="T5" fmla="*/ 2 h 19"/>
                  <a:gd name="T6" fmla="*/ 8 w 12"/>
                  <a:gd name="T7" fmla="*/ 12 h 19"/>
                </a:gdLst>
                <a:ahLst/>
                <a:cxnLst>
                  <a:cxn ang="0">
                    <a:pos x="T0" y="T1"/>
                  </a:cxn>
                  <a:cxn ang="0">
                    <a:pos x="T2" y="T3"/>
                  </a:cxn>
                  <a:cxn ang="0">
                    <a:pos x="T4" y="T5"/>
                  </a:cxn>
                  <a:cxn ang="0">
                    <a:pos x="T6" y="T7"/>
                  </a:cxn>
                </a:cxnLst>
                <a:rect l="0" t="0" r="r" b="b"/>
                <a:pathLst>
                  <a:path w="12" h="19">
                    <a:moveTo>
                      <a:pt x="8" y="12"/>
                    </a:moveTo>
                    <a:cubicBezTo>
                      <a:pt x="4" y="17"/>
                      <a:pt x="1" y="19"/>
                      <a:pt x="0" y="17"/>
                    </a:cubicBezTo>
                    <a:cubicBezTo>
                      <a:pt x="0" y="13"/>
                      <a:pt x="7" y="0"/>
                      <a:pt x="11" y="2"/>
                    </a:cubicBezTo>
                    <a:cubicBezTo>
                      <a:pt x="12" y="3"/>
                      <a:pt x="10" y="8"/>
                      <a:pt x="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8" name="Freeform 120">
                <a:extLst>
                  <a:ext uri="{FF2B5EF4-FFF2-40B4-BE49-F238E27FC236}">
                    <a16:creationId xmlns:a16="http://schemas.microsoft.com/office/drawing/2014/main" id="{A30A9E7A-2CC4-48F1-8180-595FEC66533D}"/>
                  </a:ext>
                </a:extLst>
              </p:cNvPr>
              <p:cNvSpPr>
                <a:spLocks/>
              </p:cNvSpPr>
              <p:nvPr/>
            </p:nvSpPr>
            <p:spPr bwMode="auto">
              <a:xfrm>
                <a:off x="3940" y="1655"/>
                <a:ext cx="19" cy="25"/>
              </a:xfrm>
              <a:custGeom>
                <a:avLst/>
                <a:gdLst>
                  <a:gd name="T0" fmla="*/ 8 w 13"/>
                  <a:gd name="T1" fmla="*/ 10 h 17"/>
                  <a:gd name="T2" fmla="*/ 0 w 13"/>
                  <a:gd name="T3" fmla="*/ 15 h 17"/>
                  <a:gd name="T4" fmla="*/ 12 w 13"/>
                  <a:gd name="T5" fmla="*/ 1 h 17"/>
                  <a:gd name="T6" fmla="*/ 8 w 13"/>
                  <a:gd name="T7" fmla="*/ 10 h 17"/>
                </a:gdLst>
                <a:ahLst/>
                <a:cxnLst>
                  <a:cxn ang="0">
                    <a:pos x="T0" y="T1"/>
                  </a:cxn>
                  <a:cxn ang="0">
                    <a:pos x="T2" y="T3"/>
                  </a:cxn>
                  <a:cxn ang="0">
                    <a:pos x="T4" y="T5"/>
                  </a:cxn>
                  <a:cxn ang="0">
                    <a:pos x="T6" y="T7"/>
                  </a:cxn>
                </a:cxnLst>
                <a:rect l="0" t="0" r="r" b="b"/>
                <a:pathLst>
                  <a:path w="13" h="17">
                    <a:moveTo>
                      <a:pt x="8" y="10"/>
                    </a:moveTo>
                    <a:cubicBezTo>
                      <a:pt x="4" y="15"/>
                      <a:pt x="0" y="17"/>
                      <a:pt x="0" y="15"/>
                    </a:cubicBezTo>
                    <a:cubicBezTo>
                      <a:pt x="0" y="12"/>
                      <a:pt x="9" y="0"/>
                      <a:pt x="12" y="1"/>
                    </a:cubicBezTo>
                    <a:cubicBezTo>
                      <a:pt x="13" y="2"/>
                      <a:pt x="10" y="7"/>
                      <a:pt x="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9" name="Freeform 121">
                <a:extLst>
                  <a:ext uri="{FF2B5EF4-FFF2-40B4-BE49-F238E27FC236}">
                    <a16:creationId xmlns:a16="http://schemas.microsoft.com/office/drawing/2014/main" id="{06C01F11-5F12-4F06-A54A-B28C8AF124AE}"/>
                  </a:ext>
                </a:extLst>
              </p:cNvPr>
              <p:cNvSpPr>
                <a:spLocks/>
              </p:cNvSpPr>
              <p:nvPr/>
            </p:nvSpPr>
            <p:spPr bwMode="auto">
              <a:xfrm>
                <a:off x="3907" y="1698"/>
                <a:ext cx="19" cy="27"/>
              </a:xfrm>
              <a:custGeom>
                <a:avLst/>
                <a:gdLst>
                  <a:gd name="T0" fmla="*/ 8 w 13"/>
                  <a:gd name="T1" fmla="*/ 11 h 18"/>
                  <a:gd name="T2" fmla="*/ 1 w 13"/>
                  <a:gd name="T3" fmla="*/ 16 h 18"/>
                  <a:gd name="T4" fmla="*/ 12 w 13"/>
                  <a:gd name="T5" fmla="*/ 1 h 18"/>
                  <a:gd name="T6" fmla="*/ 8 w 13"/>
                  <a:gd name="T7" fmla="*/ 11 h 18"/>
                </a:gdLst>
                <a:ahLst/>
                <a:cxnLst>
                  <a:cxn ang="0">
                    <a:pos x="T0" y="T1"/>
                  </a:cxn>
                  <a:cxn ang="0">
                    <a:pos x="T2" y="T3"/>
                  </a:cxn>
                  <a:cxn ang="0">
                    <a:pos x="T4" y="T5"/>
                  </a:cxn>
                  <a:cxn ang="0">
                    <a:pos x="T6" y="T7"/>
                  </a:cxn>
                </a:cxnLst>
                <a:rect l="0" t="0" r="r" b="b"/>
                <a:pathLst>
                  <a:path w="13" h="18">
                    <a:moveTo>
                      <a:pt x="8" y="11"/>
                    </a:moveTo>
                    <a:cubicBezTo>
                      <a:pt x="5" y="16"/>
                      <a:pt x="1" y="18"/>
                      <a:pt x="1" y="16"/>
                    </a:cubicBezTo>
                    <a:cubicBezTo>
                      <a:pt x="0" y="12"/>
                      <a:pt x="8" y="0"/>
                      <a:pt x="12" y="1"/>
                    </a:cubicBezTo>
                    <a:cubicBezTo>
                      <a:pt x="13" y="2"/>
                      <a:pt x="11" y="8"/>
                      <a:pt x="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0" name="Freeform 122">
                <a:extLst>
                  <a:ext uri="{FF2B5EF4-FFF2-40B4-BE49-F238E27FC236}">
                    <a16:creationId xmlns:a16="http://schemas.microsoft.com/office/drawing/2014/main" id="{D568865F-EA56-45B5-925A-B70E45F1FB95}"/>
                  </a:ext>
                </a:extLst>
              </p:cNvPr>
              <p:cNvSpPr>
                <a:spLocks/>
              </p:cNvSpPr>
              <p:nvPr/>
            </p:nvSpPr>
            <p:spPr bwMode="auto">
              <a:xfrm>
                <a:off x="4012" y="1575"/>
                <a:ext cx="22" cy="22"/>
              </a:xfrm>
              <a:custGeom>
                <a:avLst/>
                <a:gdLst>
                  <a:gd name="T0" fmla="*/ 8 w 15"/>
                  <a:gd name="T1" fmla="*/ 9 h 15"/>
                  <a:gd name="T2" fmla="*/ 0 w 15"/>
                  <a:gd name="T3" fmla="*/ 13 h 15"/>
                  <a:gd name="T4" fmla="*/ 14 w 15"/>
                  <a:gd name="T5" fmla="*/ 1 h 15"/>
                  <a:gd name="T6" fmla="*/ 8 w 15"/>
                  <a:gd name="T7" fmla="*/ 9 h 15"/>
                </a:gdLst>
                <a:ahLst/>
                <a:cxnLst>
                  <a:cxn ang="0">
                    <a:pos x="T0" y="T1"/>
                  </a:cxn>
                  <a:cxn ang="0">
                    <a:pos x="T2" y="T3"/>
                  </a:cxn>
                  <a:cxn ang="0">
                    <a:pos x="T4" y="T5"/>
                  </a:cxn>
                  <a:cxn ang="0">
                    <a:pos x="T6" y="T7"/>
                  </a:cxn>
                </a:cxnLst>
                <a:rect l="0" t="0" r="r" b="b"/>
                <a:pathLst>
                  <a:path w="15" h="15">
                    <a:moveTo>
                      <a:pt x="8" y="9"/>
                    </a:moveTo>
                    <a:cubicBezTo>
                      <a:pt x="4" y="13"/>
                      <a:pt x="0" y="15"/>
                      <a:pt x="0" y="13"/>
                    </a:cubicBezTo>
                    <a:cubicBezTo>
                      <a:pt x="0" y="10"/>
                      <a:pt x="11" y="0"/>
                      <a:pt x="14" y="1"/>
                    </a:cubicBezTo>
                    <a:cubicBezTo>
                      <a:pt x="15" y="2"/>
                      <a:pt x="11" y="7"/>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1" name="Freeform 123">
                <a:extLst>
                  <a:ext uri="{FF2B5EF4-FFF2-40B4-BE49-F238E27FC236}">
                    <a16:creationId xmlns:a16="http://schemas.microsoft.com/office/drawing/2014/main" id="{83B19645-4FBD-4EF7-8125-1B0379E31B4B}"/>
                  </a:ext>
                </a:extLst>
              </p:cNvPr>
              <p:cNvSpPr>
                <a:spLocks/>
              </p:cNvSpPr>
              <p:nvPr/>
            </p:nvSpPr>
            <p:spPr bwMode="auto">
              <a:xfrm>
                <a:off x="3975" y="1614"/>
                <a:ext cx="20" cy="24"/>
              </a:xfrm>
              <a:custGeom>
                <a:avLst/>
                <a:gdLst>
                  <a:gd name="T0" fmla="*/ 8 w 14"/>
                  <a:gd name="T1" fmla="*/ 9 h 16"/>
                  <a:gd name="T2" fmla="*/ 0 w 14"/>
                  <a:gd name="T3" fmla="*/ 14 h 16"/>
                  <a:gd name="T4" fmla="*/ 13 w 14"/>
                  <a:gd name="T5" fmla="*/ 1 h 16"/>
                  <a:gd name="T6" fmla="*/ 8 w 14"/>
                  <a:gd name="T7" fmla="*/ 9 h 16"/>
                </a:gdLst>
                <a:ahLst/>
                <a:cxnLst>
                  <a:cxn ang="0">
                    <a:pos x="T0" y="T1"/>
                  </a:cxn>
                  <a:cxn ang="0">
                    <a:pos x="T2" y="T3"/>
                  </a:cxn>
                  <a:cxn ang="0">
                    <a:pos x="T4" y="T5"/>
                  </a:cxn>
                  <a:cxn ang="0">
                    <a:pos x="T6" y="T7"/>
                  </a:cxn>
                </a:cxnLst>
                <a:rect l="0" t="0" r="r" b="b"/>
                <a:pathLst>
                  <a:path w="14" h="16">
                    <a:moveTo>
                      <a:pt x="8" y="9"/>
                    </a:moveTo>
                    <a:cubicBezTo>
                      <a:pt x="4" y="14"/>
                      <a:pt x="0" y="16"/>
                      <a:pt x="0" y="14"/>
                    </a:cubicBezTo>
                    <a:cubicBezTo>
                      <a:pt x="0" y="11"/>
                      <a:pt x="10" y="0"/>
                      <a:pt x="13" y="1"/>
                    </a:cubicBezTo>
                    <a:cubicBezTo>
                      <a:pt x="14" y="2"/>
                      <a:pt x="11" y="7"/>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2" name="Freeform 124">
                <a:extLst>
                  <a:ext uri="{FF2B5EF4-FFF2-40B4-BE49-F238E27FC236}">
                    <a16:creationId xmlns:a16="http://schemas.microsoft.com/office/drawing/2014/main" id="{510C9870-00C4-4F0F-BE0D-D0025CD74400}"/>
                  </a:ext>
                </a:extLst>
              </p:cNvPr>
              <p:cNvSpPr>
                <a:spLocks/>
              </p:cNvSpPr>
              <p:nvPr/>
            </p:nvSpPr>
            <p:spPr bwMode="auto">
              <a:xfrm>
                <a:off x="4147" y="1429"/>
                <a:ext cx="23" cy="12"/>
              </a:xfrm>
              <a:custGeom>
                <a:avLst/>
                <a:gdLst>
                  <a:gd name="T0" fmla="*/ 5 w 16"/>
                  <a:gd name="T1" fmla="*/ 5 h 8"/>
                  <a:gd name="T2" fmla="*/ 0 w 16"/>
                  <a:gd name="T3" fmla="*/ 8 h 8"/>
                  <a:gd name="T4" fmla="*/ 14 w 16"/>
                  <a:gd name="T5" fmla="*/ 1 h 8"/>
                  <a:gd name="T6" fmla="*/ 16 w 16"/>
                  <a:gd name="T7" fmla="*/ 0 h 8"/>
                  <a:gd name="T8" fmla="*/ 15 w 16"/>
                  <a:gd name="T9" fmla="*/ 0 h 8"/>
                  <a:gd name="T10" fmla="*/ 5 w 16"/>
                  <a:gd name="T11" fmla="*/ 5 h 8"/>
                </a:gdLst>
                <a:ahLst/>
                <a:cxnLst>
                  <a:cxn ang="0">
                    <a:pos x="T0" y="T1"/>
                  </a:cxn>
                  <a:cxn ang="0">
                    <a:pos x="T2" y="T3"/>
                  </a:cxn>
                  <a:cxn ang="0">
                    <a:pos x="T4" y="T5"/>
                  </a:cxn>
                  <a:cxn ang="0">
                    <a:pos x="T6" y="T7"/>
                  </a:cxn>
                  <a:cxn ang="0">
                    <a:pos x="T8" y="T9"/>
                  </a:cxn>
                  <a:cxn ang="0">
                    <a:pos x="T10" y="T11"/>
                  </a:cxn>
                </a:cxnLst>
                <a:rect l="0" t="0" r="r" b="b"/>
                <a:pathLst>
                  <a:path w="16" h="8">
                    <a:moveTo>
                      <a:pt x="5" y="5"/>
                    </a:moveTo>
                    <a:cubicBezTo>
                      <a:pt x="3" y="7"/>
                      <a:pt x="1" y="8"/>
                      <a:pt x="0" y="8"/>
                    </a:cubicBezTo>
                    <a:cubicBezTo>
                      <a:pt x="14" y="1"/>
                      <a:pt x="14" y="1"/>
                      <a:pt x="14" y="1"/>
                    </a:cubicBezTo>
                    <a:cubicBezTo>
                      <a:pt x="15" y="1"/>
                      <a:pt x="15" y="0"/>
                      <a:pt x="16" y="0"/>
                    </a:cubicBezTo>
                    <a:cubicBezTo>
                      <a:pt x="16" y="0"/>
                      <a:pt x="16" y="0"/>
                      <a:pt x="15" y="0"/>
                    </a:cubicBezTo>
                    <a:cubicBezTo>
                      <a:pt x="14" y="1"/>
                      <a:pt x="9" y="3"/>
                      <a:pt x="5"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3" name="Freeform 125">
                <a:extLst>
                  <a:ext uri="{FF2B5EF4-FFF2-40B4-BE49-F238E27FC236}">
                    <a16:creationId xmlns:a16="http://schemas.microsoft.com/office/drawing/2014/main" id="{D7D715A2-B2F3-44CB-99D8-AA50745214FA}"/>
                  </a:ext>
                </a:extLst>
              </p:cNvPr>
              <p:cNvSpPr>
                <a:spLocks/>
              </p:cNvSpPr>
              <p:nvPr/>
            </p:nvSpPr>
            <p:spPr bwMode="auto">
              <a:xfrm>
                <a:off x="4086" y="1474"/>
                <a:ext cx="6" cy="4"/>
              </a:xfrm>
              <a:custGeom>
                <a:avLst/>
                <a:gdLst>
                  <a:gd name="T0" fmla="*/ 4 w 4"/>
                  <a:gd name="T1" fmla="*/ 0 h 3"/>
                  <a:gd name="T2" fmla="*/ 0 w 4"/>
                  <a:gd name="T3" fmla="*/ 3 h 3"/>
                  <a:gd name="T4" fmla="*/ 4 w 4"/>
                  <a:gd name="T5" fmla="*/ 0 h 3"/>
                </a:gdLst>
                <a:ahLst/>
                <a:cxnLst>
                  <a:cxn ang="0">
                    <a:pos x="T0" y="T1"/>
                  </a:cxn>
                  <a:cxn ang="0">
                    <a:pos x="T2" y="T3"/>
                  </a:cxn>
                  <a:cxn ang="0">
                    <a:pos x="T4" y="T5"/>
                  </a:cxn>
                </a:cxnLst>
                <a:rect l="0" t="0" r="r" b="b"/>
                <a:pathLst>
                  <a:path w="4" h="3">
                    <a:moveTo>
                      <a:pt x="4" y="0"/>
                    </a:moveTo>
                    <a:cubicBezTo>
                      <a:pt x="2" y="1"/>
                      <a:pt x="1" y="2"/>
                      <a:pt x="0" y="3"/>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4" name="Freeform 126">
                <a:extLst>
                  <a:ext uri="{FF2B5EF4-FFF2-40B4-BE49-F238E27FC236}">
                    <a16:creationId xmlns:a16="http://schemas.microsoft.com/office/drawing/2014/main" id="{8D7B1DFE-727F-4893-BA26-F5373E52346E}"/>
                  </a:ext>
                </a:extLst>
              </p:cNvPr>
              <p:cNvSpPr>
                <a:spLocks/>
              </p:cNvSpPr>
              <p:nvPr/>
            </p:nvSpPr>
            <p:spPr bwMode="auto">
              <a:xfrm>
                <a:off x="4116" y="1445"/>
                <a:ext cx="24" cy="13"/>
              </a:xfrm>
              <a:custGeom>
                <a:avLst/>
                <a:gdLst>
                  <a:gd name="T0" fmla="*/ 6 w 16"/>
                  <a:gd name="T1" fmla="*/ 6 h 9"/>
                  <a:gd name="T2" fmla="*/ 0 w 16"/>
                  <a:gd name="T3" fmla="*/ 9 h 9"/>
                  <a:gd name="T4" fmla="*/ 16 w 16"/>
                  <a:gd name="T5" fmla="*/ 0 h 9"/>
                  <a:gd name="T6" fmla="*/ 16 w 16"/>
                  <a:gd name="T7" fmla="*/ 0 h 9"/>
                  <a:gd name="T8" fmla="*/ 6 w 16"/>
                  <a:gd name="T9" fmla="*/ 6 h 9"/>
                </a:gdLst>
                <a:ahLst/>
                <a:cxnLst>
                  <a:cxn ang="0">
                    <a:pos x="T0" y="T1"/>
                  </a:cxn>
                  <a:cxn ang="0">
                    <a:pos x="T2" y="T3"/>
                  </a:cxn>
                  <a:cxn ang="0">
                    <a:pos x="T4" y="T5"/>
                  </a:cxn>
                  <a:cxn ang="0">
                    <a:pos x="T6" y="T7"/>
                  </a:cxn>
                  <a:cxn ang="0">
                    <a:pos x="T8" y="T9"/>
                  </a:cxn>
                </a:cxnLst>
                <a:rect l="0" t="0" r="r" b="b"/>
                <a:pathLst>
                  <a:path w="16" h="9">
                    <a:moveTo>
                      <a:pt x="6" y="6"/>
                    </a:moveTo>
                    <a:cubicBezTo>
                      <a:pt x="4" y="7"/>
                      <a:pt x="2" y="8"/>
                      <a:pt x="0" y="9"/>
                    </a:cubicBezTo>
                    <a:cubicBezTo>
                      <a:pt x="1" y="9"/>
                      <a:pt x="13" y="2"/>
                      <a:pt x="16" y="0"/>
                    </a:cubicBezTo>
                    <a:cubicBezTo>
                      <a:pt x="16" y="0"/>
                      <a:pt x="16" y="0"/>
                      <a:pt x="16" y="0"/>
                    </a:cubicBezTo>
                    <a:cubicBezTo>
                      <a:pt x="12" y="2"/>
                      <a:pt x="9" y="4"/>
                      <a:pt x="6"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5" name="Freeform 127">
                <a:extLst>
                  <a:ext uri="{FF2B5EF4-FFF2-40B4-BE49-F238E27FC236}">
                    <a16:creationId xmlns:a16="http://schemas.microsoft.com/office/drawing/2014/main" id="{B1CA0388-8FA4-4EB8-96A5-A2867B43DCCB}"/>
                  </a:ext>
                </a:extLst>
              </p:cNvPr>
              <p:cNvSpPr>
                <a:spLocks/>
              </p:cNvSpPr>
              <p:nvPr/>
            </p:nvSpPr>
            <p:spPr bwMode="auto">
              <a:xfrm>
                <a:off x="4089" y="1462"/>
                <a:ext cx="22" cy="15"/>
              </a:xfrm>
              <a:custGeom>
                <a:avLst/>
                <a:gdLst>
                  <a:gd name="T0" fmla="*/ 5 w 15"/>
                  <a:gd name="T1" fmla="*/ 6 h 10"/>
                  <a:gd name="T2" fmla="*/ 0 w 15"/>
                  <a:gd name="T3" fmla="*/ 10 h 10"/>
                  <a:gd name="T4" fmla="*/ 15 w 15"/>
                  <a:gd name="T5" fmla="*/ 0 h 10"/>
                  <a:gd name="T6" fmla="*/ 15 w 15"/>
                  <a:gd name="T7" fmla="*/ 0 h 10"/>
                  <a:gd name="T8" fmla="*/ 5 w 15"/>
                  <a:gd name="T9" fmla="*/ 6 h 10"/>
                </a:gdLst>
                <a:ahLst/>
                <a:cxnLst>
                  <a:cxn ang="0">
                    <a:pos x="T0" y="T1"/>
                  </a:cxn>
                  <a:cxn ang="0">
                    <a:pos x="T2" y="T3"/>
                  </a:cxn>
                  <a:cxn ang="0">
                    <a:pos x="T4" y="T5"/>
                  </a:cxn>
                  <a:cxn ang="0">
                    <a:pos x="T6" y="T7"/>
                  </a:cxn>
                  <a:cxn ang="0">
                    <a:pos x="T8" y="T9"/>
                  </a:cxn>
                </a:cxnLst>
                <a:rect l="0" t="0" r="r" b="b"/>
                <a:pathLst>
                  <a:path w="15" h="10">
                    <a:moveTo>
                      <a:pt x="5" y="6"/>
                    </a:moveTo>
                    <a:cubicBezTo>
                      <a:pt x="1" y="9"/>
                      <a:pt x="0" y="9"/>
                      <a:pt x="0" y="10"/>
                    </a:cubicBezTo>
                    <a:cubicBezTo>
                      <a:pt x="0" y="9"/>
                      <a:pt x="13" y="1"/>
                      <a:pt x="15" y="0"/>
                    </a:cubicBezTo>
                    <a:cubicBezTo>
                      <a:pt x="15" y="0"/>
                      <a:pt x="15" y="0"/>
                      <a:pt x="15" y="0"/>
                    </a:cubicBezTo>
                    <a:cubicBezTo>
                      <a:pt x="14" y="1"/>
                      <a:pt x="13" y="2"/>
                      <a:pt x="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6" name="Freeform 128">
                <a:extLst>
                  <a:ext uri="{FF2B5EF4-FFF2-40B4-BE49-F238E27FC236}">
                    <a16:creationId xmlns:a16="http://schemas.microsoft.com/office/drawing/2014/main" id="{63AC228C-5B11-4E47-9E8C-948ADD9EDA20}"/>
                  </a:ext>
                </a:extLst>
              </p:cNvPr>
              <p:cNvSpPr>
                <a:spLocks/>
              </p:cNvSpPr>
              <p:nvPr/>
            </p:nvSpPr>
            <p:spPr bwMode="auto">
              <a:xfrm>
                <a:off x="4046" y="1491"/>
                <a:ext cx="21" cy="15"/>
              </a:xfrm>
              <a:custGeom>
                <a:avLst/>
                <a:gdLst>
                  <a:gd name="T0" fmla="*/ 5 w 15"/>
                  <a:gd name="T1" fmla="*/ 7 h 10"/>
                  <a:gd name="T2" fmla="*/ 0 w 15"/>
                  <a:gd name="T3" fmla="*/ 10 h 10"/>
                  <a:gd name="T4" fmla="*/ 0 w 15"/>
                  <a:gd name="T5" fmla="*/ 10 h 10"/>
                  <a:gd name="T6" fmla="*/ 12 w 15"/>
                  <a:gd name="T7" fmla="*/ 1 h 10"/>
                  <a:gd name="T8" fmla="*/ 13 w 15"/>
                  <a:gd name="T9" fmla="*/ 1 h 10"/>
                  <a:gd name="T10" fmla="*/ 15 w 15"/>
                  <a:gd name="T11" fmla="*/ 0 h 10"/>
                  <a:gd name="T12" fmla="*/ 15 w 15"/>
                  <a:gd name="T13" fmla="*/ 0 h 10"/>
                  <a:gd name="T14" fmla="*/ 5 w 15"/>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5" y="7"/>
                    </a:moveTo>
                    <a:cubicBezTo>
                      <a:pt x="3" y="8"/>
                      <a:pt x="2" y="9"/>
                      <a:pt x="0" y="10"/>
                    </a:cubicBezTo>
                    <a:cubicBezTo>
                      <a:pt x="0" y="10"/>
                      <a:pt x="0" y="10"/>
                      <a:pt x="0" y="10"/>
                    </a:cubicBezTo>
                    <a:cubicBezTo>
                      <a:pt x="12" y="1"/>
                      <a:pt x="12" y="1"/>
                      <a:pt x="12" y="1"/>
                    </a:cubicBezTo>
                    <a:cubicBezTo>
                      <a:pt x="13" y="1"/>
                      <a:pt x="13" y="1"/>
                      <a:pt x="13" y="1"/>
                    </a:cubicBezTo>
                    <a:cubicBezTo>
                      <a:pt x="14" y="0"/>
                      <a:pt x="14" y="0"/>
                      <a:pt x="15" y="0"/>
                    </a:cubicBezTo>
                    <a:cubicBezTo>
                      <a:pt x="15" y="0"/>
                      <a:pt x="15" y="0"/>
                      <a:pt x="15" y="0"/>
                    </a:cubicBezTo>
                    <a:cubicBezTo>
                      <a:pt x="11" y="2"/>
                      <a:pt x="8" y="4"/>
                      <a:pt x="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7" name="Freeform 129">
                <a:extLst>
                  <a:ext uri="{FF2B5EF4-FFF2-40B4-BE49-F238E27FC236}">
                    <a16:creationId xmlns:a16="http://schemas.microsoft.com/office/drawing/2014/main" id="{3978D5BA-FB3C-4AF9-BFD5-C3B51CAD807D}"/>
                  </a:ext>
                </a:extLst>
              </p:cNvPr>
              <p:cNvSpPr>
                <a:spLocks/>
              </p:cNvSpPr>
              <p:nvPr/>
            </p:nvSpPr>
            <p:spPr bwMode="auto">
              <a:xfrm>
                <a:off x="4134" y="1438"/>
                <a:ext cx="23" cy="11"/>
              </a:xfrm>
              <a:custGeom>
                <a:avLst/>
                <a:gdLst>
                  <a:gd name="T0" fmla="*/ 6 w 16"/>
                  <a:gd name="T1" fmla="*/ 5 h 8"/>
                  <a:gd name="T2" fmla="*/ 0 w 16"/>
                  <a:gd name="T3" fmla="*/ 8 h 8"/>
                  <a:gd name="T4" fmla="*/ 16 w 16"/>
                  <a:gd name="T5" fmla="*/ 0 h 8"/>
                  <a:gd name="T6" fmla="*/ 16 w 16"/>
                  <a:gd name="T7" fmla="*/ 0 h 8"/>
                  <a:gd name="T8" fmla="*/ 6 w 16"/>
                  <a:gd name="T9" fmla="*/ 5 h 8"/>
                </a:gdLst>
                <a:ahLst/>
                <a:cxnLst>
                  <a:cxn ang="0">
                    <a:pos x="T0" y="T1"/>
                  </a:cxn>
                  <a:cxn ang="0">
                    <a:pos x="T2" y="T3"/>
                  </a:cxn>
                  <a:cxn ang="0">
                    <a:pos x="T4" y="T5"/>
                  </a:cxn>
                  <a:cxn ang="0">
                    <a:pos x="T6" y="T7"/>
                  </a:cxn>
                  <a:cxn ang="0">
                    <a:pos x="T8" y="T9"/>
                  </a:cxn>
                </a:cxnLst>
                <a:rect l="0" t="0" r="r" b="b"/>
                <a:pathLst>
                  <a:path w="16" h="8">
                    <a:moveTo>
                      <a:pt x="6" y="5"/>
                    </a:moveTo>
                    <a:cubicBezTo>
                      <a:pt x="0" y="8"/>
                      <a:pt x="0" y="8"/>
                      <a:pt x="0" y="8"/>
                    </a:cubicBezTo>
                    <a:cubicBezTo>
                      <a:pt x="0" y="7"/>
                      <a:pt x="14" y="0"/>
                      <a:pt x="16" y="0"/>
                    </a:cubicBezTo>
                    <a:cubicBezTo>
                      <a:pt x="16" y="0"/>
                      <a:pt x="16" y="0"/>
                      <a:pt x="16" y="0"/>
                    </a:cubicBezTo>
                    <a:cubicBezTo>
                      <a:pt x="15" y="0"/>
                      <a:pt x="11" y="2"/>
                      <a:pt x="6"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8" name="Freeform 130">
                <a:extLst>
                  <a:ext uri="{FF2B5EF4-FFF2-40B4-BE49-F238E27FC236}">
                    <a16:creationId xmlns:a16="http://schemas.microsoft.com/office/drawing/2014/main" id="{DFDC5149-82BC-46FF-81B1-C2B7792A00AC}"/>
                  </a:ext>
                </a:extLst>
              </p:cNvPr>
              <p:cNvSpPr>
                <a:spLocks/>
              </p:cNvSpPr>
              <p:nvPr/>
            </p:nvSpPr>
            <p:spPr bwMode="auto">
              <a:xfrm>
                <a:off x="4060" y="1481"/>
                <a:ext cx="22" cy="16"/>
              </a:xfrm>
              <a:custGeom>
                <a:avLst/>
                <a:gdLst>
                  <a:gd name="T0" fmla="*/ 6 w 15"/>
                  <a:gd name="T1" fmla="*/ 7 h 11"/>
                  <a:gd name="T2" fmla="*/ 0 w 15"/>
                  <a:gd name="T3" fmla="*/ 11 h 11"/>
                  <a:gd name="T4" fmla="*/ 15 w 15"/>
                  <a:gd name="T5" fmla="*/ 0 h 11"/>
                  <a:gd name="T6" fmla="*/ 15 w 15"/>
                  <a:gd name="T7" fmla="*/ 0 h 11"/>
                  <a:gd name="T8" fmla="*/ 6 w 15"/>
                  <a:gd name="T9" fmla="*/ 7 h 11"/>
                </a:gdLst>
                <a:ahLst/>
                <a:cxnLst>
                  <a:cxn ang="0">
                    <a:pos x="T0" y="T1"/>
                  </a:cxn>
                  <a:cxn ang="0">
                    <a:pos x="T2" y="T3"/>
                  </a:cxn>
                  <a:cxn ang="0">
                    <a:pos x="T4" y="T5"/>
                  </a:cxn>
                  <a:cxn ang="0">
                    <a:pos x="T6" y="T7"/>
                  </a:cxn>
                  <a:cxn ang="0">
                    <a:pos x="T8" y="T9"/>
                  </a:cxn>
                </a:cxnLst>
                <a:rect l="0" t="0" r="r" b="b"/>
                <a:pathLst>
                  <a:path w="15" h="11">
                    <a:moveTo>
                      <a:pt x="6" y="7"/>
                    </a:moveTo>
                    <a:cubicBezTo>
                      <a:pt x="1" y="10"/>
                      <a:pt x="0" y="10"/>
                      <a:pt x="0" y="11"/>
                    </a:cubicBezTo>
                    <a:cubicBezTo>
                      <a:pt x="1" y="10"/>
                      <a:pt x="14" y="0"/>
                      <a:pt x="15" y="0"/>
                    </a:cubicBezTo>
                    <a:cubicBezTo>
                      <a:pt x="15" y="0"/>
                      <a:pt x="15" y="0"/>
                      <a:pt x="15" y="0"/>
                    </a:cubicBezTo>
                    <a:cubicBezTo>
                      <a:pt x="14" y="1"/>
                      <a:pt x="7" y="6"/>
                      <a:pt x="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9" name="Freeform 131">
                <a:extLst>
                  <a:ext uri="{FF2B5EF4-FFF2-40B4-BE49-F238E27FC236}">
                    <a16:creationId xmlns:a16="http://schemas.microsoft.com/office/drawing/2014/main" id="{6A79E41B-EBAD-443D-BC66-AEF5192DCBCF}"/>
                  </a:ext>
                </a:extLst>
              </p:cNvPr>
              <p:cNvSpPr>
                <a:spLocks/>
              </p:cNvSpPr>
              <p:nvPr/>
            </p:nvSpPr>
            <p:spPr bwMode="auto">
              <a:xfrm>
                <a:off x="4018" y="1512"/>
                <a:ext cx="20" cy="17"/>
              </a:xfrm>
              <a:custGeom>
                <a:avLst/>
                <a:gdLst>
                  <a:gd name="T0" fmla="*/ 5 w 14"/>
                  <a:gd name="T1" fmla="*/ 8 h 12"/>
                  <a:gd name="T2" fmla="*/ 0 w 14"/>
                  <a:gd name="T3" fmla="*/ 12 h 12"/>
                  <a:gd name="T4" fmla="*/ 14 w 14"/>
                  <a:gd name="T5" fmla="*/ 0 h 12"/>
                  <a:gd name="T6" fmla="*/ 14 w 14"/>
                  <a:gd name="T7" fmla="*/ 0 h 12"/>
                  <a:gd name="T8" fmla="*/ 5 w 14"/>
                  <a:gd name="T9" fmla="*/ 8 h 12"/>
                </a:gdLst>
                <a:ahLst/>
                <a:cxnLst>
                  <a:cxn ang="0">
                    <a:pos x="T0" y="T1"/>
                  </a:cxn>
                  <a:cxn ang="0">
                    <a:pos x="T2" y="T3"/>
                  </a:cxn>
                  <a:cxn ang="0">
                    <a:pos x="T4" y="T5"/>
                  </a:cxn>
                  <a:cxn ang="0">
                    <a:pos x="T6" y="T7"/>
                  </a:cxn>
                  <a:cxn ang="0">
                    <a:pos x="T8" y="T9"/>
                  </a:cxn>
                </a:cxnLst>
                <a:rect l="0" t="0" r="r" b="b"/>
                <a:pathLst>
                  <a:path w="14" h="12">
                    <a:moveTo>
                      <a:pt x="5" y="8"/>
                    </a:moveTo>
                    <a:cubicBezTo>
                      <a:pt x="1" y="11"/>
                      <a:pt x="0" y="11"/>
                      <a:pt x="0" y="12"/>
                    </a:cubicBezTo>
                    <a:cubicBezTo>
                      <a:pt x="0" y="11"/>
                      <a:pt x="13" y="1"/>
                      <a:pt x="14" y="0"/>
                    </a:cubicBezTo>
                    <a:cubicBezTo>
                      <a:pt x="14" y="0"/>
                      <a:pt x="14" y="0"/>
                      <a:pt x="14" y="0"/>
                    </a:cubicBezTo>
                    <a:cubicBezTo>
                      <a:pt x="13" y="1"/>
                      <a:pt x="8" y="5"/>
                      <a:pt x="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0" name="Freeform 132">
                <a:extLst>
                  <a:ext uri="{FF2B5EF4-FFF2-40B4-BE49-F238E27FC236}">
                    <a16:creationId xmlns:a16="http://schemas.microsoft.com/office/drawing/2014/main" id="{7A4A8F85-1D8A-4272-92B1-C7C6A8044BCC}"/>
                  </a:ext>
                </a:extLst>
              </p:cNvPr>
              <p:cNvSpPr>
                <a:spLocks/>
              </p:cNvSpPr>
              <p:nvPr/>
            </p:nvSpPr>
            <p:spPr bwMode="auto">
              <a:xfrm>
                <a:off x="4105" y="1454"/>
                <a:ext cx="23" cy="13"/>
              </a:xfrm>
              <a:custGeom>
                <a:avLst/>
                <a:gdLst>
                  <a:gd name="T0" fmla="*/ 6 w 16"/>
                  <a:gd name="T1" fmla="*/ 6 h 9"/>
                  <a:gd name="T2" fmla="*/ 0 w 16"/>
                  <a:gd name="T3" fmla="*/ 9 h 9"/>
                  <a:gd name="T4" fmla="*/ 16 w 16"/>
                  <a:gd name="T5" fmla="*/ 0 h 9"/>
                  <a:gd name="T6" fmla="*/ 16 w 16"/>
                  <a:gd name="T7" fmla="*/ 0 h 9"/>
                  <a:gd name="T8" fmla="*/ 6 w 16"/>
                  <a:gd name="T9" fmla="*/ 6 h 9"/>
                </a:gdLst>
                <a:ahLst/>
                <a:cxnLst>
                  <a:cxn ang="0">
                    <a:pos x="T0" y="T1"/>
                  </a:cxn>
                  <a:cxn ang="0">
                    <a:pos x="T2" y="T3"/>
                  </a:cxn>
                  <a:cxn ang="0">
                    <a:pos x="T4" y="T5"/>
                  </a:cxn>
                  <a:cxn ang="0">
                    <a:pos x="T6" y="T7"/>
                  </a:cxn>
                  <a:cxn ang="0">
                    <a:pos x="T8" y="T9"/>
                  </a:cxn>
                </a:cxnLst>
                <a:rect l="0" t="0" r="r" b="b"/>
                <a:pathLst>
                  <a:path w="16" h="9">
                    <a:moveTo>
                      <a:pt x="6" y="6"/>
                    </a:moveTo>
                    <a:cubicBezTo>
                      <a:pt x="3" y="8"/>
                      <a:pt x="0" y="9"/>
                      <a:pt x="0" y="9"/>
                    </a:cubicBezTo>
                    <a:cubicBezTo>
                      <a:pt x="0" y="9"/>
                      <a:pt x="14" y="0"/>
                      <a:pt x="16" y="0"/>
                    </a:cubicBezTo>
                    <a:cubicBezTo>
                      <a:pt x="16" y="0"/>
                      <a:pt x="16" y="0"/>
                      <a:pt x="16" y="0"/>
                    </a:cubicBezTo>
                    <a:cubicBezTo>
                      <a:pt x="15" y="1"/>
                      <a:pt x="7" y="6"/>
                      <a:pt x="6"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1" name="Freeform 133">
                <a:extLst>
                  <a:ext uri="{FF2B5EF4-FFF2-40B4-BE49-F238E27FC236}">
                    <a16:creationId xmlns:a16="http://schemas.microsoft.com/office/drawing/2014/main" id="{D9601362-6CD2-4A58-A96D-9ED1832D7278}"/>
                  </a:ext>
                </a:extLst>
              </p:cNvPr>
              <p:cNvSpPr>
                <a:spLocks/>
              </p:cNvSpPr>
              <p:nvPr/>
            </p:nvSpPr>
            <p:spPr bwMode="auto">
              <a:xfrm>
                <a:off x="4079" y="1471"/>
                <a:ext cx="22" cy="14"/>
              </a:xfrm>
              <a:custGeom>
                <a:avLst/>
                <a:gdLst>
                  <a:gd name="T0" fmla="*/ 6 w 15"/>
                  <a:gd name="T1" fmla="*/ 7 h 10"/>
                  <a:gd name="T2" fmla="*/ 0 w 15"/>
                  <a:gd name="T3" fmla="*/ 10 h 10"/>
                  <a:gd name="T4" fmla="*/ 15 w 15"/>
                  <a:gd name="T5" fmla="*/ 0 h 10"/>
                  <a:gd name="T6" fmla="*/ 15 w 15"/>
                  <a:gd name="T7" fmla="*/ 0 h 10"/>
                  <a:gd name="T8" fmla="*/ 6 w 15"/>
                  <a:gd name="T9" fmla="*/ 7 h 10"/>
                </a:gdLst>
                <a:ahLst/>
                <a:cxnLst>
                  <a:cxn ang="0">
                    <a:pos x="T0" y="T1"/>
                  </a:cxn>
                  <a:cxn ang="0">
                    <a:pos x="T2" y="T3"/>
                  </a:cxn>
                  <a:cxn ang="0">
                    <a:pos x="T4" y="T5"/>
                  </a:cxn>
                  <a:cxn ang="0">
                    <a:pos x="T6" y="T7"/>
                  </a:cxn>
                  <a:cxn ang="0">
                    <a:pos x="T8" y="T9"/>
                  </a:cxn>
                </a:cxnLst>
                <a:rect l="0" t="0" r="r" b="b"/>
                <a:pathLst>
                  <a:path w="15" h="10">
                    <a:moveTo>
                      <a:pt x="6" y="7"/>
                    </a:moveTo>
                    <a:cubicBezTo>
                      <a:pt x="3" y="8"/>
                      <a:pt x="0" y="10"/>
                      <a:pt x="0" y="10"/>
                    </a:cubicBezTo>
                    <a:cubicBezTo>
                      <a:pt x="0" y="10"/>
                      <a:pt x="14" y="1"/>
                      <a:pt x="15" y="0"/>
                    </a:cubicBezTo>
                    <a:cubicBezTo>
                      <a:pt x="15" y="0"/>
                      <a:pt x="15" y="0"/>
                      <a:pt x="15" y="0"/>
                    </a:cubicBezTo>
                    <a:cubicBezTo>
                      <a:pt x="14" y="2"/>
                      <a:pt x="6" y="7"/>
                      <a:pt x="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2" name="Freeform 134">
                <a:extLst>
                  <a:ext uri="{FF2B5EF4-FFF2-40B4-BE49-F238E27FC236}">
                    <a16:creationId xmlns:a16="http://schemas.microsoft.com/office/drawing/2014/main" id="{647CD826-D867-42C2-8F15-0547CAE4B606}"/>
                  </a:ext>
                </a:extLst>
              </p:cNvPr>
              <p:cNvSpPr>
                <a:spLocks/>
              </p:cNvSpPr>
              <p:nvPr/>
            </p:nvSpPr>
            <p:spPr bwMode="auto">
              <a:xfrm>
                <a:off x="4034" y="1501"/>
                <a:ext cx="22" cy="16"/>
              </a:xfrm>
              <a:custGeom>
                <a:avLst/>
                <a:gdLst>
                  <a:gd name="T0" fmla="*/ 6 w 15"/>
                  <a:gd name="T1" fmla="*/ 7 h 11"/>
                  <a:gd name="T2" fmla="*/ 0 w 15"/>
                  <a:gd name="T3" fmla="*/ 11 h 11"/>
                  <a:gd name="T4" fmla="*/ 15 w 15"/>
                  <a:gd name="T5" fmla="*/ 0 h 11"/>
                  <a:gd name="T6" fmla="*/ 15 w 15"/>
                  <a:gd name="T7" fmla="*/ 0 h 11"/>
                  <a:gd name="T8" fmla="*/ 6 w 15"/>
                  <a:gd name="T9" fmla="*/ 7 h 11"/>
                </a:gdLst>
                <a:ahLst/>
                <a:cxnLst>
                  <a:cxn ang="0">
                    <a:pos x="T0" y="T1"/>
                  </a:cxn>
                  <a:cxn ang="0">
                    <a:pos x="T2" y="T3"/>
                  </a:cxn>
                  <a:cxn ang="0">
                    <a:pos x="T4" y="T5"/>
                  </a:cxn>
                  <a:cxn ang="0">
                    <a:pos x="T6" y="T7"/>
                  </a:cxn>
                  <a:cxn ang="0">
                    <a:pos x="T8" y="T9"/>
                  </a:cxn>
                </a:cxnLst>
                <a:rect l="0" t="0" r="r" b="b"/>
                <a:pathLst>
                  <a:path w="15" h="11">
                    <a:moveTo>
                      <a:pt x="6" y="7"/>
                    </a:moveTo>
                    <a:cubicBezTo>
                      <a:pt x="4" y="8"/>
                      <a:pt x="1" y="11"/>
                      <a:pt x="0" y="11"/>
                    </a:cubicBezTo>
                    <a:cubicBezTo>
                      <a:pt x="1" y="10"/>
                      <a:pt x="14" y="0"/>
                      <a:pt x="15" y="0"/>
                    </a:cubicBezTo>
                    <a:cubicBezTo>
                      <a:pt x="15" y="0"/>
                      <a:pt x="15" y="0"/>
                      <a:pt x="15" y="0"/>
                    </a:cubicBezTo>
                    <a:cubicBezTo>
                      <a:pt x="14" y="1"/>
                      <a:pt x="6" y="7"/>
                      <a:pt x="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3" name="Freeform 135">
                <a:extLst>
                  <a:ext uri="{FF2B5EF4-FFF2-40B4-BE49-F238E27FC236}">
                    <a16:creationId xmlns:a16="http://schemas.microsoft.com/office/drawing/2014/main" id="{238A5B02-D5FE-415E-B79B-DAFA2C202EF2}"/>
                  </a:ext>
                </a:extLst>
              </p:cNvPr>
              <p:cNvSpPr>
                <a:spLocks/>
              </p:cNvSpPr>
              <p:nvPr/>
            </p:nvSpPr>
            <p:spPr bwMode="auto">
              <a:xfrm>
                <a:off x="4125" y="1445"/>
                <a:ext cx="23" cy="13"/>
              </a:xfrm>
              <a:custGeom>
                <a:avLst/>
                <a:gdLst>
                  <a:gd name="T0" fmla="*/ 6 w 16"/>
                  <a:gd name="T1" fmla="*/ 6 h 9"/>
                  <a:gd name="T2" fmla="*/ 0 w 16"/>
                  <a:gd name="T3" fmla="*/ 9 h 9"/>
                  <a:gd name="T4" fmla="*/ 0 w 16"/>
                  <a:gd name="T5" fmla="*/ 9 h 9"/>
                  <a:gd name="T6" fmla="*/ 16 w 16"/>
                  <a:gd name="T7" fmla="*/ 0 h 9"/>
                  <a:gd name="T8" fmla="*/ 16 w 16"/>
                  <a:gd name="T9" fmla="*/ 0 h 9"/>
                  <a:gd name="T10" fmla="*/ 6 w 16"/>
                  <a:gd name="T11" fmla="*/ 6 h 9"/>
                </a:gdLst>
                <a:ahLst/>
                <a:cxnLst>
                  <a:cxn ang="0">
                    <a:pos x="T0" y="T1"/>
                  </a:cxn>
                  <a:cxn ang="0">
                    <a:pos x="T2" y="T3"/>
                  </a:cxn>
                  <a:cxn ang="0">
                    <a:pos x="T4" y="T5"/>
                  </a:cxn>
                  <a:cxn ang="0">
                    <a:pos x="T6" y="T7"/>
                  </a:cxn>
                  <a:cxn ang="0">
                    <a:pos x="T8" y="T9"/>
                  </a:cxn>
                  <a:cxn ang="0">
                    <a:pos x="T10" y="T11"/>
                  </a:cxn>
                </a:cxnLst>
                <a:rect l="0" t="0" r="r" b="b"/>
                <a:pathLst>
                  <a:path w="16" h="9">
                    <a:moveTo>
                      <a:pt x="6" y="6"/>
                    </a:moveTo>
                    <a:cubicBezTo>
                      <a:pt x="4" y="7"/>
                      <a:pt x="0" y="9"/>
                      <a:pt x="0" y="9"/>
                    </a:cubicBezTo>
                    <a:cubicBezTo>
                      <a:pt x="0" y="9"/>
                      <a:pt x="0" y="9"/>
                      <a:pt x="0" y="9"/>
                    </a:cubicBezTo>
                    <a:cubicBezTo>
                      <a:pt x="1" y="7"/>
                      <a:pt x="14" y="0"/>
                      <a:pt x="16" y="0"/>
                    </a:cubicBezTo>
                    <a:cubicBezTo>
                      <a:pt x="16" y="0"/>
                      <a:pt x="16" y="0"/>
                      <a:pt x="16" y="0"/>
                    </a:cubicBezTo>
                    <a:cubicBezTo>
                      <a:pt x="15" y="1"/>
                      <a:pt x="7" y="6"/>
                      <a:pt x="6"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4" name="Freeform 136">
                <a:extLst>
                  <a:ext uri="{FF2B5EF4-FFF2-40B4-BE49-F238E27FC236}">
                    <a16:creationId xmlns:a16="http://schemas.microsoft.com/office/drawing/2014/main" id="{071E5FBE-52CD-4E9A-9020-C8000DB28A29}"/>
                  </a:ext>
                </a:extLst>
              </p:cNvPr>
              <p:cNvSpPr>
                <a:spLocks/>
              </p:cNvSpPr>
              <p:nvPr/>
            </p:nvSpPr>
            <p:spPr bwMode="auto">
              <a:xfrm>
                <a:off x="4053" y="1490"/>
                <a:ext cx="23" cy="17"/>
              </a:xfrm>
              <a:custGeom>
                <a:avLst/>
                <a:gdLst>
                  <a:gd name="T0" fmla="*/ 7 w 16"/>
                  <a:gd name="T1" fmla="*/ 8 h 12"/>
                  <a:gd name="T2" fmla="*/ 0 w 16"/>
                  <a:gd name="T3" fmla="*/ 12 h 12"/>
                  <a:gd name="T4" fmla="*/ 0 w 16"/>
                  <a:gd name="T5" fmla="*/ 11 h 12"/>
                  <a:gd name="T6" fmla="*/ 16 w 16"/>
                  <a:gd name="T7" fmla="*/ 1 h 12"/>
                  <a:gd name="T8" fmla="*/ 15 w 16"/>
                  <a:gd name="T9" fmla="*/ 1 h 12"/>
                  <a:gd name="T10" fmla="*/ 7 w 16"/>
                  <a:gd name="T11" fmla="*/ 8 h 12"/>
                </a:gdLst>
                <a:ahLst/>
                <a:cxnLst>
                  <a:cxn ang="0">
                    <a:pos x="T0" y="T1"/>
                  </a:cxn>
                  <a:cxn ang="0">
                    <a:pos x="T2" y="T3"/>
                  </a:cxn>
                  <a:cxn ang="0">
                    <a:pos x="T4" y="T5"/>
                  </a:cxn>
                  <a:cxn ang="0">
                    <a:pos x="T6" y="T7"/>
                  </a:cxn>
                  <a:cxn ang="0">
                    <a:pos x="T8" y="T9"/>
                  </a:cxn>
                  <a:cxn ang="0">
                    <a:pos x="T10" y="T11"/>
                  </a:cxn>
                </a:cxnLst>
                <a:rect l="0" t="0" r="r" b="b"/>
                <a:pathLst>
                  <a:path w="16" h="12">
                    <a:moveTo>
                      <a:pt x="7" y="8"/>
                    </a:moveTo>
                    <a:cubicBezTo>
                      <a:pt x="5" y="9"/>
                      <a:pt x="1" y="11"/>
                      <a:pt x="0" y="12"/>
                    </a:cubicBezTo>
                    <a:cubicBezTo>
                      <a:pt x="0" y="12"/>
                      <a:pt x="0" y="12"/>
                      <a:pt x="0" y="11"/>
                    </a:cubicBezTo>
                    <a:cubicBezTo>
                      <a:pt x="1" y="10"/>
                      <a:pt x="14" y="0"/>
                      <a:pt x="16" y="1"/>
                    </a:cubicBezTo>
                    <a:cubicBezTo>
                      <a:pt x="16" y="1"/>
                      <a:pt x="15" y="1"/>
                      <a:pt x="15" y="1"/>
                    </a:cubicBezTo>
                    <a:cubicBezTo>
                      <a:pt x="15" y="2"/>
                      <a:pt x="9" y="6"/>
                      <a:pt x="7"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5" name="Freeform 137">
                <a:extLst>
                  <a:ext uri="{FF2B5EF4-FFF2-40B4-BE49-F238E27FC236}">
                    <a16:creationId xmlns:a16="http://schemas.microsoft.com/office/drawing/2014/main" id="{D36388E6-36B2-40FC-8247-BAF680CD93D1}"/>
                  </a:ext>
                </a:extLst>
              </p:cNvPr>
              <p:cNvSpPr>
                <a:spLocks/>
              </p:cNvSpPr>
              <p:nvPr/>
            </p:nvSpPr>
            <p:spPr bwMode="auto">
              <a:xfrm>
                <a:off x="4011" y="1523"/>
                <a:ext cx="20" cy="16"/>
              </a:xfrm>
              <a:custGeom>
                <a:avLst/>
                <a:gdLst>
                  <a:gd name="T0" fmla="*/ 6 w 14"/>
                  <a:gd name="T1" fmla="*/ 7 h 11"/>
                  <a:gd name="T2" fmla="*/ 0 w 14"/>
                  <a:gd name="T3" fmla="*/ 11 h 11"/>
                  <a:gd name="T4" fmla="*/ 0 w 14"/>
                  <a:gd name="T5" fmla="*/ 11 h 11"/>
                  <a:gd name="T6" fmla="*/ 14 w 14"/>
                  <a:gd name="T7" fmla="*/ 0 h 11"/>
                  <a:gd name="T8" fmla="*/ 14 w 14"/>
                  <a:gd name="T9" fmla="*/ 0 h 11"/>
                  <a:gd name="T10" fmla="*/ 6 w 14"/>
                  <a:gd name="T11" fmla="*/ 7 h 11"/>
                </a:gdLst>
                <a:ahLst/>
                <a:cxnLst>
                  <a:cxn ang="0">
                    <a:pos x="T0" y="T1"/>
                  </a:cxn>
                  <a:cxn ang="0">
                    <a:pos x="T2" y="T3"/>
                  </a:cxn>
                  <a:cxn ang="0">
                    <a:pos x="T4" y="T5"/>
                  </a:cxn>
                  <a:cxn ang="0">
                    <a:pos x="T6" y="T7"/>
                  </a:cxn>
                  <a:cxn ang="0">
                    <a:pos x="T8" y="T9"/>
                  </a:cxn>
                  <a:cxn ang="0">
                    <a:pos x="T10" y="T11"/>
                  </a:cxn>
                </a:cxnLst>
                <a:rect l="0" t="0" r="r" b="b"/>
                <a:pathLst>
                  <a:path w="14" h="11">
                    <a:moveTo>
                      <a:pt x="6" y="7"/>
                    </a:moveTo>
                    <a:cubicBezTo>
                      <a:pt x="4" y="8"/>
                      <a:pt x="0" y="11"/>
                      <a:pt x="0" y="11"/>
                    </a:cubicBezTo>
                    <a:cubicBezTo>
                      <a:pt x="0" y="11"/>
                      <a:pt x="0" y="11"/>
                      <a:pt x="0" y="11"/>
                    </a:cubicBezTo>
                    <a:cubicBezTo>
                      <a:pt x="1" y="9"/>
                      <a:pt x="12" y="0"/>
                      <a:pt x="14" y="0"/>
                    </a:cubicBezTo>
                    <a:cubicBezTo>
                      <a:pt x="14" y="0"/>
                      <a:pt x="14" y="0"/>
                      <a:pt x="14" y="0"/>
                    </a:cubicBezTo>
                    <a:cubicBezTo>
                      <a:pt x="13" y="1"/>
                      <a:pt x="8" y="6"/>
                      <a:pt x="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6" name="Freeform 138">
                <a:extLst>
                  <a:ext uri="{FF2B5EF4-FFF2-40B4-BE49-F238E27FC236}">
                    <a16:creationId xmlns:a16="http://schemas.microsoft.com/office/drawing/2014/main" id="{B2BBC7B0-91A2-4929-8648-A47A612ACB5D}"/>
                  </a:ext>
                </a:extLst>
              </p:cNvPr>
              <p:cNvSpPr>
                <a:spLocks/>
              </p:cNvSpPr>
              <p:nvPr/>
            </p:nvSpPr>
            <p:spPr bwMode="auto">
              <a:xfrm>
                <a:off x="4145" y="1436"/>
                <a:ext cx="25" cy="13"/>
              </a:xfrm>
              <a:custGeom>
                <a:avLst/>
                <a:gdLst>
                  <a:gd name="T0" fmla="*/ 7 w 17"/>
                  <a:gd name="T1" fmla="*/ 6 h 9"/>
                  <a:gd name="T2" fmla="*/ 0 w 17"/>
                  <a:gd name="T3" fmla="*/ 9 h 9"/>
                  <a:gd name="T4" fmla="*/ 17 w 17"/>
                  <a:gd name="T5" fmla="*/ 1 h 9"/>
                  <a:gd name="T6" fmla="*/ 17 w 17"/>
                  <a:gd name="T7" fmla="*/ 1 h 9"/>
                  <a:gd name="T8" fmla="*/ 7 w 17"/>
                  <a:gd name="T9" fmla="*/ 6 h 9"/>
                </a:gdLst>
                <a:ahLst/>
                <a:cxnLst>
                  <a:cxn ang="0">
                    <a:pos x="T0" y="T1"/>
                  </a:cxn>
                  <a:cxn ang="0">
                    <a:pos x="T2" y="T3"/>
                  </a:cxn>
                  <a:cxn ang="0">
                    <a:pos x="T4" y="T5"/>
                  </a:cxn>
                  <a:cxn ang="0">
                    <a:pos x="T6" y="T7"/>
                  </a:cxn>
                  <a:cxn ang="0">
                    <a:pos x="T8" y="T9"/>
                  </a:cxn>
                </a:cxnLst>
                <a:rect l="0" t="0" r="r" b="b"/>
                <a:pathLst>
                  <a:path w="17" h="9">
                    <a:moveTo>
                      <a:pt x="7" y="6"/>
                    </a:moveTo>
                    <a:cubicBezTo>
                      <a:pt x="5" y="7"/>
                      <a:pt x="1" y="9"/>
                      <a:pt x="0" y="9"/>
                    </a:cubicBezTo>
                    <a:cubicBezTo>
                      <a:pt x="1" y="8"/>
                      <a:pt x="16" y="0"/>
                      <a:pt x="17" y="1"/>
                    </a:cubicBezTo>
                    <a:cubicBezTo>
                      <a:pt x="17" y="1"/>
                      <a:pt x="17" y="1"/>
                      <a:pt x="17" y="1"/>
                    </a:cubicBezTo>
                    <a:cubicBezTo>
                      <a:pt x="16" y="2"/>
                      <a:pt x="7" y="6"/>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7" name="Freeform 139">
                <a:extLst>
                  <a:ext uri="{FF2B5EF4-FFF2-40B4-BE49-F238E27FC236}">
                    <a16:creationId xmlns:a16="http://schemas.microsoft.com/office/drawing/2014/main" id="{DDBBB12D-23A0-4E58-B167-DA5E2F2F6114}"/>
                  </a:ext>
                </a:extLst>
              </p:cNvPr>
              <p:cNvSpPr>
                <a:spLocks/>
              </p:cNvSpPr>
              <p:nvPr/>
            </p:nvSpPr>
            <p:spPr bwMode="auto">
              <a:xfrm>
                <a:off x="4098" y="1462"/>
                <a:ext cx="24" cy="15"/>
              </a:xfrm>
              <a:custGeom>
                <a:avLst/>
                <a:gdLst>
                  <a:gd name="T0" fmla="*/ 7 w 17"/>
                  <a:gd name="T1" fmla="*/ 6 h 10"/>
                  <a:gd name="T2" fmla="*/ 0 w 17"/>
                  <a:gd name="T3" fmla="*/ 10 h 10"/>
                  <a:gd name="T4" fmla="*/ 17 w 17"/>
                  <a:gd name="T5" fmla="*/ 0 h 10"/>
                  <a:gd name="T6" fmla="*/ 17 w 17"/>
                  <a:gd name="T7" fmla="*/ 0 h 10"/>
                  <a:gd name="T8" fmla="*/ 7 w 17"/>
                  <a:gd name="T9" fmla="*/ 6 h 10"/>
                </a:gdLst>
                <a:ahLst/>
                <a:cxnLst>
                  <a:cxn ang="0">
                    <a:pos x="T0" y="T1"/>
                  </a:cxn>
                  <a:cxn ang="0">
                    <a:pos x="T2" y="T3"/>
                  </a:cxn>
                  <a:cxn ang="0">
                    <a:pos x="T4" y="T5"/>
                  </a:cxn>
                  <a:cxn ang="0">
                    <a:pos x="T6" y="T7"/>
                  </a:cxn>
                  <a:cxn ang="0">
                    <a:pos x="T8" y="T9"/>
                  </a:cxn>
                </a:cxnLst>
                <a:rect l="0" t="0" r="r" b="b"/>
                <a:pathLst>
                  <a:path w="17" h="10">
                    <a:moveTo>
                      <a:pt x="7" y="6"/>
                    </a:moveTo>
                    <a:cubicBezTo>
                      <a:pt x="5" y="7"/>
                      <a:pt x="1" y="10"/>
                      <a:pt x="0" y="10"/>
                    </a:cubicBezTo>
                    <a:cubicBezTo>
                      <a:pt x="1" y="8"/>
                      <a:pt x="16" y="0"/>
                      <a:pt x="17" y="0"/>
                    </a:cubicBezTo>
                    <a:cubicBezTo>
                      <a:pt x="17" y="0"/>
                      <a:pt x="17" y="0"/>
                      <a:pt x="17" y="0"/>
                    </a:cubicBezTo>
                    <a:cubicBezTo>
                      <a:pt x="16" y="1"/>
                      <a:pt x="10" y="5"/>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8" name="Freeform 140">
                <a:extLst>
                  <a:ext uri="{FF2B5EF4-FFF2-40B4-BE49-F238E27FC236}">
                    <a16:creationId xmlns:a16="http://schemas.microsoft.com/office/drawing/2014/main" id="{431D127D-B20E-4961-8E10-CD06F6D9D7B8}"/>
                  </a:ext>
                </a:extLst>
              </p:cNvPr>
              <p:cNvSpPr>
                <a:spLocks/>
              </p:cNvSpPr>
              <p:nvPr/>
            </p:nvSpPr>
            <p:spPr bwMode="auto">
              <a:xfrm>
                <a:off x="4073" y="1480"/>
                <a:ext cx="25" cy="16"/>
              </a:xfrm>
              <a:custGeom>
                <a:avLst/>
                <a:gdLst>
                  <a:gd name="T0" fmla="*/ 8 w 17"/>
                  <a:gd name="T1" fmla="*/ 7 h 11"/>
                  <a:gd name="T2" fmla="*/ 1 w 17"/>
                  <a:gd name="T3" fmla="*/ 11 h 11"/>
                  <a:gd name="T4" fmla="*/ 16 w 17"/>
                  <a:gd name="T5" fmla="*/ 1 h 11"/>
                  <a:gd name="T6" fmla="*/ 17 w 17"/>
                  <a:gd name="T7" fmla="*/ 1 h 11"/>
                  <a:gd name="T8" fmla="*/ 8 w 17"/>
                  <a:gd name="T9" fmla="*/ 7 h 11"/>
                </a:gdLst>
                <a:ahLst/>
                <a:cxnLst>
                  <a:cxn ang="0">
                    <a:pos x="T0" y="T1"/>
                  </a:cxn>
                  <a:cxn ang="0">
                    <a:pos x="T2" y="T3"/>
                  </a:cxn>
                  <a:cxn ang="0">
                    <a:pos x="T4" y="T5"/>
                  </a:cxn>
                  <a:cxn ang="0">
                    <a:pos x="T6" y="T7"/>
                  </a:cxn>
                  <a:cxn ang="0">
                    <a:pos x="T8" y="T9"/>
                  </a:cxn>
                </a:cxnLst>
                <a:rect l="0" t="0" r="r" b="b"/>
                <a:pathLst>
                  <a:path w="17" h="11">
                    <a:moveTo>
                      <a:pt x="8" y="7"/>
                    </a:moveTo>
                    <a:cubicBezTo>
                      <a:pt x="6" y="8"/>
                      <a:pt x="2" y="11"/>
                      <a:pt x="1" y="11"/>
                    </a:cubicBezTo>
                    <a:cubicBezTo>
                      <a:pt x="0" y="10"/>
                      <a:pt x="15" y="0"/>
                      <a:pt x="16" y="1"/>
                    </a:cubicBezTo>
                    <a:cubicBezTo>
                      <a:pt x="16" y="1"/>
                      <a:pt x="16" y="1"/>
                      <a:pt x="17" y="1"/>
                    </a:cubicBezTo>
                    <a:cubicBezTo>
                      <a:pt x="16" y="2"/>
                      <a:pt x="10" y="6"/>
                      <a:pt x="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9" name="Freeform 141">
                <a:extLst>
                  <a:ext uri="{FF2B5EF4-FFF2-40B4-BE49-F238E27FC236}">
                    <a16:creationId xmlns:a16="http://schemas.microsoft.com/office/drawing/2014/main" id="{8EEA8E63-5D91-48B3-AF1E-9145D068040B}"/>
                  </a:ext>
                </a:extLst>
              </p:cNvPr>
              <p:cNvSpPr>
                <a:spLocks/>
              </p:cNvSpPr>
              <p:nvPr/>
            </p:nvSpPr>
            <p:spPr bwMode="auto">
              <a:xfrm>
                <a:off x="4030" y="1510"/>
                <a:ext cx="21" cy="17"/>
              </a:xfrm>
              <a:custGeom>
                <a:avLst/>
                <a:gdLst>
                  <a:gd name="T0" fmla="*/ 7 w 15"/>
                  <a:gd name="T1" fmla="*/ 8 h 12"/>
                  <a:gd name="T2" fmla="*/ 0 w 15"/>
                  <a:gd name="T3" fmla="*/ 12 h 12"/>
                  <a:gd name="T4" fmla="*/ 15 w 15"/>
                  <a:gd name="T5" fmla="*/ 1 h 12"/>
                  <a:gd name="T6" fmla="*/ 15 w 15"/>
                  <a:gd name="T7" fmla="*/ 1 h 12"/>
                  <a:gd name="T8" fmla="*/ 7 w 15"/>
                  <a:gd name="T9" fmla="*/ 8 h 12"/>
                </a:gdLst>
                <a:ahLst/>
                <a:cxnLst>
                  <a:cxn ang="0">
                    <a:pos x="T0" y="T1"/>
                  </a:cxn>
                  <a:cxn ang="0">
                    <a:pos x="T2" y="T3"/>
                  </a:cxn>
                  <a:cxn ang="0">
                    <a:pos x="T4" y="T5"/>
                  </a:cxn>
                  <a:cxn ang="0">
                    <a:pos x="T6" y="T7"/>
                  </a:cxn>
                  <a:cxn ang="0">
                    <a:pos x="T8" y="T9"/>
                  </a:cxn>
                </a:cxnLst>
                <a:rect l="0" t="0" r="r" b="b"/>
                <a:pathLst>
                  <a:path w="15" h="12">
                    <a:moveTo>
                      <a:pt x="7" y="8"/>
                    </a:moveTo>
                    <a:cubicBezTo>
                      <a:pt x="5" y="9"/>
                      <a:pt x="1" y="12"/>
                      <a:pt x="0" y="12"/>
                    </a:cubicBezTo>
                    <a:cubicBezTo>
                      <a:pt x="0" y="11"/>
                      <a:pt x="14" y="0"/>
                      <a:pt x="15" y="1"/>
                    </a:cubicBezTo>
                    <a:cubicBezTo>
                      <a:pt x="15" y="1"/>
                      <a:pt x="15" y="1"/>
                      <a:pt x="15" y="1"/>
                    </a:cubicBezTo>
                    <a:cubicBezTo>
                      <a:pt x="15" y="2"/>
                      <a:pt x="9" y="6"/>
                      <a:pt x="7"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0" name="Freeform 142">
                <a:extLst>
                  <a:ext uri="{FF2B5EF4-FFF2-40B4-BE49-F238E27FC236}">
                    <a16:creationId xmlns:a16="http://schemas.microsoft.com/office/drawing/2014/main" id="{629134DA-3CD3-466E-AB9D-7D97E0FC98DB}"/>
                  </a:ext>
                </a:extLst>
              </p:cNvPr>
              <p:cNvSpPr>
                <a:spLocks/>
              </p:cNvSpPr>
              <p:nvPr/>
            </p:nvSpPr>
            <p:spPr bwMode="auto">
              <a:xfrm>
                <a:off x="4170" y="1429"/>
                <a:ext cx="25" cy="12"/>
              </a:xfrm>
              <a:custGeom>
                <a:avLst/>
                <a:gdLst>
                  <a:gd name="T0" fmla="*/ 7 w 17"/>
                  <a:gd name="T1" fmla="*/ 5 h 8"/>
                  <a:gd name="T2" fmla="*/ 0 w 17"/>
                  <a:gd name="T3" fmla="*/ 8 h 8"/>
                  <a:gd name="T4" fmla="*/ 17 w 17"/>
                  <a:gd name="T5" fmla="*/ 0 h 8"/>
                  <a:gd name="T6" fmla="*/ 17 w 17"/>
                  <a:gd name="T7" fmla="*/ 0 h 8"/>
                  <a:gd name="T8" fmla="*/ 7 w 17"/>
                  <a:gd name="T9" fmla="*/ 5 h 8"/>
                </a:gdLst>
                <a:ahLst/>
                <a:cxnLst>
                  <a:cxn ang="0">
                    <a:pos x="T0" y="T1"/>
                  </a:cxn>
                  <a:cxn ang="0">
                    <a:pos x="T2" y="T3"/>
                  </a:cxn>
                  <a:cxn ang="0">
                    <a:pos x="T4" y="T5"/>
                  </a:cxn>
                  <a:cxn ang="0">
                    <a:pos x="T6" y="T7"/>
                  </a:cxn>
                  <a:cxn ang="0">
                    <a:pos x="T8" y="T9"/>
                  </a:cxn>
                </a:cxnLst>
                <a:rect l="0" t="0" r="r" b="b"/>
                <a:pathLst>
                  <a:path w="17" h="8">
                    <a:moveTo>
                      <a:pt x="7" y="5"/>
                    </a:moveTo>
                    <a:cubicBezTo>
                      <a:pt x="5" y="6"/>
                      <a:pt x="0" y="8"/>
                      <a:pt x="0" y="8"/>
                    </a:cubicBezTo>
                    <a:cubicBezTo>
                      <a:pt x="0" y="7"/>
                      <a:pt x="15" y="0"/>
                      <a:pt x="17" y="0"/>
                    </a:cubicBezTo>
                    <a:cubicBezTo>
                      <a:pt x="17" y="0"/>
                      <a:pt x="17" y="0"/>
                      <a:pt x="17" y="0"/>
                    </a:cubicBezTo>
                    <a:cubicBezTo>
                      <a:pt x="16" y="1"/>
                      <a:pt x="7" y="5"/>
                      <a:pt x="7"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1" name="Freeform 143">
                <a:extLst>
                  <a:ext uri="{FF2B5EF4-FFF2-40B4-BE49-F238E27FC236}">
                    <a16:creationId xmlns:a16="http://schemas.microsoft.com/office/drawing/2014/main" id="{8AD705C9-69D5-4205-80E1-CF14F48F540F}"/>
                  </a:ext>
                </a:extLst>
              </p:cNvPr>
              <p:cNvSpPr>
                <a:spLocks/>
              </p:cNvSpPr>
              <p:nvPr/>
            </p:nvSpPr>
            <p:spPr bwMode="auto">
              <a:xfrm>
                <a:off x="4121" y="1454"/>
                <a:ext cx="23" cy="13"/>
              </a:xfrm>
              <a:custGeom>
                <a:avLst/>
                <a:gdLst>
                  <a:gd name="T0" fmla="*/ 7 w 16"/>
                  <a:gd name="T1" fmla="*/ 6 h 9"/>
                  <a:gd name="T2" fmla="*/ 0 w 16"/>
                  <a:gd name="T3" fmla="*/ 9 h 9"/>
                  <a:gd name="T4" fmla="*/ 16 w 16"/>
                  <a:gd name="T5" fmla="*/ 0 h 9"/>
                  <a:gd name="T6" fmla="*/ 16 w 16"/>
                  <a:gd name="T7" fmla="*/ 0 h 9"/>
                  <a:gd name="T8" fmla="*/ 7 w 16"/>
                  <a:gd name="T9" fmla="*/ 6 h 9"/>
                </a:gdLst>
                <a:ahLst/>
                <a:cxnLst>
                  <a:cxn ang="0">
                    <a:pos x="T0" y="T1"/>
                  </a:cxn>
                  <a:cxn ang="0">
                    <a:pos x="T2" y="T3"/>
                  </a:cxn>
                  <a:cxn ang="0">
                    <a:pos x="T4" y="T5"/>
                  </a:cxn>
                  <a:cxn ang="0">
                    <a:pos x="T6" y="T7"/>
                  </a:cxn>
                  <a:cxn ang="0">
                    <a:pos x="T8" y="T9"/>
                  </a:cxn>
                </a:cxnLst>
                <a:rect l="0" t="0" r="r" b="b"/>
                <a:pathLst>
                  <a:path w="16" h="9">
                    <a:moveTo>
                      <a:pt x="7" y="6"/>
                    </a:moveTo>
                    <a:cubicBezTo>
                      <a:pt x="5" y="7"/>
                      <a:pt x="1" y="9"/>
                      <a:pt x="0" y="9"/>
                    </a:cubicBezTo>
                    <a:cubicBezTo>
                      <a:pt x="0" y="7"/>
                      <a:pt x="15" y="0"/>
                      <a:pt x="16" y="0"/>
                    </a:cubicBezTo>
                    <a:cubicBezTo>
                      <a:pt x="16" y="0"/>
                      <a:pt x="16" y="0"/>
                      <a:pt x="16" y="0"/>
                    </a:cubicBezTo>
                    <a:cubicBezTo>
                      <a:pt x="16" y="1"/>
                      <a:pt x="10" y="4"/>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2" name="Freeform 144">
                <a:extLst>
                  <a:ext uri="{FF2B5EF4-FFF2-40B4-BE49-F238E27FC236}">
                    <a16:creationId xmlns:a16="http://schemas.microsoft.com/office/drawing/2014/main" id="{08A11B7A-05E0-459F-BFB7-C7242FD9A4B6}"/>
                  </a:ext>
                </a:extLst>
              </p:cNvPr>
              <p:cNvSpPr>
                <a:spLocks/>
              </p:cNvSpPr>
              <p:nvPr/>
            </p:nvSpPr>
            <p:spPr bwMode="auto">
              <a:xfrm>
                <a:off x="4051" y="1498"/>
                <a:ext cx="24" cy="19"/>
              </a:xfrm>
              <a:custGeom>
                <a:avLst/>
                <a:gdLst>
                  <a:gd name="T0" fmla="*/ 7 w 16"/>
                  <a:gd name="T1" fmla="*/ 9 h 13"/>
                  <a:gd name="T2" fmla="*/ 0 w 16"/>
                  <a:gd name="T3" fmla="*/ 12 h 13"/>
                  <a:gd name="T4" fmla="*/ 16 w 16"/>
                  <a:gd name="T5" fmla="*/ 2 h 13"/>
                  <a:gd name="T6" fmla="*/ 7 w 16"/>
                  <a:gd name="T7" fmla="*/ 9 h 13"/>
                </a:gdLst>
                <a:ahLst/>
                <a:cxnLst>
                  <a:cxn ang="0">
                    <a:pos x="T0" y="T1"/>
                  </a:cxn>
                  <a:cxn ang="0">
                    <a:pos x="T2" y="T3"/>
                  </a:cxn>
                  <a:cxn ang="0">
                    <a:pos x="T4" y="T5"/>
                  </a:cxn>
                  <a:cxn ang="0">
                    <a:pos x="T6" y="T7"/>
                  </a:cxn>
                </a:cxnLst>
                <a:rect l="0" t="0" r="r" b="b"/>
                <a:pathLst>
                  <a:path w="16" h="13">
                    <a:moveTo>
                      <a:pt x="7" y="9"/>
                    </a:moveTo>
                    <a:cubicBezTo>
                      <a:pt x="3" y="12"/>
                      <a:pt x="0" y="13"/>
                      <a:pt x="0" y="12"/>
                    </a:cubicBezTo>
                    <a:cubicBezTo>
                      <a:pt x="1" y="11"/>
                      <a:pt x="15" y="0"/>
                      <a:pt x="16" y="2"/>
                    </a:cubicBezTo>
                    <a:cubicBezTo>
                      <a:pt x="16" y="3"/>
                      <a:pt x="11" y="6"/>
                      <a:pt x="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3" name="Freeform 145">
                <a:extLst>
                  <a:ext uri="{FF2B5EF4-FFF2-40B4-BE49-F238E27FC236}">
                    <a16:creationId xmlns:a16="http://schemas.microsoft.com/office/drawing/2014/main" id="{8B8D5123-6956-4C21-8757-C3B56F06CA50}"/>
                  </a:ext>
                </a:extLst>
              </p:cNvPr>
              <p:cNvSpPr>
                <a:spLocks/>
              </p:cNvSpPr>
              <p:nvPr/>
            </p:nvSpPr>
            <p:spPr bwMode="auto">
              <a:xfrm>
                <a:off x="4008" y="1533"/>
                <a:ext cx="22" cy="18"/>
              </a:xfrm>
              <a:custGeom>
                <a:avLst/>
                <a:gdLst>
                  <a:gd name="T0" fmla="*/ 7 w 15"/>
                  <a:gd name="T1" fmla="*/ 8 h 12"/>
                  <a:gd name="T2" fmla="*/ 1 w 15"/>
                  <a:gd name="T3" fmla="*/ 12 h 12"/>
                  <a:gd name="T4" fmla="*/ 15 w 15"/>
                  <a:gd name="T5" fmla="*/ 0 h 12"/>
                  <a:gd name="T6" fmla="*/ 15 w 15"/>
                  <a:gd name="T7" fmla="*/ 0 h 12"/>
                  <a:gd name="T8" fmla="*/ 7 w 15"/>
                  <a:gd name="T9" fmla="*/ 8 h 12"/>
                </a:gdLst>
                <a:ahLst/>
                <a:cxnLst>
                  <a:cxn ang="0">
                    <a:pos x="T0" y="T1"/>
                  </a:cxn>
                  <a:cxn ang="0">
                    <a:pos x="T2" y="T3"/>
                  </a:cxn>
                  <a:cxn ang="0">
                    <a:pos x="T4" y="T5"/>
                  </a:cxn>
                  <a:cxn ang="0">
                    <a:pos x="T6" y="T7"/>
                  </a:cxn>
                  <a:cxn ang="0">
                    <a:pos x="T8" y="T9"/>
                  </a:cxn>
                </a:cxnLst>
                <a:rect l="0" t="0" r="r" b="b"/>
                <a:pathLst>
                  <a:path w="15" h="12">
                    <a:moveTo>
                      <a:pt x="7" y="8"/>
                    </a:moveTo>
                    <a:cubicBezTo>
                      <a:pt x="6" y="9"/>
                      <a:pt x="2" y="12"/>
                      <a:pt x="1" y="12"/>
                    </a:cubicBezTo>
                    <a:cubicBezTo>
                      <a:pt x="0" y="11"/>
                      <a:pt x="13" y="0"/>
                      <a:pt x="15" y="0"/>
                    </a:cubicBezTo>
                    <a:cubicBezTo>
                      <a:pt x="15" y="0"/>
                      <a:pt x="15" y="0"/>
                      <a:pt x="15" y="0"/>
                    </a:cubicBezTo>
                    <a:cubicBezTo>
                      <a:pt x="15" y="1"/>
                      <a:pt x="10" y="5"/>
                      <a:pt x="7"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4" name="Freeform 146">
                <a:extLst>
                  <a:ext uri="{FF2B5EF4-FFF2-40B4-BE49-F238E27FC236}">
                    <a16:creationId xmlns:a16="http://schemas.microsoft.com/office/drawing/2014/main" id="{5113927C-3C43-4D59-96F4-EA0BB5529473}"/>
                  </a:ext>
                </a:extLst>
              </p:cNvPr>
              <p:cNvSpPr>
                <a:spLocks/>
              </p:cNvSpPr>
              <p:nvPr/>
            </p:nvSpPr>
            <p:spPr bwMode="auto">
              <a:xfrm>
                <a:off x="4145" y="1443"/>
                <a:ext cx="24" cy="15"/>
              </a:xfrm>
              <a:custGeom>
                <a:avLst/>
                <a:gdLst>
                  <a:gd name="T0" fmla="*/ 7 w 16"/>
                  <a:gd name="T1" fmla="*/ 6 h 10"/>
                  <a:gd name="T2" fmla="*/ 0 w 16"/>
                  <a:gd name="T3" fmla="*/ 10 h 10"/>
                  <a:gd name="T4" fmla="*/ 16 w 16"/>
                  <a:gd name="T5" fmla="*/ 1 h 10"/>
                  <a:gd name="T6" fmla="*/ 7 w 16"/>
                  <a:gd name="T7" fmla="*/ 6 h 10"/>
                </a:gdLst>
                <a:ahLst/>
                <a:cxnLst>
                  <a:cxn ang="0">
                    <a:pos x="T0" y="T1"/>
                  </a:cxn>
                  <a:cxn ang="0">
                    <a:pos x="T2" y="T3"/>
                  </a:cxn>
                  <a:cxn ang="0">
                    <a:pos x="T4" y="T5"/>
                  </a:cxn>
                  <a:cxn ang="0">
                    <a:pos x="T6" y="T7"/>
                  </a:cxn>
                </a:cxnLst>
                <a:rect l="0" t="0" r="r" b="b"/>
                <a:pathLst>
                  <a:path w="16" h="10">
                    <a:moveTo>
                      <a:pt x="7" y="6"/>
                    </a:moveTo>
                    <a:cubicBezTo>
                      <a:pt x="6" y="7"/>
                      <a:pt x="0" y="10"/>
                      <a:pt x="0" y="10"/>
                    </a:cubicBezTo>
                    <a:cubicBezTo>
                      <a:pt x="0" y="8"/>
                      <a:pt x="15" y="0"/>
                      <a:pt x="16" y="1"/>
                    </a:cubicBezTo>
                    <a:cubicBezTo>
                      <a:pt x="16" y="2"/>
                      <a:pt x="10" y="5"/>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5" name="Freeform 147">
                <a:extLst>
                  <a:ext uri="{FF2B5EF4-FFF2-40B4-BE49-F238E27FC236}">
                    <a16:creationId xmlns:a16="http://schemas.microsoft.com/office/drawing/2014/main" id="{1D28FE76-7585-4F24-9ABE-D858058BA5D2}"/>
                  </a:ext>
                </a:extLst>
              </p:cNvPr>
              <p:cNvSpPr>
                <a:spLocks/>
              </p:cNvSpPr>
              <p:nvPr/>
            </p:nvSpPr>
            <p:spPr bwMode="auto">
              <a:xfrm>
                <a:off x="4098" y="1469"/>
                <a:ext cx="23" cy="18"/>
              </a:xfrm>
              <a:custGeom>
                <a:avLst/>
                <a:gdLst>
                  <a:gd name="T0" fmla="*/ 7 w 16"/>
                  <a:gd name="T1" fmla="*/ 7 h 12"/>
                  <a:gd name="T2" fmla="*/ 0 w 16"/>
                  <a:gd name="T3" fmla="*/ 11 h 12"/>
                  <a:gd name="T4" fmla="*/ 16 w 16"/>
                  <a:gd name="T5" fmla="*/ 1 h 12"/>
                  <a:gd name="T6" fmla="*/ 7 w 16"/>
                  <a:gd name="T7" fmla="*/ 7 h 12"/>
                </a:gdLst>
                <a:ahLst/>
                <a:cxnLst>
                  <a:cxn ang="0">
                    <a:pos x="T0" y="T1"/>
                  </a:cxn>
                  <a:cxn ang="0">
                    <a:pos x="T2" y="T3"/>
                  </a:cxn>
                  <a:cxn ang="0">
                    <a:pos x="T4" y="T5"/>
                  </a:cxn>
                  <a:cxn ang="0">
                    <a:pos x="T6" y="T7"/>
                  </a:cxn>
                </a:cxnLst>
                <a:rect l="0" t="0" r="r" b="b"/>
                <a:pathLst>
                  <a:path w="16" h="12">
                    <a:moveTo>
                      <a:pt x="7" y="7"/>
                    </a:moveTo>
                    <a:cubicBezTo>
                      <a:pt x="6" y="8"/>
                      <a:pt x="0" y="12"/>
                      <a:pt x="0" y="11"/>
                    </a:cubicBezTo>
                    <a:cubicBezTo>
                      <a:pt x="0" y="9"/>
                      <a:pt x="15" y="0"/>
                      <a:pt x="16" y="1"/>
                    </a:cubicBezTo>
                    <a:cubicBezTo>
                      <a:pt x="16" y="2"/>
                      <a:pt x="9" y="6"/>
                      <a:pt x="7"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6" name="Freeform 148">
                <a:extLst>
                  <a:ext uri="{FF2B5EF4-FFF2-40B4-BE49-F238E27FC236}">
                    <a16:creationId xmlns:a16="http://schemas.microsoft.com/office/drawing/2014/main" id="{56BDC994-5515-4EFB-ABA7-6BAB7AE4627A}"/>
                  </a:ext>
                </a:extLst>
              </p:cNvPr>
              <p:cNvSpPr>
                <a:spLocks/>
              </p:cNvSpPr>
              <p:nvPr/>
            </p:nvSpPr>
            <p:spPr bwMode="auto">
              <a:xfrm>
                <a:off x="4076" y="1488"/>
                <a:ext cx="23" cy="18"/>
              </a:xfrm>
              <a:custGeom>
                <a:avLst/>
                <a:gdLst>
                  <a:gd name="T0" fmla="*/ 7 w 16"/>
                  <a:gd name="T1" fmla="*/ 8 h 12"/>
                  <a:gd name="T2" fmla="*/ 0 w 16"/>
                  <a:gd name="T3" fmla="*/ 12 h 12"/>
                  <a:gd name="T4" fmla="*/ 16 w 16"/>
                  <a:gd name="T5" fmla="*/ 1 h 12"/>
                  <a:gd name="T6" fmla="*/ 7 w 16"/>
                  <a:gd name="T7" fmla="*/ 8 h 12"/>
                </a:gdLst>
                <a:ahLst/>
                <a:cxnLst>
                  <a:cxn ang="0">
                    <a:pos x="T0" y="T1"/>
                  </a:cxn>
                  <a:cxn ang="0">
                    <a:pos x="T2" y="T3"/>
                  </a:cxn>
                  <a:cxn ang="0">
                    <a:pos x="T4" y="T5"/>
                  </a:cxn>
                  <a:cxn ang="0">
                    <a:pos x="T6" y="T7"/>
                  </a:cxn>
                </a:cxnLst>
                <a:rect l="0" t="0" r="r" b="b"/>
                <a:pathLst>
                  <a:path w="16" h="12">
                    <a:moveTo>
                      <a:pt x="7" y="8"/>
                    </a:moveTo>
                    <a:cubicBezTo>
                      <a:pt x="7" y="8"/>
                      <a:pt x="1" y="12"/>
                      <a:pt x="0" y="12"/>
                    </a:cubicBezTo>
                    <a:cubicBezTo>
                      <a:pt x="0" y="10"/>
                      <a:pt x="14" y="0"/>
                      <a:pt x="16" y="1"/>
                    </a:cubicBezTo>
                    <a:cubicBezTo>
                      <a:pt x="16" y="2"/>
                      <a:pt x="10" y="6"/>
                      <a:pt x="7"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7" name="Freeform 149">
                <a:extLst>
                  <a:ext uri="{FF2B5EF4-FFF2-40B4-BE49-F238E27FC236}">
                    <a16:creationId xmlns:a16="http://schemas.microsoft.com/office/drawing/2014/main" id="{2F901A32-955D-416A-85E4-D997BF2989CC}"/>
                  </a:ext>
                </a:extLst>
              </p:cNvPr>
              <p:cNvSpPr>
                <a:spLocks/>
              </p:cNvSpPr>
              <p:nvPr/>
            </p:nvSpPr>
            <p:spPr bwMode="auto">
              <a:xfrm>
                <a:off x="4031" y="1519"/>
                <a:ext cx="22" cy="20"/>
              </a:xfrm>
              <a:custGeom>
                <a:avLst/>
                <a:gdLst>
                  <a:gd name="T0" fmla="*/ 8 w 15"/>
                  <a:gd name="T1" fmla="*/ 9 h 14"/>
                  <a:gd name="T2" fmla="*/ 0 w 15"/>
                  <a:gd name="T3" fmla="*/ 13 h 14"/>
                  <a:gd name="T4" fmla="*/ 15 w 15"/>
                  <a:gd name="T5" fmla="*/ 2 h 14"/>
                  <a:gd name="T6" fmla="*/ 8 w 15"/>
                  <a:gd name="T7" fmla="*/ 9 h 14"/>
                </a:gdLst>
                <a:ahLst/>
                <a:cxnLst>
                  <a:cxn ang="0">
                    <a:pos x="T0" y="T1"/>
                  </a:cxn>
                  <a:cxn ang="0">
                    <a:pos x="T2" y="T3"/>
                  </a:cxn>
                  <a:cxn ang="0">
                    <a:pos x="T4" y="T5"/>
                  </a:cxn>
                  <a:cxn ang="0">
                    <a:pos x="T6" y="T7"/>
                  </a:cxn>
                </a:cxnLst>
                <a:rect l="0" t="0" r="r" b="b"/>
                <a:pathLst>
                  <a:path w="15" h="14">
                    <a:moveTo>
                      <a:pt x="8" y="9"/>
                    </a:moveTo>
                    <a:cubicBezTo>
                      <a:pt x="3" y="12"/>
                      <a:pt x="0" y="14"/>
                      <a:pt x="0" y="13"/>
                    </a:cubicBezTo>
                    <a:cubicBezTo>
                      <a:pt x="0" y="12"/>
                      <a:pt x="14" y="0"/>
                      <a:pt x="15" y="2"/>
                    </a:cubicBezTo>
                    <a:cubicBezTo>
                      <a:pt x="15" y="3"/>
                      <a:pt x="11" y="7"/>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8" name="Freeform 150">
                <a:extLst>
                  <a:ext uri="{FF2B5EF4-FFF2-40B4-BE49-F238E27FC236}">
                    <a16:creationId xmlns:a16="http://schemas.microsoft.com/office/drawing/2014/main" id="{7756BCE6-86F0-44CC-B90B-B8594620F0D1}"/>
                  </a:ext>
                </a:extLst>
              </p:cNvPr>
              <p:cNvSpPr>
                <a:spLocks/>
              </p:cNvSpPr>
              <p:nvPr/>
            </p:nvSpPr>
            <p:spPr bwMode="auto">
              <a:xfrm>
                <a:off x="4170" y="1435"/>
                <a:ext cx="25" cy="14"/>
              </a:xfrm>
              <a:custGeom>
                <a:avLst/>
                <a:gdLst>
                  <a:gd name="T0" fmla="*/ 8 w 17"/>
                  <a:gd name="T1" fmla="*/ 6 h 10"/>
                  <a:gd name="T2" fmla="*/ 0 w 17"/>
                  <a:gd name="T3" fmla="*/ 9 h 10"/>
                  <a:gd name="T4" fmla="*/ 17 w 17"/>
                  <a:gd name="T5" fmla="*/ 1 h 10"/>
                  <a:gd name="T6" fmla="*/ 8 w 17"/>
                  <a:gd name="T7" fmla="*/ 6 h 10"/>
                </a:gdLst>
                <a:ahLst/>
                <a:cxnLst>
                  <a:cxn ang="0">
                    <a:pos x="T0" y="T1"/>
                  </a:cxn>
                  <a:cxn ang="0">
                    <a:pos x="T2" y="T3"/>
                  </a:cxn>
                  <a:cxn ang="0">
                    <a:pos x="T4" y="T5"/>
                  </a:cxn>
                  <a:cxn ang="0">
                    <a:pos x="T6" y="T7"/>
                  </a:cxn>
                </a:cxnLst>
                <a:rect l="0" t="0" r="r" b="b"/>
                <a:pathLst>
                  <a:path w="17" h="10">
                    <a:moveTo>
                      <a:pt x="8" y="6"/>
                    </a:moveTo>
                    <a:cubicBezTo>
                      <a:pt x="7" y="7"/>
                      <a:pt x="1" y="10"/>
                      <a:pt x="0" y="9"/>
                    </a:cubicBezTo>
                    <a:cubicBezTo>
                      <a:pt x="0" y="8"/>
                      <a:pt x="16" y="0"/>
                      <a:pt x="17" y="1"/>
                    </a:cubicBezTo>
                    <a:cubicBezTo>
                      <a:pt x="17" y="2"/>
                      <a:pt x="11" y="5"/>
                      <a:pt x="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9" name="Freeform 151">
                <a:extLst>
                  <a:ext uri="{FF2B5EF4-FFF2-40B4-BE49-F238E27FC236}">
                    <a16:creationId xmlns:a16="http://schemas.microsoft.com/office/drawing/2014/main" id="{67B10FA2-089D-451D-9708-B7E41ED5525A}"/>
                  </a:ext>
                </a:extLst>
              </p:cNvPr>
              <p:cNvSpPr>
                <a:spLocks/>
              </p:cNvSpPr>
              <p:nvPr/>
            </p:nvSpPr>
            <p:spPr bwMode="auto">
              <a:xfrm>
                <a:off x="4122" y="1459"/>
                <a:ext cx="23" cy="16"/>
              </a:xfrm>
              <a:custGeom>
                <a:avLst/>
                <a:gdLst>
                  <a:gd name="T0" fmla="*/ 8 w 16"/>
                  <a:gd name="T1" fmla="*/ 7 h 11"/>
                  <a:gd name="T2" fmla="*/ 0 w 16"/>
                  <a:gd name="T3" fmla="*/ 11 h 11"/>
                  <a:gd name="T4" fmla="*/ 16 w 16"/>
                  <a:gd name="T5" fmla="*/ 1 h 11"/>
                  <a:gd name="T6" fmla="*/ 8 w 16"/>
                  <a:gd name="T7" fmla="*/ 7 h 11"/>
                </a:gdLst>
                <a:ahLst/>
                <a:cxnLst>
                  <a:cxn ang="0">
                    <a:pos x="T0" y="T1"/>
                  </a:cxn>
                  <a:cxn ang="0">
                    <a:pos x="T2" y="T3"/>
                  </a:cxn>
                  <a:cxn ang="0">
                    <a:pos x="T4" y="T5"/>
                  </a:cxn>
                  <a:cxn ang="0">
                    <a:pos x="T6" y="T7"/>
                  </a:cxn>
                </a:cxnLst>
                <a:rect l="0" t="0" r="r" b="b"/>
                <a:pathLst>
                  <a:path w="16" h="11">
                    <a:moveTo>
                      <a:pt x="8" y="7"/>
                    </a:moveTo>
                    <a:cubicBezTo>
                      <a:pt x="6" y="8"/>
                      <a:pt x="1" y="11"/>
                      <a:pt x="0" y="11"/>
                    </a:cubicBezTo>
                    <a:cubicBezTo>
                      <a:pt x="0" y="9"/>
                      <a:pt x="15" y="0"/>
                      <a:pt x="16" y="1"/>
                    </a:cubicBezTo>
                    <a:cubicBezTo>
                      <a:pt x="16" y="2"/>
                      <a:pt x="10" y="6"/>
                      <a:pt x="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0" name="Freeform 152">
                <a:extLst>
                  <a:ext uri="{FF2B5EF4-FFF2-40B4-BE49-F238E27FC236}">
                    <a16:creationId xmlns:a16="http://schemas.microsoft.com/office/drawing/2014/main" id="{45B339D6-6F16-44F6-82BD-6F9F81C9D802}"/>
                  </a:ext>
                </a:extLst>
              </p:cNvPr>
              <p:cNvSpPr>
                <a:spLocks/>
              </p:cNvSpPr>
              <p:nvPr/>
            </p:nvSpPr>
            <p:spPr bwMode="auto">
              <a:xfrm>
                <a:off x="4057" y="1509"/>
                <a:ext cx="22" cy="18"/>
              </a:xfrm>
              <a:custGeom>
                <a:avLst/>
                <a:gdLst>
                  <a:gd name="T0" fmla="*/ 7 w 15"/>
                  <a:gd name="T1" fmla="*/ 8 h 13"/>
                  <a:gd name="T2" fmla="*/ 0 w 15"/>
                  <a:gd name="T3" fmla="*/ 12 h 13"/>
                  <a:gd name="T4" fmla="*/ 15 w 15"/>
                  <a:gd name="T5" fmla="*/ 1 h 13"/>
                  <a:gd name="T6" fmla="*/ 7 w 15"/>
                  <a:gd name="T7" fmla="*/ 8 h 13"/>
                </a:gdLst>
                <a:ahLst/>
                <a:cxnLst>
                  <a:cxn ang="0">
                    <a:pos x="T0" y="T1"/>
                  </a:cxn>
                  <a:cxn ang="0">
                    <a:pos x="T2" y="T3"/>
                  </a:cxn>
                  <a:cxn ang="0">
                    <a:pos x="T4" y="T5"/>
                  </a:cxn>
                  <a:cxn ang="0">
                    <a:pos x="T6" y="T7"/>
                  </a:cxn>
                </a:cxnLst>
                <a:rect l="0" t="0" r="r" b="b"/>
                <a:pathLst>
                  <a:path w="15" h="13">
                    <a:moveTo>
                      <a:pt x="7" y="8"/>
                    </a:moveTo>
                    <a:cubicBezTo>
                      <a:pt x="3" y="11"/>
                      <a:pt x="0" y="13"/>
                      <a:pt x="0" y="12"/>
                    </a:cubicBezTo>
                    <a:cubicBezTo>
                      <a:pt x="0" y="11"/>
                      <a:pt x="13" y="0"/>
                      <a:pt x="15" y="1"/>
                    </a:cubicBezTo>
                    <a:cubicBezTo>
                      <a:pt x="15" y="2"/>
                      <a:pt x="10" y="6"/>
                      <a:pt x="7"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1" name="Freeform 153">
                <a:extLst>
                  <a:ext uri="{FF2B5EF4-FFF2-40B4-BE49-F238E27FC236}">
                    <a16:creationId xmlns:a16="http://schemas.microsoft.com/office/drawing/2014/main" id="{34EC3C61-4D11-49C5-BED3-05BC1F4ED46B}"/>
                  </a:ext>
                </a:extLst>
              </p:cNvPr>
              <p:cNvSpPr>
                <a:spLocks/>
              </p:cNvSpPr>
              <p:nvPr/>
            </p:nvSpPr>
            <p:spPr bwMode="auto">
              <a:xfrm>
                <a:off x="4148" y="1451"/>
                <a:ext cx="25" cy="16"/>
              </a:xfrm>
              <a:custGeom>
                <a:avLst/>
                <a:gdLst>
                  <a:gd name="T0" fmla="*/ 8 w 17"/>
                  <a:gd name="T1" fmla="*/ 7 h 11"/>
                  <a:gd name="T2" fmla="*/ 0 w 17"/>
                  <a:gd name="T3" fmla="*/ 10 h 11"/>
                  <a:gd name="T4" fmla="*/ 17 w 17"/>
                  <a:gd name="T5" fmla="*/ 1 h 11"/>
                  <a:gd name="T6" fmla="*/ 8 w 17"/>
                  <a:gd name="T7" fmla="*/ 7 h 11"/>
                </a:gdLst>
                <a:ahLst/>
                <a:cxnLst>
                  <a:cxn ang="0">
                    <a:pos x="T0" y="T1"/>
                  </a:cxn>
                  <a:cxn ang="0">
                    <a:pos x="T2" y="T3"/>
                  </a:cxn>
                  <a:cxn ang="0">
                    <a:pos x="T4" y="T5"/>
                  </a:cxn>
                  <a:cxn ang="0">
                    <a:pos x="T6" y="T7"/>
                  </a:cxn>
                </a:cxnLst>
                <a:rect l="0" t="0" r="r" b="b"/>
                <a:pathLst>
                  <a:path w="17" h="11">
                    <a:moveTo>
                      <a:pt x="8" y="7"/>
                    </a:moveTo>
                    <a:cubicBezTo>
                      <a:pt x="7" y="7"/>
                      <a:pt x="1" y="11"/>
                      <a:pt x="0" y="10"/>
                    </a:cubicBezTo>
                    <a:cubicBezTo>
                      <a:pt x="0" y="9"/>
                      <a:pt x="15" y="0"/>
                      <a:pt x="17" y="1"/>
                    </a:cubicBezTo>
                    <a:cubicBezTo>
                      <a:pt x="17" y="2"/>
                      <a:pt x="11" y="5"/>
                      <a:pt x="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2" name="Freeform 154">
                <a:extLst>
                  <a:ext uri="{FF2B5EF4-FFF2-40B4-BE49-F238E27FC236}">
                    <a16:creationId xmlns:a16="http://schemas.microsoft.com/office/drawing/2014/main" id="{FE14278D-9E0A-4B8B-8563-392E68312ED7}"/>
                  </a:ext>
                </a:extLst>
              </p:cNvPr>
              <p:cNvSpPr>
                <a:spLocks/>
              </p:cNvSpPr>
              <p:nvPr/>
            </p:nvSpPr>
            <p:spPr bwMode="auto">
              <a:xfrm>
                <a:off x="4102" y="1478"/>
                <a:ext cx="23" cy="18"/>
              </a:xfrm>
              <a:custGeom>
                <a:avLst/>
                <a:gdLst>
                  <a:gd name="T0" fmla="*/ 8 w 16"/>
                  <a:gd name="T1" fmla="*/ 7 h 12"/>
                  <a:gd name="T2" fmla="*/ 0 w 16"/>
                  <a:gd name="T3" fmla="*/ 11 h 12"/>
                  <a:gd name="T4" fmla="*/ 16 w 16"/>
                  <a:gd name="T5" fmla="*/ 1 h 12"/>
                  <a:gd name="T6" fmla="*/ 8 w 16"/>
                  <a:gd name="T7" fmla="*/ 7 h 12"/>
                </a:gdLst>
                <a:ahLst/>
                <a:cxnLst>
                  <a:cxn ang="0">
                    <a:pos x="T0" y="T1"/>
                  </a:cxn>
                  <a:cxn ang="0">
                    <a:pos x="T2" y="T3"/>
                  </a:cxn>
                  <a:cxn ang="0">
                    <a:pos x="T4" y="T5"/>
                  </a:cxn>
                  <a:cxn ang="0">
                    <a:pos x="T6" y="T7"/>
                  </a:cxn>
                </a:cxnLst>
                <a:rect l="0" t="0" r="r" b="b"/>
                <a:pathLst>
                  <a:path w="16" h="12">
                    <a:moveTo>
                      <a:pt x="8" y="7"/>
                    </a:moveTo>
                    <a:cubicBezTo>
                      <a:pt x="3" y="10"/>
                      <a:pt x="0" y="12"/>
                      <a:pt x="0" y="11"/>
                    </a:cubicBezTo>
                    <a:cubicBezTo>
                      <a:pt x="0" y="10"/>
                      <a:pt x="14" y="0"/>
                      <a:pt x="16" y="1"/>
                    </a:cubicBezTo>
                    <a:cubicBezTo>
                      <a:pt x="16" y="2"/>
                      <a:pt x="11" y="5"/>
                      <a:pt x="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3" name="Freeform 155">
                <a:extLst>
                  <a:ext uri="{FF2B5EF4-FFF2-40B4-BE49-F238E27FC236}">
                    <a16:creationId xmlns:a16="http://schemas.microsoft.com/office/drawing/2014/main" id="{CADD4062-6C05-4C8B-8FDA-7D0F9A7D8F27}"/>
                  </a:ext>
                </a:extLst>
              </p:cNvPr>
              <p:cNvSpPr>
                <a:spLocks/>
              </p:cNvSpPr>
              <p:nvPr/>
            </p:nvSpPr>
            <p:spPr bwMode="auto">
              <a:xfrm>
                <a:off x="4082" y="1497"/>
                <a:ext cx="24" cy="19"/>
              </a:xfrm>
              <a:custGeom>
                <a:avLst/>
                <a:gdLst>
                  <a:gd name="T0" fmla="*/ 9 w 17"/>
                  <a:gd name="T1" fmla="*/ 8 h 13"/>
                  <a:gd name="T2" fmla="*/ 1 w 17"/>
                  <a:gd name="T3" fmla="*/ 11 h 13"/>
                  <a:gd name="T4" fmla="*/ 16 w 17"/>
                  <a:gd name="T5" fmla="*/ 1 h 13"/>
                  <a:gd name="T6" fmla="*/ 9 w 17"/>
                  <a:gd name="T7" fmla="*/ 8 h 13"/>
                </a:gdLst>
                <a:ahLst/>
                <a:cxnLst>
                  <a:cxn ang="0">
                    <a:pos x="T0" y="T1"/>
                  </a:cxn>
                  <a:cxn ang="0">
                    <a:pos x="T2" y="T3"/>
                  </a:cxn>
                  <a:cxn ang="0">
                    <a:pos x="T4" y="T5"/>
                  </a:cxn>
                  <a:cxn ang="0">
                    <a:pos x="T6" y="T7"/>
                  </a:cxn>
                </a:cxnLst>
                <a:rect l="0" t="0" r="r" b="b"/>
                <a:pathLst>
                  <a:path w="17" h="13">
                    <a:moveTo>
                      <a:pt x="9" y="8"/>
                    </a:moveTo>
                    <a:cubicBezTo>
                      <a:pt x="4" y="11"/>
                      <a:pt x="0" y="13"/>
                      <a:pt x="1" y="11"/>
                    </a:cubicBezTo>
                    <a:cubicBezTo>
                      <a:pt x="1" y="10"/>
                      <a:pt x="14" y="0"/>
                      <a:pt x="16" y="1"/>
                    </a:cubicBezTo>
                    <a:cubicBezTo>
                      <a:pt x="17" y="2"/>
                      <a:pt x="12" y="6"/>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4" name="Freeform 156">
                <a:extLst>
                  <a:ext uri="{FF2B5EF4-FFF2-40B4-BE49-F238E27FC236}">
                    <a16:creationId xmlns:a16="http://schemas.microsoft.com/office/drawing/2014/main" id="{1FE9079A-C3E5-43F3-A694-FAE53038C7A8}"/>
                  </a:ext>
                </a:extLst>
              </p:cNvPr>
              <p:cNvSpPr>
                <a:spLocks/>
              </p:cNvSpPr>
              <p:nvPr/>
            </p:nvSpPr>
            <p:spPr bwMode="auto">
              <a:xfrm>
                <a:off x="4176" y="1442"/>
                <a:ext cx="24" cy="14"/>
              </a:xfrm>
              <a:custGeom>
                <a:avLst/>
                <a:gdLst>
                  <a:gd name="T0" fmla="*/ 8 w 17"/>
                  <a:gd name="T1" fmla="*/ 6 h 10"/>
                  <a:gd name="T2" fmla="*/ 0 w 17"/>
                  <a:gd name="T3" fmla="*/ 9 h 10"/>
                  <a:gd name="T4" fmla="*/ 17 w 17"/>
                  <a:gd name="T5" fmla="*/ 0 h 10"/>
                  <a:gd name="T6" fmla="*/ 8 w 17"/>
                  <a:gd name="T7" fmla="*/ 6 h 10"/>
                </a:gdLst>
                <a:ahLst/>
                <a:cxnLst>
                  <a:cxn ang="0">
                    <a:pos x="T0" y="T1"/>
                  </a:cxn>
                  <a:cxn ang="0">
                    <a:pos x="T2" y="T3"/>
                  </a:cxn>
                  <a:cxn ang="0">
                    <a:pos x="T4" y="T5"/>
                  </a:cxn>
                  <a:cxn ang="0">
                    <a:pos x="T6" y="T7"/>
                  </a:cxn>
                </a:cxnLst>
                <a:rect l="0" t="0" r="r" b="b"/>
                <a:pathLst>
                  <a:path w="17" h="10">
                    <a:moveTo>
                      <a:pt x="8" y="6"/>
                    </a:moveTo>
                    <a:cubicBezTo>
                      <a:pt x="7" y="6"/>
                      <a:pt x="1" y="10"/>
                      <a:pt x="0" y="9"/>
                    </a:cubicBezTo>
                    <a:cubicBezTo>
                      <a:pt x="0" y="8"/>
                      <a:pt x="15" y="0"/>
                      <a:pt x="17" y="0"/>
                    </a:cubicBezTo>
                    <a:cubicBezTo>
                      <a:pt x="17" y="1"/>
                      <a:pt x="11" y="5"/>
                      <a:pt x="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5" name="Freeform 157">
                <a:extLst>
                  <a:ext uri="{FF2B5EF4-FFF2-40B4-BE49-F238E27FC236}">
                    <a16:creationId xmlns:a16="http://schemas.microsoft.com/office/drawing/2014/main" id="{FE271465-FDE5-4F51-844E-039D53F7FF93}"/>
                  </a:ext>
                </a:extLst>
              </p:cNvPr>
              <p:cNvSpPr>
                <a:spLocks/>
              </p:cNvSpPr>
              <p:nvPr/>
            </p:nvSpPr>
            <p:spPr bwMode="auto">
              <a:xfrm>
                <a:off x="4128" y="1468"/>
                <a:ext cx="25" cy="16"/>
              </a:xfrm>
              <a:custGeom>
                <a:avLst/>
                <a:gdLst>
                  <a:gd name="T0" fmla="*/ 8 w 17"/>
                  <a:gd name="T1" fmla="*/ 7 h 11"/>
                  <a:gd name="T2" fmla="*/ 0 w 17"/>
                  <a:gd name="T3" fmla="*/ 10 h 11"/>
                  <a:gd name="T4" fmla="*/ 16 w 17"/>
                  <a:gd name="T5" fmla="*/ 1 h 11"/>
                  <a:gd name="T6" fmla="*/ 8 w 17"/>
                  <a:gd name="T7" fmla="*/ 7 h 11"/>
                </a:gdLst>
                <a:ahLst/>
                <a:cxnLst>
                  <a:cxn ang="0">
                    <a:pos x="T0" y="T1"/>
                  </a:cxn>
                  <a:cxn ang="0">
                    <a:pos x="T2" y="T3"/>
                  </a:cxn>
                  <a:cxn ang="0">
                    <a:pos x="T4" y="T5"/>
                  </a:cxn>
                  <a:cxn ang="0">
                    <a:pos x="T6" y="T7"/>
                  </a:cxn>
                </a:cxnLst>
                <a:rect l="0" t="0" r="r" b="b"/>
                <a:pathLst>
                  <a:path w="17" h="11">
                    <a:moveTo>
                      <a:pt x="8" y="7"/>
                    </a:moveTo>
                    <a:cubicBezTo>
                      <a:pt x="3" y="10"/>
                      <a:pt x="0" y="11"/>
                      <a:pt x="0" y="10"/>
                    </a:cubicBezTo>
                    <a:cubicBezTo>
                      <a:pt x="1" y="8"/>
                      <a:pt x="14" y="0"/>
                      <a:pt x="16" y="1"/>
                    </a:cubicBezTo>
                    <a:cubicBezTo>
                      <a:pt x="17" y="1"/>
                      <a:pt x="12" y="5"/>
                      <a:pt x="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6" name="Freeform 158">
                <a:extLst>
                  <a:ext uri="{FF2B5EF4-FFF2-40B4-BE49-F238E27FC236}">
                    <a16:creationId xmlns:a16="http://schemas.microsoft.com/office/drawing/2014/main" id="{381132C0-2114-426E-AD25-7499A74D4366}"/>
                  </a:ext>
                </a:extLst>
              </p:cNvPr>
              <p:cNvSpPr>
                <a:spLocks/>
              </p:cNvSpPr>
              <p:nvPr/>
            </p:nvSpPr>
            <p:spPr bwMode="auto">
              <a:xfrm>
                <a:off x="4157" y="1458"/>
                <a:ext cx="25" cy="16"/>
              </a:xfrm>
              <a:custGeom>
                <a:avLst/>
                <a:gdLst>
                  <a:gd name="T0" fmla="*/ 8 w 17"/>
                  <a:gd name="T1" fmla="*/ 7 h 11"/>
                  <a:gd name="T2" fmla="*/ 0 w 17"/>
                  <a:gd name="T3" fmla="*/ 10 h 11"/>
                  <a:gd name="T4" fmla="*/ 16 w 17"/>
                  <a:gd name="T5" fmla="*/ 1 h 11"/>
                  <a:gd name="T6" fmla="*/ 8 w 17"/>
                  <a:gd name="T7" fmla="*/ 7 h 11"/>
                </a:gdLst>
                <a:ahLst/>
                <a:cxnLst>
                  <a:cxn ang="0">
                    <a:pos x="T0" y="T1"/>
                  </a:cxn>
                  <a:cxn ang="0">
                    <a:pos x="T2" y="T3"/>
                  </a:cxn>
                  <a:cxn ang="0">
                    <a:pos x="T4" y="T5"/>
                  </a:cxn>
                  <a:cxn ang="0">
                    <a:pos x="T6" y="T7"/>
                  </a:cxn>
                </a:cxnLst>
                <a:rect l="0" t="0" r="r" b="b"/>
                <a:pathLst>
                  <a:path w="17" h="11">
                    <a:moveTo>
                      <a:pt x="8" y="7"/>
                    </a:moveTo>
                    <a:cubicBezTo>
                      <a:pt x="3" y="10"/>
                      <a:pt x="0" y="11"/>
                      <a:pt x="0" y="10"/>
                    </a:cubicBezTo>
                    <a:cubicBezTo>
                      <a:pt x="0" y="8"/>
                      <a:pt x="14" y="0"/>
                      <a:pt x="16" y="1"/>
                    </a:cubicBezTo>
                    <a:cubicBezTo>
                      <a:pt x="17" y="1"/>
                      <a:pt x="12" y="5"/>
                      <a:pt x="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7" name="Freeform 159">
                <a:extLst>
                  <a:ext uri="{FF2B5EF4-FFF2-40B4-BE49-F238E27FC236}">
                    <a16:creationId xmlns:a16="http://schemas.microsoft.com/office/drawing/2014/main" id="{A4611A14-F70F-49C6-B662-A1843A6C33AB}"/>
                  </a:ext>
                </a:extLst>
              </p:cNvPr>
              <p:cNvSpPr>
                <a:spLocks/>
              </p:cNvSpPr>
              <p:nvPr/>
            </p:nvSpPr>
            <p:spPr bwMode="auto">
              <a:xfrm>
                <a:off x="4111" y="1487"/>
                <a:ext cx="23" cy="17"/>
              </a:xfrm>
              <a:custGeom>
                <a:avLst/>
                <a:gdLst>
                  <a:gd name="T0" fmla="*/ 8 w 16"/>
                  <a:gd name="T1" fmla="*/ 7 h 12"/>
                  <a:gd name="T2" fmla="*/ 0 w 16"/>
                  <a:gd name="T3" fmla="*/ 11 h 12"/>
                  <a:gd name="T4" fmla="*/ 16 w 16"/>
                  <a:gd name="T5" fmla="*/ 0 h 12"/>
                  <a:gd name="T6" fmla="*/ 8 w 16"/>
                  <a:gd name="T7" fmla="*/ 7 h 12"/>
                </a:gdLst>
                <a:ahLst/>
                <a:cxnLst>
                  <a:cxn ang="0">
                    <a:pos x="T0" y="T1"/>
                  </a:cxn>
                  <a:cxn ang="0">
                    <a:pos x="T2" y="T3"/>
                  </a:cxn>
                  <a:cxn ang="0">
                    <a:pos x="T4" y="T5"/>
                  </a:cxn>
                  <a:cxn ang="0">
                    <a:pos x="T6" y="T7"/>
                  </a:cxn>
                </a:cxnLst>
                <a:rect l="0" t="0" r="r" b="b"/>
                <a:pathLst>
                  <a:path w="16" h="12">
                    <a:moveTo>
                      <a:pt x="8" y="7"/>
                    </a:moveTo>
                    <a:cubicBezTo>
                      <a:pt x="4" y="10"/>
                      <a:pt x="0" y="12"/>
                      <a:pt x="0" y="11"/>
                    </a:cubicBezTo>
                    <a:cubicBezTo>
                      <a:pt x="0" y="9"/>
                      <a:pt x="13" y="0"/>
                      <a:pt x="16" y="0"/>
                    </a:cubicBezTo>
                    <a:cubicBezTo>
                      <a:pt x="16" y="1"/>
                      <a:pt x="12" y="5"/>
                      <a:pt x="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8" name="Freeform 160">
                <a:extLst>
                  <a:ext uri="{FF2B5EF4-FFF2-40B4-BE49-F238E27FC236}">
                    <a16:creationId xmlns:a16="http://schemas.microsoft.com/office/drawing/2014/main" id="{533BE5E5-B422-42D8-935D-2C2BCD554FB7}"/>
                  </a:ext>
                </a:extLst>
              </p:cNvPr>
              <p:cNvSpPr>
                <a:spLocks/>
              </p:cNvSpPr>
              <p:nvPr/>
            </p:nvSpPr>
            <p:spPr bwMode="auto">
              <a:xfrm>
                <a:off x="4095" y="1506"/>
                <a:ext cx="23" cy="19"/>
              </a:xfrm>
              <a:custGeom>
                <a:avLst/>
                <a:gdLst>
                  <a:gd name="T0" fmla="*/ 9 w 16"/>
                  <a:gd name="T1" fmla="*/ 8 h 13"/>
                  <a:gd name="T2" fmla="*/ 0 w 16"/>
                  <a:gd name="T3" fmla="*/ 11 h 13"/>
                  <a:gd name="T4" fmla="*/ 15 w 16"/>
                  <a:gd name="T5" fmla="*/ 1 h 13"/>
                  <a:gd name="T6" fmla="*/ 9 w 16"/>
                  <a:gd name="T7" fmla="*/ 8 h 13"/>
                </a:gdLst>
                <a:ahLst/>
                <a:cxnLst>
                  <a:cxn ang="0">
                    <a:pos x="T0" y="T1"/>
                  </a:cxn>
                  <a:cxn ang="0">
                    <a:pos x="T2" y="T3"/>
                  </a:cxn>
                  <a:cxn ang="0">
                    <a:pos x="T4" y="T5"/>
                  </a:cxn>
                  <a:cxn ang="0">
                    <a:pos x="T6" y="T7"/>
                  </a:cxn>
                </a:cxnLst>
                <a:rect l="0" t="0" r="r" b="b"/>
                <a:pathLst>
                  <a:path w="16" h="13">
                    <a:moveTo>
                      <a:pt x="9" y="8"/>
                    </a:moveTo>
                    <a:cubicBezTo>
                      <a:pt x="4" y="11"/>
                      <a:pt x="0" y="13"/>
                      <a:pt x="0" y="11"/>
                    </a:cubicBezTo>
                    <a:cubicBezTo>
                      <a:pt x="1" y="9"/>
                      <a:pt x="13" y="0"/>
                      <a:pt x="15" y="1"/>
                    </a:cubicBezTo>
                    <a:cubicBezTo>
                      <a:pt x="16" y="2"/>
                      <a:pt x="12" y="5"/>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9" name="Freeform 161">
                <a:extLst>
                  <a:ext uri="{FF2B5EF4-FFF2-40B4-BE49-F238E27FC236}">
                    <a16:creationId xmlns:a16="http://schemas.microsoft.com/office/drawing/2014/main" id="{A9C3DF66-6A01-40F3-AFA2-2159AB03BE14}"/>
                  </a:ext>
                </a:extLst>
              </p:cNvPr>
              <p:cNvSpPr>
                <a:spLocks/>
              </p:cNvSpPr>
              <p:nvPr/>
            </p:nvSpPr>
            <p:spPr bwMode="auto">
              <a:xfrm>
                <a:off x="4053" y="1539"/>
                <a:ext cx="22" cy="20"/>
              </a:xfrm>
              <a:custGeom>
                <a:avLst/>
                <a:gdLst>
                  <a:gd name="T0" fmla="*/ 8 w 15"/>
                  <a:gd name="T1" fmla="*/ 8 h 14"/>
                  <a:gd name="T2" fmla="*/ 0 w 15"/>
                  <a:gd name="T3" fmla="*/ 12 h 14"/>
                  <a:gd name="T4" fmla="*/ 14 w 15"/>
                  <a:gd name="T5" fmla="*/ 1 h 14"/>
                  <a:gd name="T6" fmla="*/ 8 w 15"/>
                  <a:gd name="T7" fmla="*/ 8 h 14"/>
                </a:gdLst>
                <a:ahLst/>
                <a:cxnLst>
                  <a:cxn ang="0">
                    <a:pos x="T0" y="T1"/>
                  </a:cxn>
                  <a:cxn ang="0">
                    <a:pos x="T2" y="T3"/>
                  </a:cxn>
                  <a:cxn ang="0">
                    <a:pos x="T4" y="T5"/>
                  </a:cxn>
                  <a:cxn ang="0">
                    <a:pos x="T6" y="T7"/>
                  </a:cxn>
                </a:cxnLst>
                <a:rect l="0" t="0" r="r" b="b"/>
                <a:pathLst>
                  <a:path w="15" h="14">
                    <a:moveTo>
                      <a:pt x="8" y="8"/>
                    </a:moveTo>
                    <a:cubicBezTo>
                      <a:pt x="4" y="12"/>
                      <a:pt x="0" y="14"/>
                      <a:pt x="0" y="12"/>
                    </a:cubicBezTo>
                    <a:cubicBezTo>
                      <a:pt x="0" y="10"/>
                      <a:pt x="12" y="0"/>
                      <a:pt x="14" y="1"/>
                    </a:cubicBezTo>
                    <a:cubicBezTo>
                      <a:pt x="15" y="2"/>
                      <a:pt x="11" y="6"/>
                      <a:pt x="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0" name="Freeform 162">
                <a:extLst>
                  <a:ext uri="{FF2B5EF4-FFF2-40B4-BE49-F238E27FC236}">
                    <a16:creationId xmlns:a16="http://schemas.microsoft.com/office/drawing/2014/main" id="{2A77CBC7-806B-4CC5-8062-FBAA666B9B2E}"/>
                  </a:ext>
                </a:extLst>
              </p:cNvPr>
              <p:cNvSpPr>
                <a:spLocks/>
              </p:cNvSpPr>
              <p:nvPr/>
            </p:nvSpPr>
            <p:spPr bwMode="auto">
              <a:xfrm>
                <a:off x="4186" y="1448"/>
                <a:ext cx="24" cy="16"/>
              </a:xfrm>
              <a:custGeom>
                <a:avLst/>
                <a:gdLst>
                  <a:gd name="T0" fmla="*/ 8 w 17"/>
                  <a:gd name="T1" fmla="*/ 6 h 11"/>
                  <a:gd name="T2" fmla="*/ 0 w 17"/>
                  <a:gd name="T3" fmla="*/ 10 h 11"/>
                  <a:gd name="T4" fmla="*/ 16 w 17"/>
                  <a:gd name="T5" fmla="*/ 1 h 11"/>
                  <a:gd name="T6" fmla="*/ 8 w 17"/>
                  <a:gd name="T7" fmla="*/ 6 h 11"/>
                </a:gdLst>
                <a:ahLst/>
                <a:cxnLst>
                  <a:cxn ang="0">
                    <a:pos x="T0" y="T1"/>
                  </a:cxn>
                  <a:cxn ang="0">
                    <a:pos x="T2" y="T3"/>
                  </a:cxn>
                  <a:cxn ang="0">
                    <a:pos x="T4" y="T5"/>
                  </a:cxn>
                  <a:cxn ang="0">
                    <a:pos x="T6" y="T7"/>
                  </a:cxn>
                </a:cxnLst>
                <a:rect l="0" t="0" r="r" b="b"/>
                <a:pathLst>
                  <a:path w="17" h="11">
                    <a:moveTo>
                      <a:pt x="8" y="6"/>
                    </a:moveTo>
                    <a:cubicBezTo>
                      <a:pt x="3" y="9"/>
                      <a:pt x="0" y="11"/>
                      <a:pt x="0" y="10"/>
                    </a:cubicBezTo>
                    <a:cubicBezTo>
                      <a:pt x="0" y="8"/>
                      <a:pt x="14" y="0"/>
                      <a:pt x="16" y="1"/>
                    </a:cubicBezTo>
                    <a:cubicBezTo>
                      <a:pt x="17" y="1"/>
                      <a:pt x="12" y="5"/>
                      <a:pt x="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1" name="Freeform 163">
                <a:extLst>
                  <a:ext uri="{FF2B5EF4-FFF2-40B4-BE49-F238E27FC236}">
                    <a16:creationId xmlns:a16="http://schemas.microsoft.com/office/drawing/2014/main" id="{A284D5B3-E6B5-4550-85D3-3FB98E56AF36}"/>
                  </a:ext>
                </a:extLst>
              </p:cNvPr>
              <p:cNvSpPr>
                <a:spLocks/>
              </p:cNvSpPr>
              <p:nvPr/>
            </p:nvSpPr>
            <p:spPr bwMode="auto">
              <a:xfrm>
                <a:off x="4140" y="1475"/>
                <a:ext cx="23" cy="18"/>
              </a:xfrm>
              <a:custGeom>
                <a:avLst/>
                <a:gdLst>
                  <a:gd name="T0" fmla="*/ 8 w 16"/>
                  <a:gd name="T1" fmla="*/ 7 h 12"/>
                  <a:gd name="T2" fmla="*/ 0 w 16"/>
                  <a:gd name="T3" fmla="*/ 11 h 12"/>
                  <a:gd name="T4" fmla="*/ 16 w 16"/>
                  <a:gd name="T5" fmla="*/ 1 h 12"/>
                  <a:gd name="T6" fmla="*/ 8 w 16"/>
                  <a:gd name="T7" fmla="*/ 7 h 12"/>
                </a:gdLst>
                <a:ahLst/>
                <a:cxnLst>
                  <a:cxn ang="0">
                    <a:pos x="T0" y="T1"/>
                  </a:cxn>
                  <a:cxn ang="0">
                    <a:pos x="T2" y="T3"/>
                  </a:cxn>
                  <a:cxn ang="0">
                    <a:pos x="T4" y="T5"/>
                  </a:cxn>
                  <a:cxn ang="0">
                    <a:pos x="T6" y="T7"/>
                  </a:cxn>
                </a:cxnLst>
                <a:rect l="0" t="0" r="r" b="b"/>
                <a:pathLst>
                  <a:path w="16" h="12">
                    <a:moveTo>
                      <a:pt x="8" y="7"/>
                    </a:moveTo>
                    <a:cubicBezTo>
                      <a:pt x="3" y="10"/>
                      <a:pt x="0" y="12"/>
                      <a:pt x="0" y="11"/>
                    </a:cubicBezTo>
                    <a:cubicBezTo>
                      <a:pt x="0" y="9"/>
                      <a:pt x="13" y="0"/>
                      <a:pt x="16" y="1"/>
                    </a:cubicBezTo>
                    <a:cubicBezTo>
                      <a:pt x="16" y="1"/>
                      <a:pt x="11" y="5"/>
                      <a:pt x="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2" name="Freeform 164">
                <a:extLst>
                  <a:ext uri="{FF2B5EF4-FFF2-40B4-BE49-F238E27FC236}">
                    <a16:creationId xmlns:a16="http://schemas.microsoft.com/office/drawing/2014/main" id="{E3F67FDA-0559-4D75-B5A9-CE82394786E1}"/>
                  </a:ext>
                </a:extLst>
              </p:cNvPr>
              <p:cNvSpPr>
                <a:spLocks/>
              </p:cNvSpPr>
              <p:nvPr/>
            </p:nvSpPr>
            <p:spPr bwMode="auto">
              <a:xfrm>
                <a:off x="4106" y="2840"/>
                <a:ext cx="22" cy="13"/>
              </a:xfrm>
              <a:custGeom>
                <a:avLst/>
                <a:gdLst>
                  <a:gd name="T0" fmla="*/ 10 w 15"/>
                  <a:gd name="T1" fmla="*/ 6 h 9"/>
                  <a:gd name="T2" fmla="*/ 15 w 15"/>
                  <a:gd name="T3" fmla="*/ 9 h 9"/>
                  <a:gd name="T4" fmla="*/ 0 w 15"/>
                  <a:gd name="T5" fmla="*/ 0 h 9"/>
                  <a:gd name="T6" fmla="*/ 0 w 15"/>
                  <a:gd name="T7" fmla="*/ 0 h 9"/>
                  <a:gd name="T8" fmla="*/ 10 w 15"/>
                  <a:gd name="T9" fmla="*/ 6 h 9"/>
                </a:gdLst>
                <a:ahLst/>
                <a:cxnLst>
                  <a:cxn ang="0">
                    <a:pos x="T0" y="T1"/>
                  </a:cxn>
                  <a:cxn ang="0">
                    <a:pos x="T2" y="T3"/>
                  </a:cxn>
                  <a:cxn ang="0">
                    <a:pos x="T4" y="T5"/>
                  </a:cxn>
                  <a:cxn ang="0">
                    <a:pos x="T6" y="T7"/>
                  </a:cxn>
                  <a:cxn ang="0">
                    <a:pos x="T8" y="T9"/>
                  </a:cxn>
                </a:cxnLst>
                <a:rect l="0" t="0" r="r" b="b"/>
                <a:pathLst>
                  <a:path w="15" h="9">
                    <a:moveTo>
                      <a:pt x="10" y="6"/>
                    </a:moveTo>
                    <a:cubicBezTo>
                      <a:pt x="14" y="9"/>
                      <a:pt x="15" y="9"/>
                      <a:pt x="15" y="9"/>
                    </a:cubicBezTo>
                    <a:cubicBezTo>
                      <a:pt x="13" y="9"/>
                      <a:pt x="0" y="1"/>
                      <a:pt x="0" y="0"/>
                    </a:cubicBezTo>
                    <a:cubicBezTo>
                      <a:pt x="0" y="0"/>
                      <a:pt x="0" y="0"/>
                      <a:pt x="0" y="0"/>
                    </a:cubicBezTo>
                    <a:cubicBezTo>
                      <a:pt x="2" y="1"/>
                      <a:pt x="7" y="4"/>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3" name="Freeform 165">
                <a:extLst>
                  <a:ext uri="{FF2B5EF4-FFF2-40B4-BE49-F238E27FC236}">
                    <a16:creationId xmlns:a16="http://schemas.microsoft.com/office/drawing/2014/main" id="{7545E6C8-B3BD-4912-9FD0-53CF47559B6D}"/>
                  </a:ext>
                </a:extLst>
              </p:cNvPr>
              <p:cNvSpPr>
                <a:spLocks/>
              </p:cNvSpPr>
              <p:nvPr/>
            </p:nvSpPr>
            <p:spPr bwMode="auto">
              <a:xfrm>
                <a:off x="4024" y="2780"/>
                <a:ext cx="22" cy="15"/>
              </a:xfrm>
              <a:custGeom>
                <a:avLst/>
                <a:gdLst>
                  <a:gd name="T0" fmla="*/ 10 w 15"/>
                  <a:gd name="T1" fmla="*/ 7 h 11"/>
                  <a:gd name="T2" fmla="*/ 15 w 15"/>
                  <a:gd name="T3" fmla="*/ 11 h 11"/>
                  <a:gd name="T4" fmla="*/ 0 w 15"/>
                  <a:gd name="T5" fmla="*/ 0 h 11"/>
                  <a:gd name="T6" fmla="*/ 1 w 15"/>
                  <a:gd name="T7" fmla="*/ 0 h 11"/>
                  <a:gd name="T8" fmla="*/ 10 w 15"/>
                  <a:gd name="T9" fmla="*/ 7 h 11"/>
                </a:gdLst>
                <a:ahLst/>
                <a:cxnLst>
                  <a:cxn ang="0">
                    <a:pos x="T0" y="T1"/>
                  </a:cxn>
                  <a:cxn ang="0">
                    <a:pos x="T2" y="T3"/>
                  </a:cxn>
                  <a:cxn ang="0">
                    <a:pos x="T4" y="T5"/>
                  </a:cxn>
                  <a:cxn ang="0">
                    <a:pos x="T6" y="T7"/>
                  </a:cxn>
                  <a:cxn ang="0">
                    <a:pos x="T8" y="T9"/>
                  </a:cxn>
                </a:cxnLst>
                <a:rect l="0" t="0" r="r" b="b"/>
                <a:pathLst>
                  <a:path w="15" h="11">
                    <a:moveTo>
                      <a:pt x="10" y="7"/>
                    </a:moveTo>
                    <a:cubicBezTo>
                      <a:pt x="12" y="9"/>
                      <a:pt x="14" y="11"/>
                      <a:pt x="15" y="11"/>
                    </a:cubicBezTo>
                    <a:cubicBezTo>
                      <a:pt x="13" y="11"/>
                      <a:pt x="1" y="1"/>
                      <a:pt x="0" y="0"/>
                    </a:cubicBezTo>
                    <a:cubicBezTo>
                      <a:pt x="1" y="0"/>
                      <a:pt x="1" y="0"/>
                      <a:pt x="1" y="0"/>
                    </a:cubicBezTo>
                    <a:cubicBezTo>
                      <a:pt x="3" y="1"/>
                      <a:pt x="8" y="5"/>
                      <a:pt x="1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4" name="Freeform 166">
                <a:extLst>
                  <a:ext uri="{FF2B5EF4-FFF2-40B4-BE49-F238E27FC236}">
                    <a16:creationId xmlns:a16="http://schemas.microsoft.com/office/drawing/2014/main" id="{1B8360ED-1FF7-41F8-B5C1-9E9BC180545A}"/>
                  </a:ext>
                </a:extLst>
              </p:cNvPr>
              <p:cNvSpPr>
                <a:spLocks/>
              </p:cNvSpPr>
              <p:nvPr/>
            </p:nvSpPr>
            <p:spPr bwMode="auto">
              <a:xfrm>
                <a:off x="4064" y="2811"/>
                <a:ext cx="21" cy="15"/>
              </a:xfrm>
              <a:custGeom>
                <a:avLst/>
                <a:gdLst>
                  <a:gd name="T0" fmla="*/ 10 w 14"/>
                  <a:gd name="T1" fmla="*/ 7 h 10"/>
                  <a:gd name="T2" fmla="*/ 14 w 14"/>
                  <a:gd name="T3" fmla="*/ 10 h 10"/>
                  <a:gd name="T4" fmla="*/ 0 w 14"/>
                  <a:gd name="T5" fmla="*/ 0 h 10"/>
                  <a:gd name="T6" fmla="*/ 0 w 14"/>
                  <a:gd name="T7" fmla="*/ 0 h 10"/>
                  <a:gd name="T8" fmla="*/ 10 w 14"/>
                  <a:gd name="T9" fmla="*/ 7 h 10"/>
                </a:gdLst>
                <a:ahLst/>
                <a:cxnLst>
                  <a:cxn ang="0">
                    <a:pos x="T0" y="T1"/>
                  </a:cxn>
                  <a:cxn ang="0">
                    <a:pos x="T2" y="T3"/>
                  </a:cxn>
                  <a:cxn ang="0">
                    <a:pos x="T4" y="T5"/>
                  </a:cxn>
                  <a:cxn ang="0">
                    <a:pos x="T6" y="T7"/>
                  </a:cxn>
                  <a:cxn ang="0">
                    <a:pos x="T8" y="T9"/>
                  </a:cxn>
                </a:cxnLst>
                <a:rect l="0" t="0" r="r" b="b"/>
                <a:pathLst>
                  <a:path w="14" h="10">
                    <a:moveTo>
                      <a:pt x="10" y="7"/>
                    </a:moveTo>
                    <a:cubicBezTo>
                      <a:pt x="13" y="9"/>
                      <a:pt x="14" y="10"/>
                      <a:pt x="14" y="10"/>
                    </a:cubicBezTo>
                    <a:cubicBezTo>
                      <a:pt x="14" y="10"/>
                      <a:pt x="0" y="1"/>
                      <a:pt x="0" y="0"/>
                    </a:cubicBezTo>
                    <a:cubicBezTo>
                      <a:pt x="0" y="0"/>
                      <a:pt x="0" y="0"/>
                      <a:pt x="0" y="0"/>
                    </a:cubicBezTo>
                    <a:cubicBezTo>
                      <a:pt x="2" y="1"/>
                      <a:pt x="10" y="7"/>
                      <a:pt x="1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5" name="Freeform 167">
                <a:extLst>
                  <a:ext uri="{FF2B5EF4-FFF2-40B4-BE49-F238E27FC236}">
                    <a16:creationId xmlns:a16="http://schemas.microsoft.com/office/drawing/2014/main" id="{CB8C2D7D-D8CF-42A2-9546-6CC6BB4083AE}"/>
                  </a:ext>
                </a:extLst>
              </p:cNvPr>
              <p:cNvSpPr>
                <a:spLocks/>
              </p:cNvSpPr>
              <p:nvPr/>
            </p:nvSpPr>
            <p:spPr bwMode="auto">
              <a:xfrm>
                <a:off x="4015" y="2766"/>
                <a:ext cx="22" cy="19"/>
              </a:xfrm>
              <a:custGeom>
                <a:avLst/>
                <a:gdLst>
                  <a:gd name="T0" fmla="*/ 11 w 15"/>
                  <a:gd name="T1" fmla="*/ 8 h 13"/>
                  <a:gd name="T2" fmla="*/ 14 w 15"/>
                  <a:gd name="T3" fmla="*/ 12 h 13"/>
                  <a:gd name="T4" fmla="*/ 1 w 15"/>
                  <a:gd name="T5" fmla="*/ 0 h 13"/>
                  <a:gd name="T6" fmla="*/ 1 w 15"/>
                  <a:gd name="T7" fmla="*/ 0 h 13"/>
                  <a:gd name="T8" fmla="*/ 11 w 15"/>
                  <a:gd name="T9" fmla="*/ 8 h 13"/>
                </a:gdLst>
                <a:ahLst/>
                <a:cxnLst>
                  <a:cxn ang="0">
                    <a:pos x="T0" y="T1"/>
                  </a:cxn>
                  <a:cxn ang="0">
                    <a:pos x="T2" y="T3"/>
                  </a:cxn>
                  <a:cxn ang="0">
                    <a:pos x="T4" y="T5"/>
                  </a:cxn>
                  <a:cxn ang="0">
                    <a:pos x="T6" y="T7"/>
                  </a:cxn>
                  <a:cxn ang="0">
                    <a:pos x="T8" y="T9"/>
                  </a:cxn>
                </a:cxnLst>
                <a:rect l="0" t="0" r="r" b="b"/>
                <a:pathLst>
                  <a:path w="15" h="13">
                    <a:moveTo>
                      <a:pt x="11" y="8"/>
                    </a:moveTo>
                    <a:cubicBezTo>
                      <a:pt x="12" y="9"/>
                      <a:pt x="15" y="12"/>
                      <a:pt x="14" y="12"/>
                    </a:cubicBezTo>
                    <a:cubicBezTo>
                      <a:pt x="13" y="13"/>
                      <a:pt x="0" y="2"/>
                      <a:pt x="1" y="0"/>
                    </a:cubicBezTo>
                    <a:cubicBezTo>
                      <a:pt x="1" y="0"/>
                      <a:pt x="1" y="0"/>
                      <a:pt x="1" y="0"/>
                    </a:cubicBezTo>
                    <a:cubicBezTo>
                      <a:pt x="4" y="2"/>
                      <a:pt x="8" y="6"/>
                      <a:pt x="1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6" name="Freeform 168">
                <a:extLst>
                  <a:ext uri="{FF2B5EF4-FFF2-40B4-BE49-F238E27FC236}">
                    <a16:creationId xmlns:a16="http://schemas.microsoft.com/office/drawing/2014/main" id="{EB81B6BD-1277-4E51-8F10-82FF72196BBF}"/>
                  </a:ext>
                </a:extLst>
              </p:cNvPr>
              <p:cNvSpPr>
                <a:spLocks/>
              </p:cNvSpPr>
              <p:nvPr/>
            </p:nvSpPr>
            <p:spPr bwMode="auto">
              <a:xfrm>
                <a:off x="4054" y="2800"/>
                <a:ext cx="21" cy="16"/>
              </a:xfrm>
              <a:custGeom>
                <a:avLst/>
                <a:gdLst>
                  <a:gd name="T0" fmla="*/ 10 w 14"/>
                  <a:gd name="T1" fmla="*/ 7 h 11"/>
                  <a:gd name="T2" fmla="*/ 14 w 14"/>
                  <a:gd name="T3" fmla="*/ 11 h 11"/>
                  <a:gd name="T4" fmla="*/ 0 w 14"/>
                  <a:gd name="T5" fmla="*/ 0 h 11"/>
                  <a:gd name="T6" fmla="*/ 0 w 14"/>
                  <a:gd name="T7" fmla="*/ 0 h 11"/>
                  <a:gd name="T8" fmla="*/ 10 w 14"/>
                  <a:gd name="T9" fmla="*/ 7 h 11"/>
                </a:gdLst>
                <a:ahLst/>
                <a:cxnLst>
                  <a:cxn ang="0">
                    <a:pos x="T0" y="T1"/>
                  </a:cxn>
                  <a:cxn ang="0">
                    <a:pos x="T2" y="T3"/>
                  </a:cxn>
                  <a:cxn ang="0">
                    <a:pos x="T4" y="T5"/>
                  </a:cxn>
                  <a:cxn ang="0">
                    <a:pos x="T6" y="T7"/>
                  </a:cxn>
                  <a:cxn ang="0">
                    <a:pos x="T8" y="T9"/>
                  </a:cxn>
                </a:cxnLst>
                <a:rect l="0" t="0" r="r" b="b"/>
                <a:pathLst>
                  <a:path w="14" h="11">
                    <a:moveTo>
                      <a:pt x="10" y="7"/>
                    </a:moveTo>
                    <a:cubicBezTo>
                      <a:pt x="12" y="9"/>
                      <a:pt x="14" y="11"/>
                      <a:pt x="14" y="11"/>
                    </a:cubicBezTo>
                    <a:cubicBezTo>
                      <a:pt x="13" y="11"/>
                      <a:pt x="0" y="1"/>
                      <a:pt x="0" y="0"/>
                    </a:cubicBezTo>
                    <a:cubicBezTo>
                      <a:pt x="0" y="0"/>
                      <a:pt x="0" y="0"/>
                      <a:pt x="0" y="0"/>
                    </a:cubicBezTo>
                    <a:cubicBezTo>
                      <a:pt x="2" y="1"/>
                      <a:pt x="7" y="5"/>
                      <a:pt x="1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7" name="Freeform 169">
                <a:extLst>
                  <a:ext uri="{FF2B5EF4-FFF2-40B4-BE49-F238E27FC236}">
                    <a16:creationId xmlns:a16="http://schemas.microsoft.com/office/drawing/2014/main" id="{C95147E5-6F38-47CF-BAB3-0310632E0384}"/>
                  </a:ext>
                </a:extLst>
              </p:cNvPr>
              <p:cNvSpPr>
                <a:spLocks/>
              </p:cNvSpPr>
              <p:nvPr/>
            </p:nvSpPr>
            <p:spPr bwMode="auto">
              <a:xfrm>
                <a:off x="4048" y="2790"/>
                <a:ext cx="21" cy="16"/>
              </a:xfrm>
              <a:custGeom>
                <a:avLst/>
                <a:gdLst>
                  <a:gd name="T0" fmla="*/ 10 w 14"/>
                  <a:gd name="T1" fmla="*/ 7 h 11"/>
                  <a:gd name="T2" fmla="*/ 14 w 14"/>
                  <a:gd name="T3" fmla="*/ 11 h 11"/>
                  <a:gd name="T4" fmla="*/ 0 w 14"/>
                  <a:gd name="T5" fmla="*/ 0 h 11"/>
                  <a:gd name="T6" fmla="*/ 0 w 14"/>
                  <a:gd name="T7" fmla="*/ 0 h 11"/>
                  <a:gd name="T8" fmla="*/ 10 w 14"/>
                  <a:gd name="T9" fmla="*/ 7 h 11"/>
                </a:gdLst>
                <a:ahLst/>
                <a:cxnLst>
                  <a:cxn ang="0">
                    <a:pos x="T0" y="T1"/>
                  </a:cxn>
                  <a:cxn ang="0">
                    <a:pos x="T2" y="T3"/>
                  </a:cxn>
                  <a:cxn ang="0">
                    <a:pos x="T4" y="T5"/>
                  </a:cxn>
                  <a:cxn ang="0">
                    <a:pos x="T6" y="T7"/>
                  </a:cxn>
                  <a:cxn ang="0">
                    <a:pos x="T8" y="T9"/>
                  </a:cxn>
                </a:cxnLst>
                <a:rect l="0" t="0" r="r" b="b"/>
                <a:pathLst>
                  <a:path w="14" h="11">
                    <a:moveTo>
                      <a:pt x="10" y="7"/>
                    </a:moveTo>
                    <a:cubicBezTo>
                      <a:pt x="12" y="8"/>
                      <a:pt x="14" y="10"/>
                      <a:pt x="14" y="11"/>
                    </a:cubicBezTo>
                    <a:cubicBezTo>
                      <a:pt x="12" y="11"/>
                      <a:pt x="0" y="1"/>
                      <a:pt x="0" y="0"/>
                    </a:cubicBezTo>
                    <a:cubicBezTo>
                      <a:pt x="0" y="0"/>
                      <a:pt x="0" y="0"/>
                      <a:pt x="0" y="0"/>
                    </a:cubicBezTo>
                    <a:cubicBezTo>
                      <a:pt x="3" y="1"/>
                      <a:pt x="8" y="5"/>
                      <a:pt x="1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8" name="Freeform 170">
                <a:extLst>
                  <a:ext uri="{FF2B5EF4-FFF2-40B4-BE49-F238E27FC236}">
                    <a16:creationId xmlns:a16="http://schemas.microsoft.com/office/drawing/2014/main" id="{6D0818DF-9C78-45CB-BF2A-FC67E9763634}"/>
                  </a:ext>
                </a:extLst>
              </p:cNvPr>
              <p:cNvSpPr>
                <a:spLocks/>
              </p:cNvSpPr>
              <p:nvPr/>
            </p:nvSpPr>
            <p:spPr bwMode="auto">
              <a:xfrm>
                <a:off x="3952" y="2706"/>
                <a:ext cx="18" cy="20"/>
              </a:xfrm>
              <a:custGeom>
                <a:avLst/>
                <a:gdLst>
                  <a:gd name="T0" fmla="*/ 10 w 13"/>
                  <a:gd name="T1" fmla="*/ 9 h 14"/>
                  <a:gd name="T2" fmla="*/ 13 w 13"/>
                  <a:gd name="T3" fmla="*/ 14 h 14"/>
                  <a:gd name="T4" fmla="*/ 1 w 13"/>
                  <a:gd name="T5" fmla="*/ 0 h 14"/>
                  <a:gd name="T6" fmla="*/ 1 w 13"/>
                  <a:gd name="T7" fmla="*/ 0 h 14"/>
                  <a:gd name="T8" fmla="*/ 10 w 13"/>
                  <a:gd name="T9" fmla="*/ 9 h 14"/>
                </a:gdLst>
                <a:ahLst/>
                <a:cxnLst>
                  <a:cxn ang="0">
                    <a:pos x="T0" y="T1"/>
                  </a:cxn>
                  <a:cxn ang="0">
                    <a:pos x="T2" y="T3"/>
                  </a:cxn>
                  <a:cxn ang="0">
                    <a:pos x="T4" y="T5"/>
                  </a:cxn>
                  <a:cxn ang="0">
                    <a:pos x="T6" y="T7"/>
                  </a:cxn>
                  <a:cxn ang="0">
                    <a:pos x="T8" y="T9"/>
                  </a:cxn>
                </a:cxnLst>
                <a:rect l="0" t="0" r="r" b="b"/>
                <a:pathLst>
                  <a:path w="13" h="14">
                    <a:moveTo>
                      <a:pt x="10" y="9"/>
                    </a:moveTo>
                    <a:cubicBezTo>
                      <a:pt x="11" y="10"/>
                      <a:pt x="13" y="13"/>
                      <a:pt x="13" y="14"/>
                    </a:cubicBezTo>
                    <a:cubicBezTo>
                      <a:pt x="12" y="14"/>
                      <a:pt x="0" y="2"/>
                      <a:pt x="1" y="0"/>
                    </a:cubicBezTo>
                    <a:cubicBezTo>
                      <a:pt x="1" y="0"/>
                      <a:pt x="1" y="0"/>
                      <a:pt x="1" y="0"/>
                    </a:cubicBezTo>
                    <a:cubicBezTo>
                      <a:pt x="3" y="2"/>
                      <a:pt x="8" y="6"/>
                      <a:pt x="1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9" name="Freeform 171">
                <a:extLst>
                  <a:ext uri="{FF2B5EF4-FFF2-40B4-BE49-F238E27FC236}">
                    <a16:creationId xmlns:a16="http://schemas.microsoft.com/office/drawing/2014/main" id="{8980E969-2063-4E21-B9F7-2248E9B6D9BE}"/>
                  </a:ext>
                </a:extLst>
              </p:cNvPr>
              <p:cNvSpPr>
                <a:spLocks/>
              </p:cNvSpPr>
              <p:nvPr/>
            </p:nvSpPr>
            <p:spPr bwMode="auto">
              <a:xfrm>
                <a:off x="3986" y="2743"/>
                <a:ext cx="21" cy="19"/>
              </a:xfrm>
              <a:custGeom>
                <a:avLst/>
                <a:gdLst>
                  <a:gd name="T0" fmla="*/ 10 w 14"/>
                  <a:gd name="T1" fmla="*/ 8 h 13"/>
                  <a:gd name="T2" fmla="*/ 14 w 14"/>
                  <a:gd name="T3" fmla="*/ 13 h 13"/>
                  <a:gd name="T4" fmla="*/ 1 w 14"/>
                  <a:gd name="T5" fmla="*/ 0 h 13"/>
                  <a:gd name="T6" fmla="*/ 1 w 14"/>
                  <a:gd name="T7" fmla="*/ 0 h 13"/>
                  <a:gd name="T8" fmla="*/ 10 w 14"/>
                  <a:gd name="T9" fmla="*/ 8 h 13"/>
                </a:gdLst>
                <a:ahLst/>
                <a:cxnLst>
                  <a:cxn ang="0">
                    <a:pos x="T0" y="T1"/>
                  </a:cxn>
                  <a:cxn ang="0">
                    <a:pos x="T2" y="T3"/>
                  </a:cxn>
                  <a:cxn ang="0">
                    <a:pos x="T4" y="T5"/>
                  </a:cxn>
                  <a:cxn ang="0">
                    <a:pos x="T6" y="T7"/>
                  </a:cxn>
                  <a:cxn ang="0">
                    <a:pos x="T8" y="T9"/>
                  </a:cxn>
                </a:cxnLst>
                <a:rect l="0" t="0" r="r" b="b"/>
                <a:pathLst>
                  <a:path w="14" h="13">
                    <a:moveTo>
                      <a:pt x="10" y="8"/>
                    </a:moveTo>
                    <a:cubicBezTo>
                      <a:pt x="12" y="10"/>
                      <a:pt x="14" y="12"/>
                      <a:pt x="14" y="13"/>
                    </a:cubicBezTo>
                    <a:cubicBezTo>
                      <a:pt x="13" y="13"/>
                      <a:pt x="0" y="2"/>
                      <a:pt x="1" y="0"/>
                    </a:cubicBezTo>
                    <a:cubicBezTo>
                      <a:pt x="1" y="0"/>
                      <a:pt x="1" y="0"/>
                      <a:pt x="1" y="0"/>
                    </a:cubicBezTo>
                    <a:cubicBezTo>
                      <a:pt x="3" y="2"/>
                      <a:pt x="8" y="6"/>
                      <a:pt x="1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0" name="Freeform 172">
                <a:extLst>
                  <a:ext uri="{FF2B5EF4-FFF2-40B4-BE49-F238E27FC236}">
                    <a16:creationId xmlns:a16="http://schemas.microsoft.com/office/drawing/2014/main" id="{0773AA89-F114-4514-84E9-B2D1242745FB}"/>
                  </a:ext>
                </a:extLst>
              </p:cNvPr>
              <p:cNvSpPr>
                <a:spLocks/>
              </p:cNvSpPr>
              <p:nvPr/>
            </p:nvSpPr>
            <p:spPr bwMode="auto">
              <a:xfrm>
                <a:off x="3889" y="2623"/>
                <a:ext cx="19" cy="22"/>
              </a:xfrm>
              <a:custGeom>
                <a:avLst/>
                <a:gdLst>
                  <a:gd name="T0" fmla="*/ 10 w 13"/>
                  <a:gd name="T1" fmla="*/ 10 h 15"/>
                  <a:gd name="T2" fmla="*/ 12 w 13"/>
                  <a:gd name="T3" fmla="*/ 15 h 15"/>
                  <a:gd name="T4" fmla="*/ 1 w 13"/>
                  <a:gd name="T5" fmla="*/ 0 h 15"/>
                  <a:gd name="T6" fmla="*/ 2 w 13"/>
                  <a:gd name="T7" fmla="*/ 0 h 15"/>
                  <a:gd name="T8" fmla="*/ 10 w 13"/>
                  <a:gd name="T9" fmla="*/ 10 h 15"/>
                </a:gdLst>
                <a:ahLst/>
                <a:cxnLst>
                  <a:cxn ang="0">
                    <a:pos x="T0" y="T1"/>
                  </a:cxn>
                  <a:cxn ang="0">
                    <a:pos x="T2" y="T3"/>
                  </a:cxn>
                  <a:cxn ang="0">
                    <a:pos x="T4" y="T5"/>
                  </a:cxn>
                  <a:cxn ang="0">
                    <a:pos x="T6" y="T7"/>
                  </a:cxn>
                  <a:cxn ang="0">
                    <a:pos x="T8" y="T9"/>
                  </a:cxn>
                </a:cxnLst>
                <a:rect l="0" t="0" r="r" b="b"/>
                <a:pathLst>
                  <a:path w="13" h="15">
                    <a:moveTo>
                      <a:pt x="10" y="10"/>
                    </a:moveTo>
                    <a:cubicBezTo>
                      <a:pt x="12" y="13"/>
                      <a:pt x="13" y="15"/>
                      <a:pt x="12" y="15"/>
                    </a:cubicBezTo>
                    <a:cubicBezTo>
                      <a:pt x="9" y="14"/>
                      <a:pt x="0" y="1"/>
                      <a:pt x="1" y="0"/>
                    </a:cubicBezTo>
                    <a:cubicBezTo>
                      <a:pt x="1" y="0"/>
                      <a:pt x="2" y="0"/>
                      <a:pt x="2" y="0"/>
                    </a:cubicBezTo>
                    <a:cubicBezTo>
                      <a:pt x="4" y="1"/>
                      <a:pt x="8" y="6"/>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1" name="Freeform 173">
                <a:extLst>
                  <a:ext uri="{FF2B5EF4-FFF2-40B4-BE49-F238E27FC236}">
                    <a16:creationId xmlns:a16="http://schemas.microsoft.com/office/drawing/2014/main" id="{907C44BC-B00A-4F86-B1AB-11E3C323D892}"/>
                  </a:ext>
                </a:extLst>
              </p:cNvPr>
              <p:cNvSpPr>
                <a:spLocks/>
              </p:cNvSpPr>
              <p:nvPr/>
            </p:nvSpPr>
            <p:spPr bwMode="auto">
              <a:xfrm>
                <a:off x="3918" y="2665"/>
                <a:ext cx="21" cy="22"/>
              </a:xfrm>
              <a:custGeom>
                <a:avLst/>
                <a:gdLst>
                  <a:gd name="T0" fmla="*/ 11 w 14"/>
                  <a:gd name="T1" fmla="*/ 10 h 15"/>
                  <a:gd name="T2" fmla="*/ 13 w 14"/>
                  <a:gd name="T3" fmla="*/ 15 h 15"/>
                  <a:gd name="T4" fmla="*/ 1 w 14"/>
                  <a:gd name="T5" fmla="*/ 0 h 15"/>
                  <a:gd name="T6" fmla="*/ 2 w 14"/>
                  <a:gd name="T7" fmla="*/ 1 h 15"/>
                  <a:gd name="T8" fmla="*/ 11 w 14"/>
                  <a:gd name="T9" fmla="*/ 10 h 15"/>
                </a:gdLst>
                <a:ahLst/>
                <a:cxnLst>
                  <a:cxn ang="0">
                    <a:pos x="T0" y="T1"/>
                  </a:cxn>
                  <a:cxn ang="0">
                    <a:pos x="T2" y="T3"/>
                  </a:cxn>
                  <a:cxn ang="0">
                    <a:pos x="T4" y="T5"/>
                  </a:cxn>
                  <a:cxn ang="0">
                    <a:pos x="T6" y="T7"/>
                  </a:cxn>
                  <a:cxn ang="0">
                    <a:pos x="T8" y="T9"/>
                  </a:cxn>
                </a:cxnLst>
                <a:rect l="0" t="0" r="r" b="b"/>
                <a:pathLst>
                  <a:path w="14" h="15">
                    <a:moveTo>
                      <a:pt x="11" y="10"/>
                    </a:moveTo>
                    <a:cubicBezTo>
                      <a:pt x="13" y="13"/>
                      <a:pt x="14" y="15"/>
                      <a:pt x="13" y="15"/>
                    </a:cubicBezTo>
                    <a:cubicBezTo>
                      <a:pt x="10" y="14"/>
                      <a:pt x="0" y="1"/>
                      <a:pt x="1" y="0"/>
                    </a:cubicBezTo>
                    <a:cubicBezTo>
                      <a:pt x="2" y="0"/>
                      <a:pt x="2" y="0"/>
                      <a:pt x="2" y="1"/>
                    </a:cubicBezTo>
                    <a:cubicBezTo>
                      <a:pt x="4" y="2"/>
                      <a:pt x="8" y="7"/>
                      <a:pt x="1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2" name="Freeform 174">
                <a:extLst>
                  <a:ext uri="{FF2B5EF4-FFF2-40B4-BE49-F238E27FC236}">
                    <a16:creationId xmlns:a16="http://schemas.microsoft.com/office/drawing/2014/main" id="{D4E95BD4-0A71-4FD4-9D79-71A1D5BE60A7}"/>
                  </a:ext>
                </a:extLst>
              </p:cNvPr>
              <p:cNvSpPr>
                <a:spLocks/>
              </p:cNvSpPr>
              <p:nvPr/>
            </p:nvSpPr>
            <p:spPr bwMode="auto">
              <a:xfrm>
                <a:off x="3839" y="2530"/>
                <a:ext cx="17" cy="25"/>
              </a:xfrm>
              <a:custGeom>
                <a:avLst/>
                <a:gdLst>
                  <a:gd name="T0" fmla="*/ 10 w 12"/>
                  <a:gd name="T1" fmla="*/ 11 h 17"/>
                  <a:gd name="T2" fmla="*/ 10 w 12"/>
                  <a:gd name="T3" fmla="*/ 16 h 17"/>
                  <a:gd name="T4" fmla="*/ 2 w 12"/>
                  <a:gd name="T5" fmla="*/ 0 h 17"/>
                  <a:gd name="T6" fmla="*/ 3 w 12"/>
                  <a:gd name="T7" fmla="*/ 0 h 17"/>
                  <a:gd name="T8" fmla="*/ 10 w 12"/>
                  <a:gd name="T9" fmla="*/ 11 h 17"/>
                </a:gdLst>
                <a:ahLst/>
                <a:cxnLst>
                  <a:cxn ang="0">
                    <a:pos x="T0" y="T1"/>
                  </a:cxn>
                  <a:cxn ang="0">
                    <a:pos x="T2" y="T3"/>
                  </a:cxn>
                  <a:cxn ang="0">
                    <a:pos x="T4" y="T5"/>
                  </a:cxn>
                  <a:cxn ang="0">
                    <a:pos x="T6" y="T7"/>
                  </a:cxn>
                  <a:cxn ang="0">
                    <a:pos x="T8" y="T9"/>
                  </a:cxn>
                </a:cxnLst>
                <a:rect l="0" t="0" r="r" b="b"/>
                <a:pathLst>
                  <a:path w="12" h="17">
                    <a:moveTo>
                      <a:pt x="10" y="11"/>
                    </a:moveTo>
                    <a:cubicBezTo>
                      <a:pt x="12" y="15"/>
                      <a:pt x="12" y="17"/>
                      <a:pt x="10" y="16"/>
                    </a:cubicBezTo>
                    <a:cubicBezTo>
                      <a:pt x="7" y="15"/>
                      <a:pt x="0" y="1"/>
                      <a:pt x="2" y="0"/>
                    </a:cubicBezTo>
                    <a:cubicBezTo>
                      <a:pt x="2" y="0"/>
                      <a:pt x="2" y="0"/>
                      <a:pt x="3" y="0"/>
                    </a:cubicBezTo>
                    <a:cubicBezTo>
                      <a:pt x="5" y="2"/>
                      <a:pt x="8" y="7"/>
                      <a:pt x="1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3" name="Freeform 175">
                <a:extLst>
                  <a:ext uri="{FF2B5EF4-FFF2-40B4-BE49-F238E27FC236}">
                    <a16:creationId xmlns:a16="http://schemas.microsoft.com/office/drawing/2014/main" id="{8D56B904-17A8-4CBA-92CD-1710A8944609}"/>
                  </a:ext>
                </a:extLst>
              </p:cNvPr>
              <p:cNvSpPr>
                <a:spLocks/>
              </p:cNvSpPr>
              <p:nvPr/>
            </p:nvSpPr>
            <p:spPr bwMode="auto">
              <a:xfrm>
                <a:off x="3862" y="2578"/>
                <a:ext cx="19" cy="23"/>
              </a:xfrm>
              <a:custGeom>
                <a:avLst/>
                <a:gdLst>
                  <a:gd name="T0" fmla="*/ 10 w 13"/>
                  <a:gd name="T1" fmla="*/ 10 h 16"/>
                  <a:gd name="T2" fmla="*/ 12 w 13"/>
                  <a:gd name="T3" fmla="*/ 16 h 16"/>
                  <a:gd name="T4" fmla="*/ 2 w 13"/>
                  <a:gd name="T5" fmla="*/ 0 h 16"/>
                  <a:gd name="T6" fmla="*/ 3 w 13"/>
                  <a:gd name="T7" fmla="*/ 0 h 16"/>
                  <a:gd name="T8" fmla="*/ 10 w 13"/>
                  <a:gd name="T9" fmla="*/ 10 h 16"/>
                </a:gdLst>
                <a:ahLst/>
                <a:cxnLst>
                  <a:cxn ang="0">
                    <a:pos x="T0" y="T1"/>
                  </a:cxn>
                  <a:cxn ang="0">
                    <a:pos x="T2" y="T3"/>
                  </a:cxn>
                  <a:cxn ang="0">
                    <a:pos x="T4" y="T5"/>
                  </a:cxn>
                  <a:cxn ang="0">
                    <a:pos x="T6" y="T7"/>
                  </a:cxn>
                  <a:cxn ang="0">
                    <a:pos x="T8" y="T9"/>
                  </a:cxn>
                </a:cxnLst>
                <a:rect l="0" t="0" r="r" b="b"/>
                <a:pathLst>
                  <a:path w="13" h="16">
                    <a:moveTo>
                      <a:pt x="10" y="10"/>
                    </a:moveTo>
                    <a:cubicBezTo>
                      <a:pt x="12" y="13"/>
                      <a:pt x="13" y="16"/>
                      <a:pt x="12" y="16"/>
                    </a:cubicBezTo>
                    <a:cubicBezTo>
                      <a:pt x="9" y="15"/>
                      <a:pt x="0" y="1"/>
                      <a:pt x="2" y="0"/>
                    </a:cubicBezTo>
                    <a:cubicBezTo>
                      <a:pt x="2" y="0"/>
                      <a:pt x="2" y="0"/>
                      <a:pt x="3" y="0"/>
                    </a:cubicBezTo>
                    <a:cubicBezTo>
                      <a:pt x="5" y="1"/>
                      <a:pt x="9" y="7"/>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4" name="Freeform 176">
                <a:extLst>
                  <a:ext uri="{FF2B5EF4-FFF2-40B4-BE49-F238E27FC236}">
                    <a16:creationId xmlns:a16="http://schemas.microsoft.com/office/drawing/2014/main" id="{6F1EDE5B-A6A3-4C25-B372-B3C8F1247C07}"/>
                  </a:ext>
                </a:extLst>
              </p:cNvPr>
              <p:cNvSpPr>
                <a:spLocks/>
              </p:cNvSpPr>
              <p:nvPr/>
            </p:nvSpPr>
            <p:spPr bwMode="auto">
              <a:xfrm>
                <a:off x="3946" y="2691"/>
                <a:ext cx="22" cy="20"/>
              </a:xfrm>
              <a:custGeom>
                <a:avLst/>
                <a:gdLst>
                  <a:gd name="T0" fmla="*/ 11 w 15"/>
                  <a:gd name="T1" fmla="*/ 9 h 14"/>
                  <a:gd name="T2" fmla="*/ 13 w 15"/>
                  <a:gd name="T3" fmla="*/ 14 h 14"/>
                  <a:gd name="T4" fmla="*/ 2 w 15"/>
                  <a:gd name="T5" fmla="*/ 0 h 14"/>
                  <a:gd name="T6" fmla="*/ 2 w 15"/>
                  <a:gd name="T7" fmla="*/ 0 h 14"/>
                  <a:gd name="T8" fmla="*/ 11 w 15"/>
                  <a:gd name="T9" fmla="*/ 9 h 14"/>
                </a:gdLst>
                <a:ahLst/>
                <a:cxnLst>
                  <a:cxn ang="0">
                    <a:pos x="T0" y="T1"/>
                  </a:cxn>
                  <a:cxn ang="0">
                    <a:pos x="T2" y="T3"/>
                  </a:cxn>
                  <a:cxn ang="0">
                    <a:pos x="T4" y="T5"/>
                  </a:cxn>
                  <a:cxn ang="0">
                    <a:pos x="T6" y="T7"/>
                  </a:cxn>
                  <a:cxn ang="0">
                    <a:pos x="T8" y="T9"/>
                  </a:cxn>
                </a:cxnLst>
                <a:rect l="0" t="0" r="r" b="b"/>
                <a:pathLst>
                  <a:path w="15" h="14">
                    <a:moveTo>
                      <a:pt x="11" y="9"/>
                    </a:moveTo>
                    <a:cubicBezTo>
                      <a:pt x="14" y="12"/>
                      <a:pt x="15" y="14"/>
                      <a:pt x="13" y="14"/>
                    </a:cubicBezTo>
                    <a:cubicBezTo>
                      <a:pt x="11" y="13"/>
                      <a:pt x="0" y="1"/>
                      <a:pt x="2" y="0"/>
                    </a:cubicBezTo>
                    <a:cubicBezTo>
                      <a:pt x="2" y="0"/>
                      <a:pt x="2" y="0"/>
                      <a:pt x="2" y="0"/>
                    </a:cubicBezTo>
                    <a:cubicBezTo>
                      <a:pt x="5" y="2"/>
                      <a:pt x="9" y="6"/>
                      <a:pt x="1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5" name="Freeform 177">
                <a:extLst>
                  <a:ext uri="{FF2B5EF4-FFF2-40B4-BE49-F238E27FC236}">
                    <a16:creationId xmlns:a16="http://schemas.microsoft.com/office/drawing/2014/main" id="{5D3A4DFE-99C2-43DD-8595-77685B4A7A58}"/>
                  </a:ext>
                </a:extLst>
              </p:cNvPr>
              <p:cNvSpPr>
                <a:spLocks/>
              </p:cNvSpPr>
              <p:nvPr/>
            </p:nvSpPr>
            <p:spPr bwMode="auto">
              <a:xfrm>
                <a:off x="3979" y="2730"/>
                <a:ext cx="22" cy="19"/>
              </a:xfrm>
              <a:custGeom>
                <a:avLst/>
                <a:gdLst>
                  <a:gd name="T0" fmla="*/ 11 w 15"/>
                  <a:gd name="T1" fmla="*/ 8 h 13"/>
                  <a:gd name="T2" fmla="*/ 14 w 15"/>
                  <a:gd name="T3" fmla="*/ 13 h 13"/>
                  <a:gd name="T4" fmla="*/ 1 w 15"/>
                  <a:gd name="T5" fmla="*/ 0 h 13"/>
                  <a:gd name="T6" fmla="*/ 2 w 15"/>
                  <a:gd name="T7" fmla="*/ 0 h 13"/>
                  <a:gd name="T8" fmla="*/ 11 w 15"/>
                  <a:gd name="T9" fmla="*/ 8 h 13"/>
                </a:gdLst>
                <a:ahLst/>
                <a:cxnLst>
                  <a:cxn ang="0">
                    <a:pos x="T0" y="T1"/>
                  </a:cxn>
                  <a:cxn ang="0">
                    <a:pos x="T2" y="T3"/>
                  </a:cxn>
                  <a:cxn ang="0">
                    <a:pos x="T4" y="T5"/>
                  </a:cxn>
                  <a:cxn ang="0">
                    <a:pos x="T6" y="T7"/>
                  </a:cxn>
                  <a:cxn ang="0">
                    <a:pos x="T8" y="T9"/>
                  </a:cxn>
                </a:cxnLst>
                <a:rect l="0" t="0" r="r" b="b"/>
                <a:pathLst>
                  <a:path w="15" h="13">
                    <a:moveTo>
                      <a:pt x="11" y="8"/>
                    </a:moveTo>
                    <a:cubicBezTo>
                      <a:pt x="13" y="11"/>
                      <a:pt x="15" y="13"/>
                      <a:pt x="14" y="13"/>
                    </a:cubicBezTo>
                    <a:cubicBezTo>
                      <a:pt x="12" y="13"/>
                      <a:pt x="0" y="1"/>
                      <a:pt x="1" y="0"/>
                    </a:cubicBezTo>
                    <a:cubicBezTo>
                      <a:pt x="1" y="0"/>
                      <a:pt x="2" y="0"/>
                      <a:pt x="2" y="0"/>
                    </a:cubicBezTo>
                    <a:cubicBezTo>
                      <a:pt x="4" y="1"/>
                      <a:pt x="9" y="6"/>
                      <a:pt x="1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6" name="Freeform 178">
                <a:extLst>
                  <a:ext uri="{FF2B5EF4-FFF2-40B4-BE49-F238E27FC236}">
                    <a16:creationId xmlns:a16="http://schemas.microsoft.com/office/drawing/2014/main" id="{C6020637-7064-4E8B-87BD-A112C0429D93}"/>
                  </a:ext>
                </a:extLst>
              </p:cNvPr>
              <p:cNvSpPr>
                <a:spLocks/>
              </p:cNvSpPr>
              <p:nvPr/>
            </p:nvSpPr>
            <p:spPr bwMode="auto">
              <a:xfrm>
                <a:off x="3888" y="2607"/>
                <a:ext cx="19" cy="22"/>
              </a:xfrm>
              <a:custGeom>
                <a:avLst/>
                <a:gdLst>
                  <a:gd name="T0" fmla="*/ 11 w 13"/>
                  <a:gd name="T1" fmla="*/ 9 h 15"/>
                  <a:gd name="T2" fmla="*/ 12 w 13"/>
                  <a:gd name="T3" fmla="*/ 15 h 15"/>
                  <a:gd name="T4" fmla="*/ 2 w 13"/>
                  <a:gd name="T5" fmla="*/ 0 h 15"/>
                  <a:gd name="T6" fmla="*/ 3 w 13"/>
                  <a:gd name="T7" fmla="*/ 0 h 15"/>
                  <a:gd name="T8" fmla="*/ 11 w 13"/>
                  <a:gd name="T9" fmla="*/ 9 h 15"/>
                </a:gdLst>
                <a:ahLst/>
                <a:cxnLst>
                  <a:cxn ang="0">
                    <a:pos x="T0" y="T1"/>
                  </a:cxn>
                  <a:cxn ang="0">
                    <a:pos x="T2" y="T3"/>
                  </a:cxn>
                  <a:cxn ang="0">
                    <a:pos x="T4" y="T5"/>
                  </a:cxn>
                  <a:cxn ang="0">
                    <a:pos x="T6" y="T7"/>
                  </a:cxn>
                  <a:cxn ang="0">
                    <a:pos x="T8" y="T9"/>
                  </a:cxn>
                </a:cxnLst>
                <a:rect l="0" t="0" r="r" b="b"/>
                <a:pathLst>
                  <a:path w="13" h="15">
                    <a:moveTo>
                      <a:pt x="11" y="9"/>
                    </a:moveTo>
                    <a:cubicBezTo>
                      <a:pt x="13" y="13"/>
                      <a:pt x="13" y="15"/>
                      <a:pt x="12" y="15"/>
                    </a:cubicBezTo>
                    <a:cubicBezTo>
                      <a:pt x="9" y="14"/>
                      <a:pt x="0" y="1"/>
                      <a:pt x="2" y="0"/>
                    </a:cubicBezTo>
                    <a:cubicBezTo>
                      <a:pt x="2" y="0"/>
                      <a:pt x="2" y="0"/>
                      <a:pt x="3" y="0"/>
                    </a:cubicBezTo>
                    <a:cubicBezTo>
                      <a:pt x="5" y="1"/>
                      <a:pt x="9" y="6"/>
                      <a:pt x="1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7" name="Freeform 179">
                <a:extLst>
                  <a:ext uri="{FF2B5EF4-FFF2-40B4-BE49-F238E27FC236}">
                    <a16:creationId xmlns:a16="http://schemas.microsoft.com/office/drawing/2014/main" id="{71E1DF3C-6F5E-47FC-88D5-8F0C146D36E8}"/>
                  </a:ext>
                </a:extLst>
              </p:cNvPr>
              <p:cNvSpPr>
                <a:spLocks/>
              </p:cNvSpPr>
              <p:nvPr/>
            </p:nvSpPr>
            <p:spPr bwMode="auto">
              <a:xfrm>
                <a:off x="3915" y="2651"/>
                <a:ext cx="21" cy="21"/>
              </a:xfrm>
              <a:custGeom>
                <a:avLst/>
                <a:gdLst>
                  <a:gd name="T0" fmla="*/ 11 w 14"/>
                  <a:gd name="T1" fmla="*/ 9 h 15"/>
                  <a:gd name="T2" fmla="*/ 13 w 14"/>
                  <a:gd name="T3" fmla="*/ 14 h 15"/>
                  <a:gd name="T4" fmla="*/ 2 w 14"/>
                  <a:gd name="T5" fmla="*/ 0 h 15"/>
                  <a:gd name="T6" fmla="*/ 3 w 14"/>
                  <a:gd name="T7" fmla="*/ 0 h 15"/>
                  <a:gd name="T8" fmla="*/ 11 w 14"/>
                  <a:gd name="T9" fmla="*/ 9 h 15"/>
                </a:gdLst>
                <a:ahLst/>
                <a:cxnLst>
                  <a:cxn ang="0">
                    <a:pos x="T0" y="T1"/>
                  </a:cxn>
                  <a:cxn ang="0">
                    <a:pos x="T2" y="T3"/>
                  </a:cxn>
                  <a:cxn ang="0">
                    <a:pos x="T4" y="T5"/>
                  </a:cxn>
                  <a:cxn ang="0">
                    <a:pos x="T6" y="T7"/>
                  </a:cxn>
                  <a:cxn ang="0">
                    <a:pos x="T8" y="T9"/>
                  </a:cxn>
                </a:cxnLst>
                <a:rect l="0" t="0" r="r" b="b"/>
                <a:pathLst>
                  <a:path w="14" h="15">
                    <a:moveTo>
                      <a:pt x="11" y="9"/>
                    </a:moveTo>
                    <a:cubicBezTo>
                      <a:pt x="13" y="12"/>
                      <a:pt x="14" y="15"/>
                      <a:pt x="13" y="14"/>
                    </a:cubicBezTo>
                    <a:cubicBezTo>
                      <a:pt x="10" y="14"/>
                      <a:pt x="0" y="1"/>
                      <a:pt x="2" y="0"/>
                    </a:cubicBezTo>
                    <a:cubicBezTo>
                      <a:pt x="2" y="0"/>
                      <a:pt x="2" y="0"/>
                      <a:pt x="3" y="0"/>
                    </a:cubicBezTo>
                    <a:cubicBezTo>
                      <a:pt x="5" y="1"/>
                      <a:pt x="9" y="6"/>
                      <a:pt x="1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8" name="Freeform 180">
                <a:extLst>
                  <a:ext uri="{FF2B5EF4-FFF2-40B4-BE49-F238E27FC236}">
                    <a16:creationId xmlns:a16="http://schemas.microsoft.com/office/drawing/2014/main" id="{EAE578E3-772E-4E0D-909B-E85C8C907555}"/>
                  </a:ext>
                </a:extLst>
              </p:cNvPr>
              <p:cNvSpPr>
                <a:spLocks/>
              </p:cNvSpPr>
              <p:nvPr/>
            </p:nvSpPr>
            <p:spPr bwMode="auto">
              <a:xfrm>
                <a:off x="3842" y="2511"/>
                <a:ext cx="17" cy="27"/>
              </a:xfrm>
              <a:custGeom>
                <a:avLst/>
                <a:gdLst>
                  <a:gd name="T0" fmla="*/ 11 w 12"/>
                  <a:gd name="T1" fmla="*/ 11 h 18"/>
                  <a:gd name="T2" fmla="*/ 10 w 12"/>
                  <a:gd name="T3" fmla="*/ 17 h 18"/>
                  <a:gd name="T4" fmla="*/ 2 w 12"/>
                  <a:gd name="T5" fmla="*/ 1 h 18"/>
                  <a:gd name="T6" fmla="*/ 3 w 12"/>
                  <a:gd name="T7" fmla="*/ 1 h 18"/>
                  <a:gd name="T8" fmla="*/ 11 w 12"/>
                  <a:gd name="T9" fmla="*/ 11 h 18"/>
                </a:gdLst>
                <a:ahLst/>
                <a:cxnLst>
                  <a:cxn ang="0">
                    <a:pos x="T0" y="T1"/>
                  </a:cxn>
                  <a:cxn ang="0">
                    <a:pos x="T2" y="T3"/>
                  </a:cxn>
                  <a:cxn ang="0">
                    <a:pos x="T4" y="T5"/>
                  </a:cxn>
                  <a:cxn ang="0">
                    <a:pos x="T6" y="T7"/>
                  </a:cxn>
                  <a:cxn ang="0">
                    <a:pos x="T8" y="T9"/>
                  </a:cxn>
                </a:cxnLst>
                <a:rect l="0" t="0" r="r" b="b"/>
                <a:pathLst>
                  <a:path w="12" h="18">
                    <a:moveTo>
                      <a:pt x="11" y="11"/>
                    </a:moveTo>
                    <a:cubicBezTo>
                      <a:pt x="12" y="15"/>
                      <a:pt x="12" y="18"/>
                      <a:pt x="10" y="17"/>
                    </a:cubicBezTo>
                    <a:cubicBezTo>
                      <a:pt x="6" y="16"/>
                      <a:pt x="0" y="2"/>
                      <a:pt x="2" y="1"/>
                    </a:cubicBezTo>
                    <a:cubicBezTo>
                      <a:pt x="3" y="0"/>
                      <a:pt x="3" y="1"/>
                      <a:pt x="3" y="1"/>
                    </a:cubicBezTo>
                    <a:cubicBezTo>
                      <a:pt x="6" y="2"/>
                      <a:pt x="9" y="8"/>
                      <a:pt x="1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9" name="Freeform 181">
                <a:extLst>
                  <a:ext uri="{FF2B5EF4-FFF2-40B4-BE49-F238E27FC236}">
                    <a16:creationId xmlns:a16="http://schemas.microsoft.com/office/drawing/2014/main" id="{3CFB2EDD-14B4-411D-A754-BD3A23D7FEAB}"/>
                  </a:ext>
                </a:extLst>
              </p:cNvPr>
              <p:cNvSpPr>
                <a:spLocks/>
              </p:cNvSpPr>
              <p:nvPr/>
            </p:nvSpPr>
            <p:spPr bwMode="auto">
              <a:xfrm>
                <a:off x="3863" y="2561"/>
                <a:ext cx="19" cy="24"/>
              </a:xfrm>
              <a:custGeom>
                <a:avLst/>
                <a:gdLst>
                  <a:gd name="T0" fmla="*/ 11 w 13"/>
                  <a:gd name="T1" fmla="*/ 10 h 17"/>
                  <a:gd name="T2" fmla="*/ 11 w 13"/>
                  <a:gd name="T3" fmla="*/ 16 h 17"/>
                  <a:gd name="T4" fmla="*/ 2 w 13"/>
                  <a:gd name="T5" fmla="*/ 0 h 17"/>
                  <a:gd name="T6" fmla="*/ 3 w 13"/>
                  <a:gd name="T7" fmla="*/ 0 h 17"/>
                  <a:gd name="T8" fmla="*/ 11 w 13"/>
                  <a:gd name="T9" fmla="*/ 10 h 17"/>
                </a:gdLst>
                <a:ahLst/>
                <a:cxnLst>
                  <a:cxn ang="0">
                    <a:pos x="T0" y="T1"/>
                  </a:cxn>
                  <a:cxn ang="0">
                    <a:pos x="T2" y="T3"/>
                  </a:cxn>
                  <a:cxn ang="0">
                    <a:pos x="T4" y="T5"/>
                  </a:cxn>
                  <a:cxn ang="0">
                    <a:pos x="T6" y="T7"/>
                  </a:cxn>
                  <a:cxn ang="0">
                    <a:pos x="T8" y="T9"/>
                  </a:cxn>
                </a:cxnLst>
                <a:rect l="0" t="0" r="r" b="b"/>
                <a:pathLst>
                  <a:path w="13" h="17">
                    <a:moveTo>
                      <a:pt x="11" y="10"/>
                    </a:moveTo>
                    <a:cubicBezTo>
                      <a:pt x="13" y="14"/>
                      <a:pt x="13" y="17"/>
                      <a:pt x="11" y="16"/>
                    </a:cubicBezTo>
                    <a:cubicBezTo>
                      <a:pt x="7" y="14"/>
                      <a:pt x="0" y="1"/>
                      <a:pt x="2" y="0"/>
                    </a:cubicBezTo>
                    <a:cubicBezTo>
                      <a:pt x="2" y="0"/>
                      <a:pt x="3" y="0"/>
                      <a:pt x="3" y="0"/>
                    </a:cubicBezTo>
                    <a:cubicBezTo>
                      <a:pt x="6" y="1"/>
                      <a:pt x="9" y="7"/>
                      <a:pt x="1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0" name="Freeform 182">
                <a:extLst>
                  <a:ext uri="{FF2B5EF4-FFF2-40B4-BE49-F238E27FC236}">
                    <a16:creationId xmlns:a16="http://schemas.microsoft.com/office/drawing/2014/main" id="{ED720B76-30A0-47A5-9725-3F679F509E3F}"/>
                  </a:ext>
                </a:extLst>
              </p:cNvPr>
              <p:cNvSpPr>
                <a:spLocks/>
              </p:cNvSpPr>
              <p:nvPr/>
            </p:nvSpPr>
            <p:spPr bwMode="auto">
              <a:xfrm>
                <a:off x="3976" y="2717"/>
                <a:ext cx="23" cy="19"/>
              </a:xfrm>
              <a:custGeom>
                <a:avLst/>
                <a:gdLst>
                  <a:gd name="T0" fmla="*/ 12 w 16"/>
                  <a:gd name="T1" fmla="*/ 8 h 13"/>
                  <a:gd name="T2" fmla="*/ 14 w 16"/>
                  <a:gd name="T3" fmla="*/ 13 h 13"/>
                  <a:gd name="T4" fmla="*/ 2 w 16"/>
                  <a:gd name="T5" fmla="*/ 0 h 13"/>
                  <a:gd name="T6" fmla="*/ 3 w 16"/>
                  <a:gd name="T7" fmla="*/ 0 h 13"/>
                  <a:gd name="T8" fmla="*/ 12 w 16"/>
                  <a:gd name="T9" fmla="*/ 8 h 13"/>
                </a:gdLst>
                <a:ahLst/>
                <a:cxnLst>
                  <a:cxn ang="0">
                    <a:pos x="T0" y="T1"/>
                  </a:cxn>
                  <a:cxn ang="0">
                    <a:pos x="T2" y="T3"/>
                  </a:cxn>
                  <a:cxn ang="0">
                    <a:pos x="T4" y="T5"/>
                  </a:cxn>
                  <a:cxn ang="0">
                    <a:pos x="T6" y="T7"/>
                  </a:cxn>
                  <a:cxn ang="0">
                    <a:pos x="T8" y="T9"/>
                  </a:cxn>
                </a:cxnLst>
                <a:rect l="0" t="0" r="r" b="b"/>
                <a:pathLst>
                  <a:path w="16" h="13">
                    <a:moveTo>
                      <a:pt x="12" y="8"/>
                    </a:moveTo>
                    <a:cubicBezTo>
                      <a:pt x="15" y="11"/>
                      <a:pt x="16" y="13"/>
                      <a:pt x="14" y="13"/>
                    </a:cubicBezTo>
                    <a:cubicBezTo>
                      <a:pt x="11" y="13"/>
                      <a:pt x="0" y="1"/>
                      <a:pt x="2" y="0"/>
                    </a:cubicBezTo>
                    <a:cubicBezTo>
                      <a:pt x="2" y="0"/>
                      <a:pt x="3" y="0"/>
                      <a:pt x="3" y="0"/>
                    </a:cubicBezTo>
                    <a:cubicBezTo>
                      <a:pt x="6" y="1"/>
                      <a:pt x="10" y="6"/>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1" name="Freeform 183">
                <a:extLst>
                  <a:ext uri="{FF2B5EF4-FFF2-40B4-BE49-F238E27FC236}">
                    <a16:creationId xmlns:a16="http://schemas.microsoft.com/office/drawing/2014/main" id="{CB066E98-45FC-4146-9732-CE407787E083}"/>
                  </a:ext>
                </a:extLst>
              </p:cNvPr>
              <p:cNvSpPr>
                <a:spLocks/>
              </p:cNvSpPr>
              <p:nvPr/>
            </p:nvSpPr>
            <p:spPr bwMode="auto">
              <a:xfrm>
                <a:off x="4011" y="2755"/>
                <a:ext cx="22" cy="17"/>
              </a:xfrm>
              <a:custGeom>
                <a:avLst/>
                <a:gdLst>
                  <a:gd name="T0" fmla="*/ 11 w 15"/>
                  <a:gd name="T1" fmla="*/ 7 h 12"/>
                  <a:gd name="T2" fmla="*/ 14 w 15"/>
                  <a:gd name="T3" fmla="*/ 12 h 12"/>
                  <a:gd name="T4" fmla="*/ 1 w 15"/>
                  <a:gd name="T5" fmla="*/ 0 h 12"/>
                  <a:gd name="T6" fmla="*/ 2 w 15"/>
                  <a:gd name="T7" fmla="*/ 0 h 12"/>
                  <a:gd name="T8" fmla="*/ 11 w 15"/>
                  <a:gd name="T9" fmla="*/ 7 h 12"/>
                </a:gdLst>
                <a:ahLst/>
                <a:cxnLst>
                  <a:cxn ang="0">
                    <a:pos x="T0" y="T1"/>
                  </a:cxn>
                  <a:cxn ang="0">
                    <a:pos x="T2" y="T3"/>
                  </a:cxn>
                  <a:cxn ang="0">
                    <a:pos x="T4" y="T5"/>
                  </a:cxn>
                  <a:cxn ang="0">
                    <a:pos x="T6" y="T7"/>
                  </a:cxn>
                  <a:cxn ang="0">
                    <a:pos x="T8" y="T9"/>
                  </a:cxn>
                </a:cxnLst>
                <a:rect l="0" t="0" r="r" b="b"/>
                <a:pathLst>
                  <a:path w="15" h="12">
                    <a:moveTo>
                      <a:pt x="11" y="7"/>
                    </a:moveTo>
                    <a:cubicBezTo>
                      <a:pt x="14" y="10"/>
                      <a:pt x="15" y="12"/>
                      <a:pt x="14" y="12"/>
                    </a:cubicBezTo>
                    <a:cubicBezTo>
                      <a:pt x="12" y="12"/>
                      <a:pt x="0" y="1"/>
                      <a:pt x="1" y="0"/>
                    </a:cubicBezTo>
                    <a:cubicBezTo>
                      <a:pt x="1" y="0"/>
                      <a:pt x="1" y="0"/>
                      <a:pt x="2" y="0"/>
                    </a:cubicBezTo>
                    <a:cubicBezTo>
                      <a:pt x="4" y="1"/>
                      <a:pt x="9" y="5"/>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2" name="Freeform 184">
                <a:extLst>
                  <a:ext uri="{FF2B5EF4-FFF2-40B4-BE49-F238E27FC236}">
                    <a16:creationId xmlns:a16="http://schemas.microsoft.com/office/drawing/2014/main" id="{D9A0EB55-1F2C-4253-87E7-E1CAD7D07356}"/>
                  </a:ext>
                </a:extLst>
              </p:cNvPr>
              <p:cNvSpPr>
                <a:spLocks/>
              </p:cNvSpPr>
              <p:nvPr/>
            </p:nvSpPr>
            <p:spPr bwMode="auto">
              <a:xfrm>
                <a:off x="3917" y="2635"/>
                <a:ext cx="22" cy="21"/>
              </a:xfrm>
              <a:custGeom>
                <a:avLst/>
                <a:gdLst>
                  <a:gd name="T0" fmla="*/ 12 w 15"/>
                  <a:gd name="T1" fmla="*/ 10 h 15"/>
                  <a:gd name="T2" fmla="*/ 13 w 15"/>
                  <a:gd name="T3" fmla="*/ 15 h 15"/>
                  <a:gd name="T4" fmla="*/ 3 w 15"/>
                  <a:gd name="T5" fmla="*/ 0 h 15"/>
                  <a:gd name="T6" fmla="*/ 4 w 15"/>
                  <a:gd name="T7" fmla="*/ 1 h 15"/>
                  <a:gd name="T8" fmla="*/ 12 w 15"/>
                  <a:gd name="T9" fmla="*/ 10 h 15"/>
                </a:gdLst>
                <a:ahLst/>
                <a:cxnLst>
                  <a:cxn ang="0">
                    <a:pos x="T0" y="T1"/>
                  </a:cxn>
                  <a:cxn ang="0">
                    <a:pos x="T2" y="T3"/>
                  </a:cxn>
                  <a:cxn ang="0">
                    <a:pos x="T4" y="T5"/>
                  </a:cxn>
                  <a:cxn ang="0">
                    <a:pos x="T6" y="T7"/>
                  </a:cxn>
                  <a:cxn ang="0">
                    <a:pos x="T8" y="T9"/>
                  </a:cxn>
                </a:cxnLst>
                <a:rect l="0" t="0" r="r" b="b"/>
                <a:pathLst>
                  <a:path w="15" h="15">
                    <a:moveTo>
                      <a:pt x="12" y="10"/>
                    </a:moveTo>
                    <a:cubicBezTo>
                      <a:pt x="14" y="13"/>
                      <a:pt x="15" y="15"/>
                      <a:pt x="13" y="15"/>
                    </a:cubicBezTo>
                    <a:cubicBezTo>
                      <a:pt x="9" y="15"/>
                      <a:pt x="0" y="2"/>
                      <a:pt x="3" y="0"/>
                    </a:cubicBezTo>
                    <a:cubicBezTo>
                      <a:pt x="3" y="0"/>
                      <a:pt x="3" y="0"/>
                      <a:pt x="4" y="1"/>
                    </a:cubicBezTo>
                    <a:cubicBezTo>
                      <a:pt x="7" y="2"/>
                      <a:pt x="10" y="7"/>
                      <a:pt x="1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3" name="Freeform 185">
                <a:extLst>
                  <a:ext uri="{FF2B5EF4-FFF2-40B4-BE49-F238E27FC236}">
                    <a16:creationId xmlns:a16="http://schemas.microsoft.com/office/drawing/2014/main" id="{DD0F882D-7279-4C81-81E3-263E6A79F833}"/>
                  </a:ext>
                </a:extLst>
              </p:cNvPr>
              <p:cNvSpPr>
                <a:spLocks/>
              </p:cNvSpPr>
              <p:nvPr/>
            </p:nvSpPr>
            <p:spPr bwMode="auto">
              <a:xfrm>
                <a:off x="3946" y="2678"/>
                <a:ext cx="22" cy="20"/>
              </a:xfrm>
              <a:custGeom>
                <a:avLst/>
                <a:gdLst>
                  <a:gd name="T0" fmla="*/ 12 w 15"/>
                  <a:gd name="T1" fmla="*/ 9 h 14"/>
                  <a:gd name="T2" fmla="*/ 13 w 15"/>
                  <a:gd name="T3" fmla="*/ 14 h 14"/>
                  <a:gd name="T4" fmla="*/ 2 w 15"/>
                  <a:gd name="T5" fmla="*/ 0 h 14"/>
                  <a:gd name="T6" fmla="*/ 3 w 15"/>
                  <a:gd name="T7" fmla="*/ 0 h 14"/>
                  <a:gd name="T8" fmla="*/ 12 w 15"/>
                  <a:gd name="T9" fmla="*/ 9 h 14"/>
                </a:gdLst>
                <a:ahLst/>
                <a:cxnLst>
                  <a:cxn ang="0">
                    <a:pos x="T0" y="T1"/>
                  </a:cxn>
                  <a:cxn ang="0">
                    <a:pos x="T2" y="T3"/>
                  </a:cxn>
                  <a:cxn ang="0">
                    <a:pos x="T4" y="T5"/>
                  </a:cxn>
                  <a:cxn ang="0">
                    <a:pos x="T6" y="T7"/>
                  </a:cxn>
                  <a:cxn ang="0">
                    <a:pos x="T8" y="T9"/>
                  </a:cxn>
                </a:cxnLst>
                <a:rect l="0" t="0" r="r" b="b"/>
                <a:pathLst>
                  <a:path w="15" h="14">
                    <a:moveTo>
                      <a:pt x="12" y="9"/>
                    </a:moveTo>
                    <a:cubicBezTo>
                      <a:pt x="14" y="12"/>
                      <a:pt x="15" y="14"/>
                      <a:pt x="13" y="14"/>
                    </a:cubicBezTo>
                    <a:cubicBezTo>
                      <a:pt x="10" y="13"/>
                      <a:pt x="0" y="1"/>
                      <a:pt x="2" y="0"/>
                    </a:cubicBezTo>
                    <a:cubicBezTo>
                      <a:pt x="2" y="0"/>
                      <a:pt x="3" y="0"/>
                      <a:pt x="3" y="0"/>
                    </a:cubicBezTo>
                    <a:cubicBezTo>
                      <a:pt x="6" y="1"/>
                      <a:pt x="10" y="6"/>
                      <a:pt x="1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4" name="Freeform 186">
                <a:extLst>
                  <a:ext uri="{FF2B5EF4-FFF2-40B4-BE49-F238E27FC236}">
                    <a16:creationId xmlns:a16="http://schemas.microsoft.com/office/drawing/2014/main" id="{1196877F-30B3-4FDB-A976-6C60F2B7496E}"/>
                  </a:ext>
                </a:extLst>
              </p:cNvPr>
              <p:cNvSpPr>
                <a:spLocks/>
              </p:cNvSpPr>
              <p:nvPr/>
            </p:nvSpPr>
            <p:spPr bwMode="auto">
              <a:xfrm>
                <a:off x="3869" y="2543"/>
                <a:ext cx="19" cy="25"/>
              </a:xfrm>
              <a:custGeom>
                <a:avLst/>
                <a:gdLst>
                  <a:gd name="T0" fmla="*/ 12 w 13"/>
                  <a:gd name="T1" fmla="*/ 11 h 17"/>
                  <a:gd name="T2" fmla="*/ 11 w 13"/>
                  <a:gd name="T3" fmla="*/ 17 h 17"/>
                  <a:gd name="T4" fmla="*/ 3 w 13"/>
                  <a:gd name="T5" fmla="*/ 0 h 17"/>
                  <a:gd name="T6" fmla="*/ 4 w 13"/>
                  <a:gd name="T7" fmla="*/ 0 h 17"/>
                  <a:gd name="T8" fmla="*/ 12 w 13"/>
                  <a:gd name="T9" fmla="*/ 11 h 17"/>
                </a:gdLst>
                <a:ahLst/>
                <a:cxnLst>
                  <a:cxn ang="0">
                    <a:pos x="T0" y="T1"/>
                  </a:cxn>
                  <a:cxn ang="0">
                    <a:pos x="T2" y="T3"/>
                  </a:cxn>
                  <a:cxn ang="0">
                    <a:pos x="T4" y="T5"/>
                  </a:cxn>
                  <a:cxn ang="0">
                    <a:pos x="T6" y="T7"/>
                  </a:cxn>
                  <a:cxn ang="0">
                    <a:pos x="T8" y="T9"/>
                  </a:cxn>
                </a:cxnLst>
                <a:rect l="0" t="0" r="r" b="b"/>
                <a:pathLst>
                  <a:path w="13" h="17">
                    <a:moveTo>
                      <a:pt x="12" y="11"/>
                    </a:moveTo>
                    <a:cubicBezTo>
                      <a:pt x="13" y="15"/>
                      <a:pt x="13" y="17"/>
                      <a:pt x="11" y="17"/>
                    </a:cubicBezTo>
                    <a:cubicBezTo>
                      <a:pt x="7" y="15"/>
                      <a:pt x="0" y="2"/>
                      <a:pt x="3" y="0"/>
                    </a:cubicBezTo>
                    <a:cubicBezTo>
                      <a:pt x="3" y="0"/>
                      <a:pt x="4" y="0"/>
                      <a:pt x="4" y="0"/>
                    </a:cubicBezTo>
                    <a:cubicBezTo>
                      <a:pt x="7" y="2"/>
                      <a:pt x="10" y="7"/>
                      <a:pt x="1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5" name="Freeform 187">
                <a:extLst>
                  <a:ext uri="{FF2B5EF4-FFF2-40B4-BE49-F238E27FC236}">
                    <a16:creationId xmlns:a16="http://schemas.microsoft.com/office/drawing/2014/main" id="{DB5F1737-68CB-4112-9225-6CDCD61E8660}"/>
                  </a:ext>
                </a:extLst>
              </p:cNvPr>
              <p:cNvSpPr>
                <a:spLocks/>
              </p:cNvSpPr>
              <p:nvPr/>
            </p:nvSpPr>
            <p:spPr bwMode="auto">
              <a:xfrm>
                <a:off x="3892" y="2591"/>
                <a:ext cx="19" cy="23"/>
              </a:xfrm>
              <a:custGeom>
                <a:avLst/>
                <a:gdLst>
                  <a:gd name="T0" fmla="*/ 12 w 13"/>
                  <a:gd name="T1" fmla="*/ 10 h 16"/>
                  <a:gd name="T2" fmla="*/ 12 w 13"/>
                  <a:gd name="T3" fmla="*/ 15 h 16"/>
                  <a:gd name="T4" fmla="*/ 2 w 13"/>
                  <a:gd name="T5" fmla="*/ 0 h 16"/>
                  <a:gd name="T6" fmla="*/ 3 w 13"/>
                  <a:gd name="T7" fmla="*/ 0 h 16"/>
                  <a:gd name="T8" fmla="*/ 12 w 13"/>
                  <a:gd name="T9" fmla="*/ 10 h 16"/>
                </a:gdLst>
                <a:ahLst/>
                <a:cxnLst>
                  <a:cxn ang="0">
                    <a:pos x="T0" y="T1"/>
                  </a:cxn>
                  <a:cxn ang="0">
                    <a:pos x="T2" y="T3"/>
                  </a:cxn>
                  <a:cxn ang="0">
                    <a:pos x="T4" y="T5"/>
                  </a:cxn>
                  <a:cxn ang="0">
                    <a:pos x="T6" y="T7"/>
                  </a:cxn>
                  <a:cxn ang="0">
                    <a:pos x="T8" y="T9"/>
                  </a:cxn>
                </a:cxnLst>
                <a:rect l="0" t="0" r="r" b="b"/>
                <a:pathLst>
                  <a:path w="13" h="16">
                    <a:moveTo>
                      <a:pt x="12" y="10"/>
                    </a:moveTo>
                    <a:cubicBezTo>
                      <a:pt x="13" y="13"/>
                      <a:pt x="13" y="16"/>
                      <a:pt x="12" y="15"/>
                    </a:cubicBezTo>
                    <a:cubicBezTo>
                      <a:pt x="7" y="14"/>
                      <a:pt x="0" y="1"/>
                      <a:pt x="2" y="0"/>
                    </a:cubicBezTo>
                    <a:cubicBezTo>
                      <a:pt x="3" y="0"/>
                      <a:pt x="3" y="0"/>
                      <a:pt x="3" y="0"/>
                    </a:cubicBezTo>
                    <a:cubicBezTo>
                      <a:pt x="6" y="1"/>
                      <a:pt x="10" y="6"/>
                      <a:pt x="1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6" name="Freeform 188">
                <a:extLst>
                  <a:ext uri="{FF2B5EF4-FFF2-40B4-BE49-F238E27FC236}">
                    <a16:creationId xmlns:a16="http://schemas.microsoft.com/office/drawing/2014/main" id="{EA2C0534-6D67-4AEF-924E-51EAC88FA73A}"/>
                  </a:ext>
                </a:extLst>
              </p:cNvPr>
              <p:cNvSpPr>
                <a:spLocks/>
              </p:cNvSpPr>
              <p:nvPr/>
            </p:nvSpPr>
            <p:spPr bwMode="auto">
              <a:xfrm>
                <a:off x="3976" y="2703"/>
                <a:ext cx="22" cy="20"/>
              </a:xfrm>
              <a:custGeom>
                <a:avLst/>
                <a:gdLst>
                  <a:gd name="T0" fmla="*/ 12 w 15"/>
                  <a:gd name="T1" fmla="*/ 9 h 14"/>
                  <a:gd name="T2" fmla="*/ 14 w 15"/>
                  <a:gd name="T3" fmla="*/ 14 h 14"/>
                  <a:gd name="T4" fmla="*/ 2 w 15"/>
                  <a:gd name="T5" fmla="*/ 0 h 14"/>
                  <a:gd name="T6" fmla="*/ 3 w 15"/>
                  <a:gd name="T7" fmla="*/ 0 h 14"/>
                  <a:gd name="T8" fmla="*/ 12 w 15"/>
                  <a:gd name="T9" fmla="*/ 9 h 14"/>
                </a:gdLst>
                <a:ahLst/>
                <a:cxnLst>
                  <a:cxn ang="0">
                    <a:pos x="T0" y="T1"/>
                  </a:cxn>
                  <a:cxn ang="0">
                    <a:pos x="T2" y="T3"/>
                  </a:cxn>
                  <a:cxn ang="0">
                    <a:pos x="T4" y="T5"/>
                  </a:cxn>
                  <a:cxn ang="0">
                    <a:pos x="T6" y="T7"/>
                  </a:cxn>
                  <a:cxn ang="0">
                    <a:pos x="T8" y="T9"/>
                  </a:cxn>
                </a:cxnLst>
                <a:rect l="0" t="0" r="r" b="b"/>
                <a:pathLst>
                  <a:path w="15" h="14">
                    <a:moveTo>
                      <a:pt x="12" y="9"/>
                    </a:moveTo>
                    <a:cubicBezTo>
                      <a:pt x="14" y="12"/>
                      <a:pt x="15" y="14"/>
                      <a:pt x="14" y="14"/>
                    </a:cubicBezTo>
                    <a:cubicBezTo>
                      <a:pt x="10" y="13"/>
                      <a:pt x="0" y="2"/>
                      <a:pt x="2" y="0"/>
                    </a:cubicBezTo>
                    <a:cubicBezTo>
                      <a:pt x="2" y="0"/>
                      <a:pt x="2" y="0"/>
                      <a:pt x="3" y="0"/>
                    </a:cubicBezTo>
                    <a:cubicBezTo>
                      <a:pt x="6" y="1"/>
                      <a:pt x="10" y="6"/>
                      <a:pt x="1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7" name="Freeform 189">
                <a:extLst>
                  <a:ext uri="{FF2B5EF4-FFF2-40B4-BE49-F238E27FC236}">
                    <a16:creationId xmlns:a16="http://schemas.microsoft.com/office/drawing/2014/main" id="{2CD943EC-37A7-4B25-BECF-056EDBCFBD5D}"/>
                  </a:ext>
                </a:extLst>
              </p:cNvPr>
              <p:cNvSpPr>
                <a:spLocks/>
              </p:cNvSpPr>
              <p:nvPr/>
            </p:nvSpPr>
            <p:spPr bwMode="auto">
              <a:xfrm>
                <a:off x="3920" y="2619"/>
                <a:ext cx="21" cy="23"/>
              </a:xfrm>
              <a:custGeom>
                <a:avLst/>
                <a:gdLst>
                  <a:gd name="T0" fmla="*/ 13 w 15"/>
                  <a:gd name="T1" fmla="*/ 10 h 16"/>
                  <a:gd name="T2" fmla="*/ 13 w 15"/>
                  <a:gd name="T3" fmla="*/ 15 h 16"/>
                  <a:gd name="T4" fmla="*/ 3 w 15"/>
                  <a:gd name="T5" fmla="*/ 0 h 16"/>
                  <a:gd name="T6" fmla="*/ 4 w 15"/>
                  <a:gd name="T7" fmla="*/ 0 h 16"/>
                  <a:gd name="T8" fmla="*/ 13 w 15"/>
                  <a:gd name="T9" fmla="*/ 10 h 16"/>
                </a:gdLst>
                <a:ahLst/>
                <a:cxnLst>
                  <a:cxn ang="0">
                    <a:pos x="T0" y="T1"/>
                  </a:cxn>
                  <a:cxn ang="0">
                    <a:pos x="T2" y="T3"/>
                  </a:cxn>
                  <a:cxn ang="0">
                    <a:pos x="T4" y="T5"/>
                  </a:cxn>
                  <a:cxn ang="0">
                    <a:pos x="T6" y="T7"/>
                  </a:cxn>
                  <a:cxn ang="0">
                    <a:pos x="T8" y="T9"/>
                  </a:cxn>
                </a:cxnLst>
                <a:rect l="0" t="0" r="r" b="b"/>
                <a:pathLst>
                  <a:path w="15" h="16">
                    <a:moveTo>
                      <a:pt x="13" y="10"/>
                    </a:moveTo>
                    <a:cubicBezTo>
                      <a:pt x="15" y="13"/>
                      <a:pt x="15" y="16"/>
                      <a:pt x="13" y="15"/>
                    </a:cubicBezTo>
                    <a:cubicBezTo>
                      <a:pt x="8" y="14"/>
                      <a:pt x="0" y="1"/>
                      <a:pt x="3" y="0"/>
                    </a:cubicBezTo>
                    <a:cubicBezTo>
                      <a:pt x="4" y="0"/>
                      <a:pt x="4" y="0"/>
                      <a:pt x="4" y="0"/>
                    </a:cubicBezTo>
                    <a:cubicBezTo>
                      <a:pt x="8" y="1"/>
                      <a:pt x="11" y="7"/>
                      <a:pt x="1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8" name="Freeform 190">
                <a:extLst>
                  <a:ext uri="{FF2B5EF4-FFF2-40B4-BE49-F238E27FC236}">
                    <a16:creationId xmlns:a16="http://schemas.microsoft.com/office/drawing/2014/main" id="{30F0B8B2-8F32-4FFE-AAA7-61BA6E2E24E0}"/>
                  </a:ext>
                </a:extLst>
              </p:cNvPr>
              <p:cNvSpPr>
                <a:spLocks/>
              </p:cNvSpPr>
              <p:nvPr/>
            </p:nvSpPr>
            <p:spPr bwMode="auto">
              <a:xfrm>
                <a:off x="3947" y="2662"/>
                <a:ext cx="22" cy="20"/>
              </a:xfrm>
              <a:custGeom>
                <a:avLst/>
                <a:gdLst>
                  <a:gd name="T0" fmla="*/ 12 w 15"/>
                  <a:gd name="T1" fmla="*/ 9 h 14"/>
                  <a:gd name="T2" fmla="*/ 13 w 15"/>
                  <a:gd name="T3" fmla="*/ 14 h 14"/>
                  <a:gd name="T4" fmla="*/ 2 w 15"/>
                  <a:gd name="T5" fmla="*/ 0 h 14"/>
                  <a:gd name="T6" fmla="*/ 3 w 15"/>
                  <a:gd name="T7" fmla="*/ 0 h 14"/>
                  <a:gd name="T8" fmla="*/ 12 w 15"/>
                  <a:gd name="T9" fmla="*/ 9 h 14"/>
                </a:gdLst>
                <a:ahLst/>
                <a:cxnLst>
                  <a:cxn ang="0">
                    <a:pos x="T0" y="T1"/>
                  </a:cxn>
                  <a:cxn ang="0">
                    <a:pos x="T2" y="T3"/>
                  </a:cxn>
                  <a:cxn ang="0">
                    <a:pos x="T4" y="T5"/>
                  </a:cxn>
                  <a:cxn ang="0">
                    <a:pos x="T6" y="T7"/>
                  </a:cxn>
                  <a:cxn ang="0">
                    <a:pos x="T8" y="T9"/>
                  </a:cxn>
                </a:cxnLst>
                <a:rect l="0" t="0" r="r" b="b"/>
                <a:pathLst>
                  <a:path w="15" h="14">
                    <a:moveTo>
                      <a:pt x="12" y="9"/>
                    </a:moveTo>
                    <a:cubicBezTo>
                      <a:pt x="14" y="12"/>
                      <a:pt x="15" y="14"/>
                      <a:pt x="13" y="14"/>
                    </a:cubicBezTo>
                    <a:cubicBezTo>
                      <a:pt x="9" y="14"/>
                      <a:pt x="0" y="2"/>
                      <a:pt x="2" y="0"/>
                    </a:cubicBezTo>
                    <a:cubicBezTo>
                      <a:pt x="2" y="0"/>
                      <a:pt x="3" y="0"/>
                      <a:pt x="3" y="0"/>
                    </a:cubicBezTo>
                    <a:cubicBezTo>
                      <a:pt x="6" y="1"/>
                      <a:pt x="10" y="6"/>
                      <a:pt x="1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9" name="Freeform 191">
                <a:extLst>
                  <a:ext uri="{FF2B5EF4-FFF2-40B4-BE49-F238E27FC236}">
                    <a16:creationId xmlns:a16="http://schemas.microsoft.com/office/drawing/2014/main" id="{E3A8EE86-4D7B-4E45-8727-8A5D6A9F7E01}"/>
                  </a:ext>
                </a:extLst>
              </p:cNvPr>
              <p:cNvSpPr>
                <a:spLocks/>
              </p:cNvSpPr>
              <p:nvPr/>
            </p:nvSpPr>
            <p:spPr bwMode="auto">
              <a:xfrm>
                <a:off x="3876" y="2526"/>
                <a:ext cx="21" cy="25"/>
              </a:xfrm>
              <a:custGeom>
                <a:avLst/>
                <a:gdLst>
                  <a:gd name="T0" fmla="*/ 12 w 14"/>
                  <a:gd name="T1" fmla="*/ 10 h 17"/>
                  <a:gd name="T2" fmla="*/ 11 w 14"/>
                  <a:gd name="T3" fmla="*/ 16 h 17"/>
                  <a:gd name="T4" fmla="*/ 3 w 14"/>
                  <a:gd name="T5" fmla="*/ 0 h 17"/>
                  <a:gd name="T6" fmla="*/ 4 w 14"/>
                  <a:gd name="T7" fmla="*/ 0 h 17"/>
                  <a:gd name="T8" fmla="*/ 12 w 14"/>
                  <a:gd name="T9" fmla="*/ 10 h 17"/>
                </a:gdLst>
                <a:ahLst/>
                <a:cxnLst>
                  <a:cxn ang="0">
                    <a:pos x="T0" y="T1"/>
                  </a:cxn>
                  <a:cxn ang="0">
                    <a:pos x="T2" y="T3"/>
                  </a:cxn>
                  <a:cxn ang="0">
                    <a:pos x="T4" y="T5"/>
                  </a:cxn>
                  <a:cxn ang="0">
                    <a:pos x="T6" y="T7"/>
                  </a:cxn>
                  <a:cxn ang="0">
                    <a:pos x="T8" y="T9"/>
                  </a:cxn>
                </a:cxnLst>
                <a:rect l="0" t="0" r="r" b="b"/>
                <a:pathLst>
                  <a:path w="14" h="17">
                    <a:moveTo>
                      <a:pt x="12" y="10"/>
                    </a:moveTo>
                    <a:cubicBezTo>
                      <a:pt x="14" y="15"/>
                      <a:pt x="13" y="17"/>
                      <a:pt x="11" y="16"/>
                    </a:cubicBezTo>
                    <a:cubicBezTo>
                      <a:pt x="6" y="14"/>
                      <a:pt x="0" y="1"/>
                      <a:pt x="3" y="0"/>
                    </a:cubicBezTo>
                    <a:cubicBezTo>
                      <a:pt x="4" y="0"/>
                      <a:pt x="4" y="0"/>
                      <a:pt x="4" y="0"/>
                    </a:cubicBezTo>
                    <a:cubicBezTo>
                      <a:pt x="8" y="1"/>
                      <a:pt x="11" y="7"/>
                      <a:pt x="1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0" name="Freeform 192">
                <a:extLst>
                  <a:ext uri="{FF2B5EF4-FFF2-40B4-BE49-F238E27FC236}">
                    <a16:creationId xmlns:a16="http://schemas.microsoft.com/office/drawing/2014/main" id="{EBBB3A31-D63D-4379-90F8-A7E5F8587881}"/>
                  </a:ext>
                </a:extLst>
              </p:cNvPr>
              <p:cNvSpPr>
                <a:spLocks/>
              </p:cNvSpPr>
              <p:nvPr/>
            </p:nvSpPr>
            <p:spPr bwMode="auto">
              <a:xfrm>
                <a:off x="3897" y="2574"/>
                <a:ext cx="21" cy="23"/>
              </a:xfrm>
              <a:custGeom>
                <a:avLst/>
                <a:gdLst>
                  <a:gd name="T0" fmla="*/ 13 w 15"/>
                  <a:gd name="T1" fmla="*/ 10 h 16"/>
                  <a:gd name="T2" fmla="*/ 12 w 15"/>
                  <a:gd name="T3" fmla="*/ 15 h 16"/>
                  <a:gd name="T4" fmla="*/ 3 w 15"/>
                  <a:gd name="T5" fmla="*/ 0 h 16"/>
                  <a:gd name="T6" fmla="*/ 4 w 15"/>
                  <a:gd name="T7" fmla="*/ 0 h 16"/>
                  <a:gd name="T8" fmla="*/ 13 w 15"/>
                  <a:gd name="T9" fmla="*/ 10 h 16"/>
                </a:gdLst>
                <a:ahLst/>
                <a:cxnLst>
                  <a:cxn ang="0">
                    <a:pos x="T0" y="T1"/>
                  </a:cxn>
                  <a:cxn ang="0">
                    <a:pos x="T2" y="T3"/>
                  </a:cxn>
                  <a:cxn ang="0">
                    <a:pos x="T4" y="T5"/>
                  </a:cxn>
                  <a:cxn ang="0">
                    <a:pos x="T6" y="T7"/>
                  </a:cxn>
                  <a:cxn ang="0">
                    <a:pos x="T8" y="T9"/>
                  </a:cxn>
                </a:cxnLst>
                <a:rect l="0" t="0" r="r" b="b"/>
                <a:pathLst>
                  <a:path w="15" h="16">
                    <a:moveTo>
                      <a:pt x="13" y="10"/>
                    </a:moveTo>
                    <a:cubicBezTo>
                      <a:pt x="15" y="14"/>
                      <a:pt x="14" y="16"/>
                      <a:pt x="12" y="15"/>
                    </a:cubicBezTo>
                    <a:cubicBezTo>
                      <a:pt x="7" y="13"/>
                      <a:pt x="0" y="1"/>
                      <a:pt x="3" y="0"/>
                    </a:cubicBezTo>
                    <a:cubicBezTo>
                      <a:pt x="4" y="0"/>
                      <a:pt x="4" y="0"/>
                      <a:pt x="4" y="0"/>
                    </a:cubicBezTo>
                    <a:cubicBezTo>
                      <a:pt x="8" y="1"/>
                      <a:pt x="11" y="6"/>
                      <a:pt x="1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1" name="Freeform 193">
                <a:extLst>
                  <a:ext uri="{FF2B5EF4-FFF2-40B4-BE49-F238E27FC236}">
                    <a16:creationId xmlns:a16="http://schemas.microsoft.com/office/drawing/2014/main" id="{FBC33AA9-8F8C-49D2-882B-B791D5EBE322}"/>
                  </a:ext>
                </a:extLst>
              </p:cNvPr>
              <p:cNvSpPr>
                <a:spLocks/>
              </p:cNvSpPr>
              <p:nvPr/>
            </p:nvSpPr>
            <p:spPr bwMode="auto">
              <a:xfrm>
                <a:off x="3953" y="2646"/>
                <a:ext cx="22" cy="23"/>
              </a:xfrm>
              <a:custGeom>
                <a:avLst/>
                <a:gdLst>
                  <a:gd name="T0" fmla="*/ 13 w 15"/>
                  <a:gd name="T1" fmla="*/ 10 h 16"/>
                  <a:gd name="T2" fmla="*/ 13 w 15"/>
                  <a:gd name="T3" fmla="*/ 15 h 16"/>
                  <a:gd name="T4" fmla="*/ 3 w 15"/>
                  <a:gd name="T5" fmla="*/ 1 h 16"/>
                  <a:gd name="T6" fmla="*/ 4 w 15"/>
                  <a:gd name="T7" fmla="*/ 0 h 16"/>
                  <a:gd name="T8" fmla="*/ 13 w 15"/>
                  <a:gd name="T9" fmla="*/ 10 h 16"/>
                </a:gdLst>
                <a:ahLst/>
                <a:cxnLst>
                  <a:cxn ang="0">
                    <a:pos x="T0" y="T1"/>
                  </a:cxn>
                  <a:cxn ang="0">
                    <a:pos x="T2" y="T3"/>
                  </a:cxn>
                  <a:cxn ang="0">
                    <a:pos x="T4" y="T5"/>
                  </a:cxn>
                  <a:cxn ang="0">
                    <a:pos x="T6" y="T7"/>
                  </a:cxn>
                  <a:cxn ang="0">
                    <a:pos x="T8" y="T9"/>
                  </a:cxn>
                </a:cxnLst>
                <a:rect l="0" t="0" r="r" b="b"/>
                <a:pathLst>
                  <a:path w="15" h="16">
                    <a:moveTo>
                      <a:pt x="13" y="10"/>
                    </a:moveTo>
                    <a:cubicBezTo>
                      <a:pt x="15" y="13"/>
                      <a:pt x="15" y="16"/>
                      <a:pt x="13" y="15"/>
                    </a:cubicBezTo>
                    <a:cubicBezTo>
                      <a:pt x="8" y="14"/>
                      <a:pt x="0" y="3"/>
                      <a:pt x="3" y="1"/>
                    </a:cubicBezTo>
                    <a:cubicBezTo>
                      <a:pt x="3" y="0"/>
                      <a:pt x="4" y="0"/>
                      <a:pt x="4" y="0"/>
                    </a:cubicBezTo>
                    <a:cubicBezTo>
                      <a:pt x="8" y="2"/>
                      <a:pt x="12" y="7"/>
                      <a:pt x="1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2" name="Freeform 194">
                <a:extLst>
                  <a:ext uri="{FF2B5EF4-FFF2-40B4-BE49-F238E27FC236}">
                    <a16:creationId xmlns:a16="http://schemas.microsoft.com/office/drawing/2014/main" id="{A60C5124-53A2-45C1-AFD5-E8771F993623}"/>
                  </a:ext>
                </a:extLst>
              </p:cNvPr>
              <p:cNvSpPr>
                <a:spLocks/>
              </p:cNvSpPr>
              <p:nvPr/>
            </p:nvSpPr>
            <p:spPr bwMode="auto">
              <a:xfrm>
                <a:off x="3981" y="2688"/>
                <a:ext cx="21" cy="21"/>
              </a:xfrm>
              <a:custGeom>
                <a:avLst/>
                <a:gdLst>
                  <a:gd name="T0" fmla="*/ 13 w 15"/>
                  <a:gd name="T1" fmla="*/ 9 h 14"/>
                  <a:gd name="T2" fmla="*/ 13 w 15"/>
                  <a:gd name="T3" fmla="*/ 14 h 14"/>
                  <a:gd name="T4" fmla="*/ 2 w 15"/>
                  <a:gd name="T5" fmla="*/ 0 h 14"/>
                  <a:gd name="T6" fmla="*/ 3 w 15"/>
                  <a:gd name="T7" fmla="*/ 0 h 14"/>
                  <a:gd name="T8" fmla="*/ 13 w 15"/>
                  <a:gd name="T9" fmla="*/ 9 h 14"/>
                </a:gdLst>
                <a:ahLst/>
                <a:cxnLst>
                  <a:cxn ang="0">
                    <a:pos x="T0" y="T1"/>
                  </a:cxn>
                  <a:cxn ang="0">
                    <a:pos x="T2" y="T3"/>
                  </a:cxn>
                  <a:cxn ang="0">
                    <a:pos x="T4" y="T5"/>
                  </a:cxn>
                  <a:cxn ang="0">
                    <a:pos x="T6" y="T7"/>
                  </a:cxn>
                  <a:cxn ang="0">
                    <a:pos x="T8" y="T9"/>
                  </a:cxn>
                </a:cxnLst>
                <a:rect l="0" t="0" r="r" b="b"/>
                <a:pathLst>
                  <a:path w="15" h="14">
                    <a:moveTo>
                      <a:pt x="13" y="9"/>
                    </a:moveTo>
                    <a:cubicBezTo>
                      <a:pt x="15" y="12"/>
                      <a:pt x="15" y="14"/>
                      <a:pt x="13" y="14"/>
                    </a:cubicBezTo>
                    <a:cubicBezTo>
                      <a:pt x="8" y="13"/>
                      <a:pt x="0" y="1"/>
                      <a:pt x="2" y="0"/>
                    </a:cubicBezTo>
                    <a:cubicBezTo>
                      <a:pt x="3" y="0"/>
                      <a:pt x="3" y="0"/>
                      <a:pt x="3" y="0"/>
                    </a:cubicBezTo>
                    <a:cubicBezTo>
                      <a:pt x="7" y="1"/>
                      <a:pt x="11" y="6"/>
                      <a:pt x="1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3" name="Freeform 195">
                <a:extLst>
                  <a:ext uri="{FF2B5EF4-FFF2-40B4-BE49-F238E27FC236}">
                    <a16:creationId xmlns:a16="http://schemas.microsoft.com/office/drawing/2014/main" id="{18DFA0CE-E9A0-430E-8476-413D1D6EAC68}"/>
                  </a:ext>
                </a:extLst>
              </p:cNvPr>
              <p:cNvSpPr>
                <a:spLocks/>
              </p:cNvSpPr>
              <p:nvPr/>
            </p:nvSpPr>
            <p:spPr bwMode="auto">
              <a:xfrm>
                <a:off x="3907" y="2556"/>
                <a:ext cx="23" cy="25"/>
              </a:xfrm>
              <a:custGeom>
                <a:avLst/>
                <a:gdLst>
                  <a:gd name="T0" fmla="*/ 14 w 16"/>
                  <a:gd name="T1" fmla="*/ 10 h 17"/>
                  <a:gd name="T2" fmla="*/ 12 w 16"/>
                  <a:gd name="T3" fmla="*/ 16 h 17"/>
                  <a:gd name="T4" fmla="*/ 4 w 16"/>
                  <a:gd name="T5" fmla="*/ 0 h 17"/>
                  <a:gd name="T6" fmla="*/ 5 w 16"/>
                  <a:gd name="T7" fmla="*/ 0 h 17"/>
                  <a:gd name="T8" fmla="*/ 14 w 16"/>
                  <a:gd name="T9" fmla="*/ 10 h 17"/>
                </a:gdLst>
                <a:ahLst/>
                <a:cxnLst>
                  <a:cxn ang="0">
                    <a:pos x="T0" y="T1"/>
                  </a:cxn>
                  <a:cxn ang="0">
                    <a:pos x="T2" y="T3"/>
                  </a:cxn>
                  <a:cxn ang="0">
                    <a:pos x="T4" y="T5"/>
                  </a:cxn>
                  <a:cxn ang="0">
                    <a:pos x="T6" y="T7"/>
                  </a:cxn>
                  <a:cxn ang="0">
                    <a:pos x="T8" y="T9"/>
                  </a:cxn>
                </a:cxnLst>
                <a:rect l="0" t="0" r="r" b="b"/>
                <a:pathLst>
                  <a:path w="16" h="17">
                    <a:moveTo>
                      <a:pt x="14" y="10"/>
                    </a:moveTo>
                    <a:cubicBezTo>
                      <a:pt x="16" y="14"/>
                      <a:pt x="15" y="17"/>
                      <a:pt x="12" y="16"/>
                    </a:cubicBezTo>
                    <a:cubicBezTo>
                      <a:pt x="6" y="14"/>
                      <a:pt x="0" y="1"/>
                      <a:pt x="4" y="0"/>
                    </a:cubicBezTo>
                    <a:cubicBezTo>
                      <a:pt x="5" y="0"/>
                      <a:pt x="5" y="0"/>
                      <a:pt x="5" y="0"/>
                    </a:cubicBezTo>
                    <a:cubicBezTo>
                      <a:pt x="9" y="1"/>
                      <a:pt x="13" y="7"/>
                      <a:pt x="1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4" name="Freeform 196">
                <a:extLst>
                  <a:ext uri="{FF2B5EF4-FFF2-40B4-BE49-F238E27FC236}">
                    <a16:creationId xmlns:a16="http://schemas.microsoft.com/office/drawing/2014/main" id="{CA7A1E0B-1963-4FBC-ABBD-601C126A8223}"/>
                  </a:ext>
                </a:extLst>
              </p:cNvPr>
              <p:cNvSpPr>
                <a:spLocks/>
              </p:cNvSpPr>
              <p:nvPr/>
            </p:nvSpPr>
            <p:spPr bwMode="auto">
              <a:xfrm>
                <a:off x="3928" y="2603"/>
                <a:ext cx="24" cy="23"/>
              </a:xfrm>
              <a:custGeom>
                <a:avLst/>
                <a:gdLst>
                  <a:gd name="T0" fmla="*/ 14 w 16"/>
                  <a:gd name="T1" fmla="*/ 10 h 16"/>
                  <a:gd name="T2" fmla="*/ 12 w 16"/>
                  <a:gd name="T3" fmla="*/ 15 h 16"/>
                  <a:gd name="T4" fmla="*/ 4 w 16"/>
                  <a:gd name="T5" fmla="*/ 0 h 16"/>
                  <a:gd name="T6" fmla="*/ 5 w 16"/>
                  <a:gd name="T7" fmla="*/ 0 h 16"/>
                  <a:gd name="T8" fmla="*/ 14 w 16"/>
                  <a:gd name="T9" fmla="*/ 10 h 16"/>
                </a:gdLst>
                <a:ahLst/>
                <a:cxnLst>
                  <a:cxn ang="0">
                    <a:pos x="T0" y="T1"/>
                  </a:cxn>
                  <a:cxn ang="0">
                    <a:pos x="T2" y="T3"/>
                  </a:cxn>
                  <a:cxn ang="0">
                    <a:pos x="T4" y="T5"/>
                  </a:cxn>
                  <a:cxn ang="0">
                    <a:pos x="T6" y="T7"/>
                  </a:cxn>
                  <a:cxn ang="0">
                    <a:pos x="T8" y="T9"/>
                  </a:cxn>
                </a:cxnLst>
                <a:rect l="0" t="0" r="r" b="b"/>
                <a:pathLst>
                  <a:path w="16" h="16">
                    <a:moveTo>
                      <a:pt x="14" y="10"/>
                    </a:moveTo>
                    <a:cubicBezTo>
                      <a:pt x="16" y="14"/>
                      <a:pt x="15" y="16"/>
                      <a:pt x="12" y="15"/>
                    </a:cubicBezTo>
                    <a:cubicBezTo>
                      <a:pt x="7" y="13"/>
                      <a:pt x="0" y="1"/>
                      <a:pt x="4" y="0"/>
                    </a:cubicBezTo>
                    <a:cubicBezTo>
                      <a:pt x="4" y="0"/>
                      <a:pt x="5" y="0"/>
                      <a:pt x="5" y="0"/>
                    </a:cubicBezTo>
                    <a:cubicBezTo>
                      <a:pt x="9" y="1"/>
                      <a:pt x="12" y="6"/>
                      <a:pt x="1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5" name="Freeform 197">
                <a:extLst>
                  <a:ext uri="{FF2B5EF4-FFF2-40B4-BE49-F238E27FC236}">
                    <a16:creationId xmlns:a16="http://schemas.microsoft.com/office/drawing/2014/main" id="{974AF161-F393-46BB-97B7-7F1405196424}"/>
                  </a:ext>
                </a:extLst>
              </p:cNvPr>
              <p:cNvSpPr>
                <a:spLocks/>
              </p:cNvSpPr>
              <p:nvPr/>
            </p:nvSpPr>
            <p:spPr bwMode="auto">
              <a:xfrm>
                <a:off x="3960" y="2630"/>
                <a:ext cx="23" cy="23"/>
              </a:xfrm>
              <a:custGeom>
                <a:avLst/>
                <a:gdLst>
                  <a:gd name="T0" fmla="*/ 14 w 16"/>
                  <a:gd name="T1" fmla="*/ 9 h 16"/>
                  <a:gd name="T2" fmla="*/ 12 w 16"/>
                  <a:gd name="T3" fmla="*/ 15 h 16"/>
                  <a:gd name="T4" fmla="*/ 4 w 16"/>
                  <a:gd name="T5" fmla="*/ 0 h 16"/>
                  <a:gd name="T6" fmla="*/ 5 w 16"/>
                  <a:gd name="T7" fmla="*/ 0 h 16"/>
                  <a:gd name="T8" fmla="*/ 14 w 16"/>
                  <a:gd name="T9" fmla="*/ 9 h 16"/>
                </a:gdLst>
                <a:ahLst/>
                <a:cxnLst>
                  <a:cxn ang="0">
                    <a:pos x="T0" y="T1"/>
                  </a:cxn>
                  <a:cxn ang="0">
                    <a:pos x="T2" y="T3"/>
                  </a:cxn>
                  <a:cxn ang="0">
                    <a:pos x="T4" y="T5"/>
                  </a:cxn>
                  <a:cxn ang="0">
                    <a:pos x="T6" y="T7"/>
                  </a:cxn>
                  <a:cxn ang="0">
                    <a:pos x="T8" y="T9"/>
                  </a:cxn>
                </a:cxnLst>
                <a:rect l="0" t="0" r="r" b="b"/>
                <a:pathLst>
                  <a:path w="16" h="16">
                    <a:moveTo>
                      <a:pt x="14" y="9"/>
                    </a:moveTo>
                    <a:cubicBezTo>
                      <a:pt x="16" y="13"/>
                      <a:pt x="15" y="16"/>
                      <a:pt x="12" y="15"/>
                    </a:cubicBezTo>
                    <a:cubicBezTo>
                      <a:pt x="7" y="13"/>
                      <a:pt x="0" y="1"/>
                      <a:pt x="4" y="0"/>
                    </a:cubicBezTo>
                    <a:cubicBezTo>
                      <a:pt x="4" y="0"/>
                      <a:pt x="4" y="0"/>
                      <a:pt x="5" y="0"/>
                    </a:cubicBezTo>
                    <a:cubicBezTo>
                      <a:pt x="9" y="1"/>
                      <a:pt x="12" y="6"/>
                      <a:pt x="1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6" name="Freeform 198">
                <a:extLst>
                  <a:ext uri="{FF2B5EF4-FFF2-40B4-BE49-F238E27FC236}">
                    <a16:creationId xmlns:a16="http://schemas.microsoft.com/office/drawing/2014/main" id="{CA6343AE-CF8A-4858-AF5D-1A1465F1C8A6}"/>
                  </a:ext>
                </a:extLst>
              </p:cNvPr>
              <p:cNvSpPr>
                <a:spLocks/>
              </p:cNvSpPr>
              <p:nvPr/>
            </p:nvSpPr>
            <p:spPr bwMode="auto">
              <a:xfrm>
                <a:off x="3985" y="2672"/>
                <a:ext cx="23" cy="22"/>
              </a:xfrm>
              <a:custGeom>
                <a:avLst/>
                <a:gdLst>
                  <a:gd name="T0" fmla="*/ 14 w 16"/>
                  <a:gd name="T1" fmla="*/ 9 h 15"/>
                  <a:gd name="T2" fmla="*/ 13 w 16"/>
                  <a:gd name="T3" fmla="*/ 15 h 15"/>
                  <a:gd name="T4" fmla="*/ 3 w 16"/>
                  <a:gd name="T5" fmla="*/ 1 h 15"/>
                  <a:gd name="T6" fmla="*/ 4 w 16"/>
                  <a:gd name="T7" fmla="*/ 1 h 15"/>
                  <a:gd name="T8" fmla="*/ 14 w 16"/>
                  <a:gd name="T9" fmla="*/ 9 h 15"/>
                </a:gdLst>
                <a:ahLst/>
                <a:cxnLst>
                  <a:cxn ang="0">
                    <a:pos x="T0" y="T1"/>
                  </a:cxn>
                  <a:cxn ang="0">
                    <a:pos x="T2" y="T3"/>
                  </a:cxn>
                  <a:cxn ang="0">
                    <a:pos x="T4" y="T5"/>
                  </a:cxn>
                  <a:cxn ang="0">
                    <a:pos x="T6" y="T7"/>
                  </a:cxn>
                  <a:cxn ang="0">
                    <a:pos x="T8" y="T9"/>
                  </a:cxn>
                </a:cxnLst>
                <a:rect l="0" t="0" r="r" b="b"/>
                <a:pathLst>
                  <a:path w="16" h="15">
                    <a:moveTo>
                      <a:pt x="14" y="9"/>
                    </a:moveTo>
                    <a:cubicBezTo>
                      <a:pt x="16" y="13"/>
                      <a:pt x="16" y="15"/>
                      <a:pt x="13" y="15"/>
                    </a:cubicBezTo>
                    <a:cubicBezTo>
                      <a:pt x="8" y="13"/>
                      <a:pt x="0" y="3"/>
                      <a:pt x="3" y="1"/>
                    </a:cubicBezTo>
                    <a:cubicBezTo>
                      <a:pt x="3" y="0"/>
                      <a:pt x="4" y="0"/>
                      <a:pt x="4" y="1"/>
                    </a:cubicBezTo>
                    <a:cubicBezTo>
                      <a:pt x="8" y="2"/>
                      <a:pt x="12" y="6"/>
                      <a:pt x="1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7" name="Freeform 199">
                <a:extLst>
                  <a:ext uri="{FF2B5EF4-FFF2-40B4-BE49-F238E27FC236}">
                    <a16:creationId xmlns:a16="http://schemas.microsoft.com/office/drawing/2014/main" id="{453F6CEE-7267-4D1B-9CF8-56C3FBF07812}"/>
                  </a:ext>
                </a:extLst>
              </p:cNvPr>
              <p:cNvSpPr>
                <a:spLocks/>
              </p:cNvSpPr>
              <p:nvPr/>
            </p:nvSpPr>
            <p:spPr bwMode="auto">
              <a:xfrm>
                <a:off x="3918" y="2538"/>
                <a:ext cx="23" cy="26"/>
              </a:xfrm>
              <a:custGeom>
                <a:avLst/>
                <a:gdLst>
                  <a:gd name="T0" fmla="*/ 14 w 16"/>
                  <a:gd name="T1" fmla="*/ 10 h 18"/>
                  <a:gd name="T2" fmla="*/ 11 w 16"/>
                  <a:gd name="T3" fmla="*/ 16 h 18"/>
                  <a:gd name="T4" fmla="*/ 4 w 16"/>
                  <a:gd name="T5" fmla="*/ 0 h 18"/>
                  <a:gd name="T6" fmla="*/ 6 w 16"/>
                  <a:gd name="T7" fmla="*/ 0 h 18"/>
                  <a:gd name="T8" fmla="*/ 14 w 16"/>
                  <a:gd name="T9" fmla="*/ 10 h 18"/>
                </a:gdLst>
                <a:ahLst/>
                <a:cxnLst>
                  <a:cxn ang="0">
                    <a:pos x="T0" y="T1"/>
                  </a:cxn>
                  <a:cxn ang="0">
                    <a:pos x="T2" y="T3"/>
                  </a:cxn>
                  <a:cxn ang="0">
                    <a:pos x="T4" y="T5"/>
                  </a:cxn>
                  <a:cxn ang="0">
                    <a:pos x="T6" y="T7"/>
                  </a:cxn>
                  <a:cxn ang="0">
                    <a:pos x="T8" y="T9"/>
                  </a:cxn>
                </a:cxnLst>
                <a:rect l="0" t="0" r="r" b="b"/>
                <a:pathLst>
                  <a:path w="16" h="18">
                    <a:moveTo>
                      <a:pt x="14" y="10"/>
                    </a:moveTo>
                    <a:cubicBezTo>
                      <a:pt x="16" y="15"/>
                      <a:pt x="14" y="18"/>
                      <a:pt x="11" y="16"/>
                    </a:cubicBezTo>
                    <a:cubicBezTo>
                      <a:pt x="5" y="13"/>
                      <a:pt x="0" y="1"/>
                      <a:pt x="4" y="0"/>
                    </a:cubicBezTo>
                    <a:cubicBezTo>
                      <a:pt x="5" y="0"/>
                      <a:pt x="5" y="0"/>
                      <a:pt x="6" y="0"/>
                    </a:cubicBezTo>
                    <a:cubicBezTo>
                      <a:pt x="10" y="1"/>
                      <a:pt x="13" y="7"/>
                      <a:pt x="1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8" name="Freeform 200">
                <a:extLst>
                  <a:ext uri="{FF2B5EF4-FFF2-40B4-BE49-F238E27FC236}">
                    <a16:creationId xmlns:a16="http://schemas.microsoft.com/office/drawing/2014/main" id="{F8B31A25-5418-42F0-B69A-2196C318A89A}"/>
                  </a:ext>
                </a:extLst>
              </p:cNvPr>
              <p:cNvSpPr>
                <a:spLocks/>
              </p:cNvSpPr>
              <p:nvPr/>
            </p:nvSpPr>
            <p:spPr bwMode="auto">
              <a:xfrm>
                <a:off x="3939" y="2585"/>
                <a:ext cx="21" cy="24"/>
              </a:xfrm>
              <a:custGeom>
                <a:avLst/>
                <a:gdLst>
                  <a:gd name="T0" fmla="*/ 14 w 15"/>
                  <a:gd name="T1" fmla="*/ 10 h 16"/>
                  <a:gd name="T2" fmla="*/ 11 w 15"/>
                  <a:gd name="T3" fmla="*/ 15 h 16"/>
                  <a:gd name="T4" fmla="*/ 4 w 15"/>
                  <a:gd name="T5" fmla="*/ 0 h 16"/>
                  <a:gd name="T6" fmla="*/ 5 w 15"/>
                  <a:gd name="T7" fmla="*/ 0 h 16"/>
                  <a:gd name="T8" fmla="*/ 14 w 15"/>
                  <a:gd name="T9" fmla="*/ 10 h 16"/>
                </a:gdLst>
                <a:ahLst/>
                <a:cxnLst>
                  <a:cxn ang="0">
                    <a:pos x="T0" y="T1"/>
                  </a:cxn>
                  <a:cxn ang="0">
                    <a:pos x="T2" y="T3"/>
                  </a:cxn>
                  <a:cxn ang="0">
                    <a:pos x="T4" y="T5"/>
                  </a:cxn>
                  <a:cxn ang="0">
                    <a:pos x="T6" y="T7"/>
                  </a:cxn>
                  <a:cxn ang="0">
                    <a:pos x="T8" y="T9"/>
                  </a:cxn>
                </a:cxnLst>
                <a:rect l="0" t="0" r="r" b="b"/>
                <a:pathLst>
                  <a:path w="15" h="16">
                    <a:moveTo>
                      <a:pt x="14" y="10"/>
                    </a:moveTo>
                    <a:cubicBezTo>
                      <a:pt x="15" y="14"/>
                      <a:pt x="14" y="16"/>
                      <a:pt x="11" y="15"/>
                    </a:cubicBezTo>
                    <a:cubicBezTo>
                      <a:pt x="6" y="13"/>
                      <a:pt x="0" y="1"/>
                      <a:pt x="4" y="0"/>
                    </a:cubicBezTo>
                    <a:cubicBezTo>
                      <a:pt x="4" y="0"/>
                      <a:pt x="4" y="0"/>
                      <a:pt x="5" y="0"/>
                    </a:cubicBezTo>
                    <a:cubicBezTo>
                      <a:pt x="9" y="1"/>
                      <a:pt x="12" y="6"/>
                      <a:pt x="1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9" name="Freeform 201">
                <a:extLst>
                  <a:ext uri="{FF2B5EF4-FFF2-40B4-BE49-F238E27FC236}">
                    <a16:creationId xmlns:a16="http://schemas.microsoft.com/office/drawing/2014/main" id="{87C464E8-98F3-4237-9726-FA53052CDD00}"/>
                  </a:ext>
                </a:extLst>
              </p:cNvPr>
              <p:cNvSpPr>
                <a:spLocks/>
              </p:cNvSpPr>
              <p:nvPr/>
            </p:nvSpPr>
            <p:spPr bwMode="auto">
              <a:xfrm>
                <a:off x="3801" y="2429"/>
                <a:ext cx="15" cy="27"/>
              </a:xfrm>
              <a:custGeom>
                <a:avLst/>
                <a:gdLst>
                  <a:gd name="T0" fmla="*/ 9 w 10"/>
                  <a:gd name="T1" fmla="*/ 11 h 19"/>
                  <a:gd name="T2" fmla="*/ 8 w 10"/>
                  <a:gd name="T3" fmla="*/ 18 h 19"/>
                  <a:gd name="T4" fmla="*/ 2 w 10"/>
                  <a:gd name="T5" fmla="*/ 0 h 19"/>
                  <a:gd name="T6" fmla="*/ 3 w 10"/>
                  <a:gd name="T7" fmla="*/ 0 h 19"/>
                  <a:gd name="T8" fmla="*/ 9 w 10"/>
                  <a:gd name="T9" fmla="*/ 11 h 19"/>
                </a:gdLst>
                <a:ahLst/>
                <a:cxnLst>
                  <a:cxn ang="0">
                    <a:pos x="T0" y="T1"/>
                  </a:cxn>
                  <a:cxn ang="0">
                    <a:pos x="T2" y="T3"/>
                  </a:cxn>
                  <a:cxn ang="0">
                    <a:pos x="T4" y="T5"/>
                  </a:cxn>
                  <a:cxn ang="0">
                    <a:pos x="T6" y="T7"/>
                  </a:cxn>
                  <a:cxn ang="0">
                    <a:pos x="T8" y="T9"/>
                  </a:cxn>
                </a:cxnLst>
                <a:rect l="0" t="0" r="r" b="b"/>
                <a:pathLst>
                  <a:path w="10" h="19">
                    <a:moveTo>
                      <a:pt x="9" y="11"/>
                    </a:moveTo>
                    <a:cubicBezTo>
                      <a:pt x="10" y="16"/>
                      <a:pt x="10" y="19"/>
                      <a:pt x="8" y="18"/>
                    </a:cubicBezTo>
                    <a:cubicBezTo>
                      <a:pt x="5" y="16"/>
                      <a:pt x="0" y="1"/>
                      <a:pt x="2" y="0"/>
                    </a:cubicBezTo>
                    <a:cubicBezTo>
                      <a:pt x="2" y="0"/>
                      <a:pt x="3" y="0"/>
                      <a:pt x="3" y="0"/>
                    </a:cubicBezTo>
                    <a:cubicBezTo>
                      <a:pt x="5" y="2"/>
                      <a:pt x="8" y="8"/>
                      <a:pt x="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90" name="Freeform 202">
                <a:extLst>
                  <a:ext uri="{FF2B5EF4-FFF2-40B4-BE49-F238E27FC236}">
                    <a16:creationId xmlns:a16="http://schemas.microsoft.com/office/drawing/2014/main" id="{E2757976-E288-4F96-8A54-13A107E1ACA7}"/>
                  </a:ext>
                </a:extLst>
              </p:cNvPr>
              <p:cNvSpPr>
                <a:spLocks/>
              </p:cNvSpPr>
              <p:nvPr/>
            </p:nvSpPr>
            <p:spPr bwMode="auto">
              <a:xfrm>
                <a:off x="3817" y="2480"/>
                <a:ext cx="17" cy="26"/>
              </a:xfrm>
              <a:custGeom>
                <a:avLst/>
                <a:gdLst>
                  <a:gd name="T0" fmla="*/ 10 w 12"/>
                  <a:gd name="T1" fmla="*/ 11 h 18"/>
                  <a:gd name="T2" fmla="*/ 10 w 12"/>
                  <a:gd name="T3" fmla="*/ 18 h 18"/>
                  <a:gd name="T4" fmla="*/ 3 w 12"/>
                  <a:gd name="T5" fmla="*/ 0 h 18"/>
                  <a:gd name="T6" fmla="*/ 3 w 12"/>
                  <a:gd name="T7" fmla="*/ 1 h 18"/>
                  <a:gd name="T8" fmla="*/ 10 w 12"/>
                  <a:gd name="T9" fmla="*/ 11 h 18"/>
                </a:gdLst>
                <a:ahLst/>
                <a:cxnLst>
                  <a:cxn ang="0">
                    <a:pos x="T0" y="T1"/>
                  </a:cxn>
                  <a:cxn ang="0">
                    <a:pos x="T2" y="T3"/>
                  </a:cxn>
                  <a:cxn ang="0">
                    <a:pos x="T4" y="T5"/>
                  </a:cxn>
                  <a:cxn ang="0">
                    <a:pos x="T6" y="T7"/>
                  </a:cxn>
                  <a:cxn ang="0">
                    <a:pos x="T8" y="T9"/>
                  </a:cxn>
                </a:cxnLst>
                <a:rect l="0" t="0" r="r" b="b"/>
                <a:pathLst>
                  <a:path w="12" h="18">
                    <a:moveTo>
                      <a:pt x="10" y="11"/>
                    </a:moveTo>
                    <a:cubicBezTo>
                      <a:pt x="12" y="16"/>
                      <a:pt x="12" y="18"/>
                      <a:pt x="10" y="18"/>
                    </a:cubicBezTo>
                    <a:cubicBezTo>
                      <a:pt x="7" y="16"/>
                      <a:pt x="0" y="2"/>
                      <a:pt x="3" y="0"/>
                    </a:cubicBezTo>
                    <a:cubicBezTo>
                      <a:pt x="3" y="0"/>
                      <a:pt x="3" y="0"/>
                      <a:pt x="3" y="1"/>
                    </a:cubicBezTo>
                    <a:cubicBezTo>
                      <a:pt x="6" y="2"/>
                      <a:pt x="9" y="8"/>
                      <a:pt x="1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91" name="Freeform 203">
                <a:extLst>
                  <a:ext uri="{FF2B5EF4-FFF2-40B4-BE49-F238E27FC236}">
                    <a16:creationId xmlns:a16="http://schemas.microsoft.com/office/drawing/2014/main" id="{1FA55870-72BC-4D09-87DD-B5BF6391226C}"/>
                  </a:ext>
                </a:extLst>
              </p:cNvPr>
              <p:cNvSpPr>
                <a:spLocks/>
              </p:cNvSpPr>
              <p:nvPr/>
            </p:nvSpPr>
            <p:spPr bwMode="auto">
              <a:xfrm>
                <a:off x="3777" y="2320"/>
                <a:ext cx="14" cy="31"/>
              </a:xfrm>
              <a:custGeom>
                <a:avLst/>
                <a:gdLst>
                  <a:gd name="T0" fmla="*/ 9 w 10"/>
                  <a:gd name="T1" fmla="*/ 12 h 21"/>
                  <a:gd name="T2" fmla="*/ 7 w 10"/>
                  <a:gd name="T3" fmla="*/ 19 h 21"/>
                  <a:gd name="T4" fmla="*/ 3 w 10"/>
                  <a:gd name="T5" fmla="*/ 0 h 21"/>
                  <a:gd name="T6" fmla="*/ 4 w 10"/>
                  <a:gd name="T7" fmla="*/ 0 h 21"/>
                  <a:gd name="T8" fmla="*/ 9 w 10"/>
                  <a:gd name="T9" fmla="*/ 12 h 21"/>
                </a:gdLst>
                <a:ahLst/>
                <a:cxnLst>
                  <a:cxn ang="0">
                    <a:pos x="T0" y="T1"/>
                  </a:cxn>
                  <a:cxn ang="0">
                    <a:pos x="T2" y="T3"/>
                  </a:cxn>
                  <a:cxn ang="0">
                    <a:pos x="T4" y="T5"/>
                  </a:cxn>
                  <a:cxn ang="0">
                    <a:pos x="T6" y="T7"/>
                  </a:cxn>
                  <a:cxn ang="0">
                    <a:pos x="T8" y="T9"/>
                  </a:cxn>
                </a:cxnLst>
                <a:rect l="0" t="0" r="r" b="b"/>
                <a:pathLst>
                  <a:path w="10" h="21">
                    <a:moveTo>
                      <a:pt x="9" y="12"/>
                    </a:moveTo>
                    <a:cubicBezTo>
                      <a:pt x="10" y="18"/>
                      <a:pt x="9" y="21"/>
                      <a:pt x="7" y="19"/>
                    </a:cubicBezTo>
                    <a:cubicBezTo>
                      <a:pt x="3" y="16"/>
                      <a:pt x="0" y="1"/>
                      <a:pt x="3" y="0"/>
                    </a:cubicBezTo>
                    <a:cubicBezTo>
                      <a:pt x="4" y="0"/>
                      <a:pt x="4" y="0"/>
                      <a:pt x="4" y="0"/>
                    </a:cubicBezTo>
                    <a:cubicBezTo>
                      <a:pt x="7" y="2"/>
                      <a:pt x="8" y="8"/>
                      <a:pt x="9"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92" name="Freeform 204">
                <a:extLst>
                  <a:ext uri="{FF2B5EF4-FFF2-40B4-BE49-F238E27FC236}">
                    <a16:creationId xmlns:a16="http://schemas.microsoft.com/office/drawing/2014/main" id="{F78AB30A-CAB9-40C4-B95C-38E009FD42CF}"/>
                  </a:ext>
                </a:extLst>
              </p:cNvPr>
              <p:cNvSpPr>
                <a:spLocks/>
              </p:cNvSpPr>
              <p:nvPr/>
            </p:nvSpPr>
            <p:spPr bwMode="auto">
              <a:xfrm>
                <a:off x="3787" y="2375"/>
                <a:ext cx="14" cy="29"/>
              </a:xfrm>
              <a:custGeom>
                <a:avLst/>
                <a:gdLst>
                  <a:gd name="T0" fmla="*/ 9 w 10"/>
                  <a:gd name="T1" fmla="*/ 12 h 20"/>
                  <a:gd name="T2" fmla="*/ 8 w 10"/>
                  <a:gd name="T3" fmla="*/ 18 h 20"/>
                  <a:gd name="T4" fmla="*/ 3 w 10"/>
                  <a:gd name="T5" fmla="*/ 0 h 20"/>
                  <a:gd name="T6" fmla="*/ 4 w 10"/>
                  <a:gd name="T7" fmla="*/ 0 h 20"/>
                  <a:gd name="T8" fmla="*/ 9 w 10"/>
                  <a:gd name="T9" fmla="*/ 12 h 20"/>
                </a:gdLst>
                <a:ahLst/>
                <a:cxnLst>
                  <a:cxn ang="0">
                    <a:pos x="T0" y="T1"/>
                  </a:cxn>
                  <a:cxn ang="0">
                    <a:pos x="T2" y="T3"/>
                  </a:cxn>
                  <a:cxn ang="0">
                    <a:pos x="T4" y="T5"/>
                  </a:cxn>
                  <a:cxn ang="0">
                    <a:pos x="T6" y="T7"/>
                  </a:cxn>
                  <a:cxn ang="0">
                    <a:pos x="T8" y="T9"/>
                  </a:cxn>
                </a:cxnLst>
                <a:rect l="0" t="0" r="r" b="b"/>
                <a:pathLst>
                  <a:path w="10" h="20">
                    <a:moveTo>
                      <a:pt x="9" y="12"/>
                    </a:moveTo>
                    <a:cubicBezTo>
                      <a:pt x="10" y="17"/>
                      <a:pt x="10" y="20"/>
                      <a:pt x="8" y="18"/>
                    </a:cubicBezTo>
                    <a:cubicBezTo>
                      <a:pt x="4" y="16"/>
                      <a:pt x="0" y="1"/>
                      <a:pt x="3" y="0"/>
                    </a:cubicBezTo>
                    <a:cubicBezTo>
                      <a:pt x="3" y="0"/>
                      <a:pt x="4" y="0"/>
                      <a:pt x="4" y="0"/>
                    </a:cubicBezTo>
                    <a:cubicBezTo>
                      <a:pt x="6" y="2"/>
                      <a:pt x="9" y="8"/>
                      <a:pt x="9"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319" name="组合 318">
              <a:extLst>
                <a:ext uri="{FF2B5EF4-FFF2-40B4-BE49-F238E27FC236}">
                  <a16:creationId xmlns:a16="http://schemas.microsoft.com/office/drawing/2014/main" id="{8EDE6591-E954-4E83-9ECA-43E80F5C5F4F}"/>
                </a:ext>
              </a:extLst>
            </p:cNvPr>
            <p:cNvGrpSpPr/>
            <p:nvPr/>
          </p:nvGrpSpPr>
          <p:grpSpPr>
            <a:xfrm>
              <a:off x="6024563" y="2262188"/>
              <a:ext cx="2427288" cy="2287588"/>
              <a:chOff x="6024563" y="2262188"/>
              <a:chExt cx="2427288" cy="2287588"/>
            </a:xfrm>
            <a:grpFill/>
          </p:grpSpPr>
          <p:grpSp>
            <p:nvGrpSpPr>
              <p:cNvPr id="490" name="Group 406">
                <a:extLst>
                  <a:ext uri="{FF2B5EF4-FFF2-40B4-BE49-F238E27FC236}">
                    <a16:creationId xmlns:a16="http://schemas.microsoft.com/office/drawing/2014/main" id="{00CCE13C-1AC2-45FC-9B76-DA6F54C4AF5E}"/>
                  </a:ext>
                </a:extLst>
              </p:cNvPr>
              <p:cNvGrpSpPr>
                <a:grpSpLocks/>
              </p:cNvGrpSpPr>
              <p:nvPr/>
            </p:nvGrpSpPr>
            <p:grpSpPr bwMode="auto">
              <a:xfrm>
                <a:off x="6024563" y="2262188"/>
                <a:ext cx="1712913" cy="2287588"/>
                <a:chOff x="3795" y="1425"/>
                <a:chExt cx="1079" cy="1441"/>
              </a:xfrm>
              <a:grpFill/>
            </p:grpSpPr>
            <p:sp>
              <p:nvSpPr>
                <p:cNvPr id="893" name="Freeform 206">
                  <a:extLst>
                    <a:ext uri="{FF2B5EF4-FFF2-40B4-BE49-F238E27FC236}">
                      <a16:creationId xmlns:a16="http://schemas.microsoft.com/office/drawing/2014/main" id="{B2A7FF79-A1A5-49F4-9938-15CB856EB674}"/>
                    </a:ext>
                  </a:extLst>
                </p:cNvPr>
                <p:cNvSpPr>
                  <a:spLocks/>
                </p:cNvSpPr>
                <p:nvPr/>
              </p:nvSpPr>
              <p:spPr bwMode="auto">
                <a:xfrm>
                  <a:off x="3807" y="2409"/>
                  <a:ext cx="17" cy="29"/>
                </a:xfrm>
                <a:custGeom>
                  <a:avLst/>
                  <a:gdLst>
                    <a:gd name="T0" fmla="*/ 11 w 12"/>
                    <a:gd name="T1" fmla="*/ 12 h 20"/>
                    <a:gd name="T2" fmla="*/ 9 w 12"/>
                    <a:gd name="T3" fmla="*/ 18 h 20"/>
                    <a:gd name="T4" fmla="*/ 4 w 12"/>
                    <a:gd name="T5" fmla="*/ 0 h 20"/>
                    <a:gd name="T6" fmla="*/ 4 w 12"/>
                    <a:gd name="T7" fmla="*/ 0 h 20"/>
                    <a:gd name="T8" fmla="*/ 11 w 12"/>
                    <a:gd name="T9" fmla="*/ 12 h 20"/>
                  </a:gdLst>
                  <a:ahLst/>
                  <a:cxnLst>
                    <a:cxn ang="0">
                      <a:pos x="T0" y="T1"/>
                    </a:cxn>
                    <a:cxn ang="0">
                      <a:pos x="T2" y="T3"/>
                    </a:cxn>
                    <a:cxn ang="0">
                      <a:pos x="T4" y="T5"/>
                    </a:cxn>
                    <a:cxn ang="0">
                      <a:pos x="T6" y="T7"/>
                    </a:cxn>
                    <a:cxn ang="0">
                      <a:pos x="T8" y="T9"/>
                    </a:cxn>
                  </a:cxnLst>
                  <a:rect l="0" t="0" r="r" b="b"/>
                  <a:pathLst>
                    <a:path w="12" h="20">
                      <a:moveTo>
                        <a:pt x="11" y="12"/>
                      </a:moveTo>
                      <a:cubicBezTo>
                        <a:pt x="12" y="17"/>
                        <a:pt x="11" y="20"/>
                        <a:pt x="9" y="18"/>
                      </a:cubicBezTo>
                      <a:cubicBezTo>
                        <a:pt x="4" y="15"/>
                        <a:pt x="0" y="1"/>
                        <a:pt x="4" y="0"/>
                      </a:cubicBezTo>
                      <a:cubicBezTo>
                        <a:pt x="4" y="0"/>
                        <a:pt x="4" y="0"/>
                        <a:pt x="4" y="0"/>
                      </a:cubicBezTo>
                      <a:cubicBezTo>
                        <a:pt x="7" y="2"/>
                        <a:pt x="10" y="8"/>
                        <a:pt x="1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4" name="Freeform 207">
                  <a:extLst>
                    <a:ext uri="{FF2B5EF4-FFF2-40B4-BE49-F238E27FC236}">
                      <a16:creationId xmlns:a16="http://schemas.microsoft.com/office/drawing/2014/main" id="{135F12CE-D4B5-4BF4-983E-3A2F4DB44A99}"/>
                    </a:ext>
                  </a:extLst>
                </p:cNvPr>
                <p:cNvSpPr>
                  <a:spLocks/>
                </p:cNvSpPr>
                <p:nvPr/>
              </p:nvSpPr>
              <p:spPr bwMode="auto">
                <a:xfrm>
                  <a:off x="3823" y="2461"/>
                  <a:ext cx="17" cy="27"/>
                </a:xfrm>
                <a:custGeom>
                  <a:avLst/>
                  <a:gdLst>
                    <a:gd name="T0" fmla="*/ 10 w 12"/>
                    <a:gd name="T1" fmla="*/ 12 h 19"/>
                    <a:gd name="T2" fmla="*/ 9 w 12"/>
                    <a:gd name="T3" fmla="*/ 18 h 19"/>
                    <a:gd name="T4" fmla="*/ 3 w 12"/>
                    <a:gd name="T5" fmla="*/ 0 h 19"/>
                    <a:gd name="T6" fmla="*/ 4 w 12"/>
                    <a:gd name="T7" fmla="*/ 1 h 19"/>
                    <a:gd name="T8" fmla="*/ 10 w 12"/>
                    <a:gd name="T9" fmla="*/ 12 h 19"/>
                  </a:gdLst>
                  <a:ahLst/>
                  <a:cxnLst>
                    <a:cxn ang="0">
                      <a:pos x="T0" y="T1"/>
                    </a:cxn>
                    <a:cxn ang="0">
                      <a:pos x="T2" y="T3"/>
                    </a:cxn>
                    <a:cxn ang="0">
                      <a:pos x="T4" y="T5"/>
                    </a:cxn>
                    <a:cxn ang="0">
                      <a:pos x="T6" y="T7"/>
                    </a:cxn>
                    <a:cxn ang="0">
                      <a:pos x="T8" y="T9"/>
                    </a:cxn>
                  </a:cxnLst>
                  <a:rect l="0" t="0" r="r" b="b"/>
                  <a:pathLst>
                    <a:path w="12" h="19">
                      <a:moveTo>
                        <a:pt x="10" y="12"/>
                      </a:moveTo>
                      <a:cubicBezTo>
                        <a:pt x="12" y="16"/>
                        <a:pt x="11" y="19"/>
                        <a:pt x="9" y="18"/>
                      </a:cubicBezTo>
                      <a:cubicBezTo>
                        <a:pt x="5" y="15"/>
                        <a:pt x="0" y="1"/>
                        <a:pt x="3" y="0"/>
                      </a:cubicBezTo>
                      <a:cubicBezTo>
                        <a:pt x="3" y="0"/>
                        <a:pt x="3" y="0"/>
                        <a:pt x="4" y="1"/>
                      </a:cubicBezTo>
                      <a:cubicBezTo>
                        <a:pt x="6" y="2"/>
                        <a:pt x="9" y="8"/>
                        <a:pt x="10"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5" name="Freeform 208">
                  <a:extLst>
                    <a:ext uri="{FF2B5EF4-FFF2-40B4-BE49-F238E27FC236}">
                      <a16:creationId xmlns:a16="http://schemas.microsoft.com/office/drawing/2014/main" id="{D8928459-50E4-408F-AE54-7029B307DC2C}"/>
                    </a:ext>
                  </a:extLst>
                </p:cNvPr>
                <p:cNvSpPr>
                  <a:spLocks/>
                </p:cNvSpPr>
                <p:nvPr/>
              </p:nvSpPr>
              <p:spPr bwMode="auto">
                <a:xfrm>
                  <a:off x="3795" y="2355"/>
                  <a:ext cx="16" cy="29"/>
                </a:xfrm>
                <a:custGeom>
                  <a:avLst/>
                  <a:gdLst>
                    <a:gd name="T0" fmla="*/ 10 w 11"/>
                    <a:gd name="T1" fmla="*/ 12 h 20"/>
                    <a:gd name="T2" fmla="*/ 8 w 11"/>
                    <a:gd name="T3" fmla="*/ 19 h 20"/>
                    <a:gd name="T4" fmla="*/ 4 w 11"/>
                    <a:gd name="T5" fmla="*/ 0 h 20"/>
                    <a:gd name="T6" fmla="*/ 5 w 11"/>
                    <a:gd name="T7" fmla="*/ 0 h 20"/>
                    <a:gd name="T8" fmla="*/ 10 w 11"/>
                    <a:gd name="T9" fmla="*/ 12 h 20"/>
                  </a:gdLst>
                  <a:ahLst/>
                  <a:cxnLst>
                    <a:cxn ang="0">
                      <a:pos x="T0" y="T1"/>
                    </a:cxn>
                    <a:cxn ang="0">
                      <a:pos x="T2" y="T3"/>
                    </a:cxn>
                    <a:cxn ang="0">
                      <a:pos x="T4" y="T5"/>
                    </a:cxn>
                    <a:cxn ang="0">
                      <a:pos x="T6" y="T7"/>
                    </a:cxn>
                    <a:cxn ang="0">
                      <a:pos x="T8" y="T9"/>
                    </a:cxn>
                  </a:cxnLst>
                  <a:rect l="0" t="0" r="r" b="b"/>
                  <a:pathLst>
                    <a:path w="11" h="20">
                      <a:moveTo>
                        <a:pt x="10" y="12"/>
                      </a:moveTo>
                      <a:cubicBezTo>
                        <a:pt x="11" y="17"/>
                        <a:pt x="10" y="20"/>
                        <a:pt x="8" y="19"/>
                      </a:cubicBezTo>
                      <a:cubicBezTo>
                        <a:pt x="3" y="16"/>
                        <a:pt x="0" y="1"/>
                        <a:pt x="4" y="0"/>
                      </a:cubicBezTo>
                      <a:cubicBezTo>
                        <a:pt x="4" y="0"/>
                        <a:pt x="4" y="0"/>
                        <a:pt x="5" y="0"/>
                      </a:cubicBezTo>
                      <a:cubicBezTo>
                        <a:pt x="7" y="2"/>
                        <a:pt x="10" y="8"/>
                        <a:pt x="10"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6" name="Freeform 209">
                  <a:extLst>
                    <a:ext uri="{FF2B5EF4-FFF2-40B4-BE49-F238E27FC236}">
                      <a16:creationId xmlns:a16="http://schemas.microsoft.com/office/drawing/2014/main" id="{1EAF55D6-9FAA-4475-B16C-6C88A1D63DFD}"/>
                    </a:ext>
                  </a:extLst>
                </p:cNvPr>
                <p:cNvSpPr>
                  <a:spLocks/>
                </p:cNvSpPr>
                <p:nvPr/>
              </p:nvSpPr>
              <p:spPr bwMode="auto">
                <a:xfrm>
                  <a:off x="3833" y="2443"/>
                  <a:ext cx="17" cy="26"/>
                </a:xfrm>
                <a:custGeom>
                  <a:avLst/>
                  <a:gdLst>
                    <a:gd name="T0" fmla="*/ 11 w 12"/>
                    <a:gd name="T1" fmla="*/ 11 h 18"/>
                    <a:gd name="T2" fmla="*/ 9 w 12"/>
                    <a:gd name="T3" fmla="*/ 17 h 18"/>
                    <a:gd name="T4" fmla="*/ 3 w 12"/>
                    <a:gd name="T5" fmla="*/ 0 h 18"/>
                    <a:gd name="T6" fmla="*/ 4 w 12"/>
                    <a:gd name="T7" fmla="*/ 0 h 18"/>
                    <a:gd name="T8" fmla="*/ 11 w 12"/>
                    <a:gd name="T9" fmla="*/ 11 h 18"/>
                  </a:gdLst>
                  <a:ahLst/>
                  <a:cxnLst>
                    <a:cxn ang="0">
                      <a:pos x="T0" y="T1"/>
                    </a:cxn>
                    <a:cxn ang="0">
                      <a:pos x="T2" y="T3"/>
                    </a:cxn>
                    <a:cxn ang="0">
                      <a:pos x="T4" y="T5"/>
                    </a:cxn>
                    <a:cxn ang="0">
                      <a:pos x="T6" y="T7"/>
                    </a:cxn>
                    <a:cxn ang="0">
                      <a:pos x="T8" y="T9"/>
                    </a:cxn>
                  </a:cxnLst>
                  <a:rect l="0" t="0" r="r" b="b"/>
                  <a:pathLst>
                    <a:path w="12" h="18">
                      <a:moveTo>
                        <a:pt x="11" y="11"/>
                      </a:moveTo>
                      <a:cubicBezTo>
                        <a:pt x="12" y="16"/>
                        <a:pt x="12" y="18"/>
                        <a:pt x="9" y="17"/>
                      </a:cubicBezTo>
                      <a:cubicBezTo>
                        <a:pt x="4" y="15"/>
                        <a:pt x="0" y="1"/>
                        <a:pt x="3" y="0"/>
                      </a:cubicBezTo>
                      <a:cubicBezTo>
                        <a:pt x="4" y="0"/>
                        <a:pt x="4" y="0"/>
                        <a:pt x="4" y="0"/>
                      </a:cubicBezTo>
                      <a:cubicBezTo>
                        <a:pt x="8" y="1"/>
                        <a:pt x="10" y="7"/>
                        <a:pt x="1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7" name="Freeform 210">
                  <a:extLst>
                    <a:ext uri="{FF2B5EF4-FFF2-40B4-BE49-F238E27FC236}">
                      <a16:creationId xmlns:a16="http://schemas.microsoft.com/office/drawing/2014/main" id="{B8F783A0-F64A-485C-B9FD-B7B85FC66D30}"/>
                    </a:ext>
                  </a:extLst>
                </p:cNvPr>
                <p:cNvSpPr>
                  <a:spLocks/>
                </p:cNvSpPr>
                <p:nvPr/>
              </p:nvSpPr>
              <p:spPr bwMode="auto">
                <a:xfrm>
                  <a:off x="3849" y="2494"/>
                  <a:ext cx="19" cy="26"/>
                </a:xfrm>
                <a:custGeom>
                  <a:avLst/>
                  <a:gdLst>
                    <a:gd name="T0" fmla="*/ 12 w 13"/>
                    <a:gd name="T1" fmla="*/ 11 h 18"/>
                    <a:gd name="T2" fmla="*/ 10 w 13"/>
                    <a:gd name="T3" fmla="*/ 17 h 18"/>
                    <a:gd name="T4" fmla="*/ 3 w 13"/>
                    <a:gd name="T5" fmla="*/ 0 h 18"/>
                    <a:gd name="T6" fmla="*/ 4 w 13"/>
                    <a:gd name="T7" fmla="*/ 0 h 18"/>
                    <a:gd name="T8" fmla="*/ 12 w 13"/>
                    <a:gd name="T9" fmla="*/ 11 h 18"/>
                  </a:gdLst>
                  <a:ahLst/>
                  <a:cxnLst>
                    <a:cxn ang="0">
                      <a:pos x="T0" y="T1"/>
                    </a:cxn>
                    <a:cxn ang="0">
                      <a:pos x="T2" y="T3"/>
                    </a:cxn>
                    <a:cxn ang="0">
                      <a:pos x="T4" y="T5"/>
                    </a:cxn>
                    <a:cxn ang="0">
                      <a:pos x="T6" y="T7"/>
                    </a:cxn>
                    <a:cxn ang="0">
                      <a:pos x="T8" y="T9"/>
                    </a:cxn>
                  </a:cxnLst>
                  <a:rect l="0" t="0" r="r" b="b"/>
                  <a:pathLst>
                    <a:path w="13" h="18">
                      <a:moveTo>
                        <a:pt x="12" y="11"/>
                      </a:moveTo>
                      <a:cubicBezTo>
                        <a:pt x="13" y="15"/>
                        <a:pt x="13" y="18"/>
                        <a:pt x="10" y="17"/>
                      </a:cubicBezTo>
                      <a:cubicBezTo>
                        <a:pt x="6" y="14"/>
                        <a:pt x="0" y="1"/>
                        <a:pt x="3" y="0"/>
                      </a:cubicBezTo>
                      <a:cubicBezTo>
                        <a:pt x="4" y="0"/>
                        <a:pt x="4" y="0"/>
                        <a:pt x="4" y="0"/>
                      </a:cubicBezTo>
                      <a:cubicBezTo>
                        <a:pt x="8" y="1"/>
                        <a:pt x="11" y="7"/>
                        <a:pt x="1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8" name="Freeform 211">
                  <a:extLst>
                    <a:ext uri="{FF2B5EF4-FFF2-40B4-BE49-F238E27FC236}">
                      <a16:creationId xmlns:a16="http://schemas.microsoft.com/office/drawing/2014/main" id="{5EB0E8DA-2796-4816-9FA6-23C76D89E7FF}"/>
                    </a:ext>
                  </a:extLst>
                </p:cNvPr>
                <p:cNvSpPr>
                  <a:spLocks/>
                </p:cNvSpPr>
                <p:nvPr/>
              </p:nvSpPr>
              <p:spPr bwMode="auto">
                <a:xfrm>
                  <a:off x="3820" y="2390"/>
                  <a:ext cx="17" cy="29"/>
                </a:xfrm>
                <a:custGeom>
                  <a:avLst/>
                  <a:gdLst>
                    <a:gd name="T0" fmla="*/ 11 w 12"/>
                    <a:gd name="T1" fmla="*/ 12 h 20"/>
                    <a:gd name="T2" fmla="*/ 8 w 12"/>
                    <a:gd name="T3" fmla="*/ 18 h 20"/>
                    <a:gd name="T4" fmla="*/ 4 w 12"/>
                    <a:gd name="T5" fmla="*/ 0 h 20"/>
                    <a:gd name="T6" fmla="*/ 5 w 12"/>
                    <a:gd name="T7" fmla="*/ 0 h 20"/>
                    <a:gd name="T8" fmla="*/ 11 w 12"/>
                    <a:gd name="T9" fmla="*/ 12 h 20"/>
                  </a:gdLst>
                  <a:ahLst/>
                  <a:cxnLst>
                    <a:cxn ang="0">
                      <a:pos x="T0" y="T1"/>
                    </a:cxn>
                    <a:cxn ang="0">
                      <a:pos x="T2" y="T3"/>
                    </a:cxn>
                    <a:cxn ang="0">
                      <a:pos x="T4" y="T5"/>
                    </a:cxn>
                    <a:cxn ang="0">
                      <a:pos x="T6" y="T7"/>
                    </a:cxn>
                    <a:cxn ang="0">
                      <a:pos x="T8" y="T9"/>
                    </a:cxn>
                  </a:cxnLst>
                  <a:rect l="0" t="0" r="r" b="b"/>
                  <a:pathLst>
                    <a:path w="12" h="20">
                      <a:moveTo>
                        <a:pt x="11" y="12"/>
                      </a:moveTo>
                      <a:cubicBezTo>
                        <a:pt x="12" y="17"/>
                        <a:pt x="10" y="20"/>
                        <a:pt x="8" y="18"/>
                      </a:cubicBezTo>
                      <a:cubicBezTo>
                        <a:pt x="3" y="14"/>
                        <a:pt x="0" y="0"/>
                        <a:pt x="4" y="0"/>
                      </a:cubicBezTo>
                      <a:cubicBezTo>
                        <a:pt x="4" y="0"/>
                        <a:pt x="4" y="0"/>
                        <a:pt x="5" y="0"/>
                      </a:cubicBezTo>
                      <a:cubicBezTo>
                        <a:pt x="8" y="2"/>
                        <a:pt x="10" y="8"/>
                        <a:pt x="1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9" name="Freeform 212">
                  <a:extLst>
                    <a:ext uri="{FF2B5EF4-FFF2-40B4-BE49-F238E27FC236}">
                      <a16:creationId xmlns:a16="http://schemas.microsoft.com/office/drawing/2014/main" id="{5E8B2AC0-C510-43B7-8BF6-448B8DFE76B8}"/>
                    </a:ext>
                  </a:extLst>
                </p:cNvPr>
                <p:cNvSpPr>
                  <a:spLocks/>
                </p:cNvSpPr>
                <p:nvPr/>
              </p:nvSpPr>
              <p:spPr bwMode="auto">
                <a:xfrm>
                  <a:off x="3843" y="2423"/>
                  <a:ext cx="20" cy="28"/>
                </a:xfrm>
                <a:custGeom>
                  <a:avLst/>
                  <a:gdLst>
                    <a:gd name="T0" fmla="*/ 13 w 14"/>
                    <a:gd name="T1" fmla="*/ 11 h 19"/>
                    <a:gd name="T2" fmla="*/ 9 w 14"/>
                    <a:gd name="T3" fmla="*/ 17 h 19"/>
                    <a:gd name="T4" fmla="*/ 5 w 14"/>
                    <a:gd name="T5" fmla="*/ 0 h 19"/>
                    <a:gd name="T6" fmla="*/ 6 w 14"/>
                    <a:gd name="T7" fmla="*/ 0 h 19"/>
                    <a:gd name="T8" fmla="*/ 13 w 14"/>
                    <a:gd name="T9" fmla="*/ 11 h 19"/>
                  </a:gdLst>
                  <a:ahLst/>
                  <a:cxnLst>
                    <a:cxn ang="0">
                      <a:pos x="T0" y="T1"/>
                    </a:cxn>
                    <a:cxn ang="0">
                      <a:pos x="T2" y="T3"/>
                    </a:cxn>
                    <a:cxn ang="0">
                      <a:pos x="T4" y="T5"/>
                    </a:cxn>
                    <a:cxn ang="0">
                      <a:pos x="T6" y="T7"/>
                    </a:cxn>
                    <a:cxn ang="0">
                      <a:pos x="T8" y="T9"/>
                    </a:cxn>
                  </a:cxnLst>
                  <a:rect l="0" t="0" r="r" b="b"/>
                  <a:pathLst>
                    <a:path w="14" h="19">
                      <a:moveTo>
                        <a:pt x="13" y="11"/>
                      </a:moveTo>
                      <a:cubicBezTo>
                        <a:pt x="14" y="16"/>
                        <a:pt x="12" y="19"/>
                        <a:pt x="9" y="17"/>
                      </a:cubicBezTo>
                      <a:cubicBezTo>
                        <a:pt x="4" y="14"/>
                        <a:pt x="0" y="0"/>
                        <a:pt x="5" y="0"/>
                      </a:cubicBezTo>
                      <a:cubicBezTo>
                        <a:pt x="5" y="0"/>
                        <a:pt x="5" y="0"/>
                        <a:pt x="6" y="0"/>
                      </a:cubicBezTo>
                      <a:cubicBezTo>
                        <a:pt x="9" y="1"/>
                        <a:pt x="12" y="7"/>
                        <a:pt x="1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0" name="Freeform 213">
                  <a:extLst>
                    <a:ext uri="{FF2B5EF4-FFF2-40B4-BE49-F238E27FC236}">
                      <a16:creationId xmlns:a16="http://schemas.microsoft.com/office/drawing/2014/main" id="{1FF18673-3A8B-47F1-8B0A-812BC3907880}"/>
                    </a:ext>
                  </a:extLst>
                </p:cNvPr>
                <p:cNvSpPr>
                  <a:spLocks/>
                </p:cNvSpPr>
                <p:nvPr/>
              </p:nvSpPr>
              <p:spPr bwMode="auto">
                <a:xfrm>
                  <a:off x="3859" y="2475"/>
                  <a:ext cx="19" cy="26"/>
                </a:xfrm>
                <a:custGeom>
                  <a:avLst/>
                  <a:gdLst>
                    <a:gd name="T0" fmla="*/ 12 w 13"/>
                    <a:gd name="T1" fmla="*/ 11 h 18"/>
                    <a:gd name="T2" fmla="*/ 9 w 13"/>
                    <a:gd name="T3" fmla="*/ 17 h 18"/>
                    <a:gd name="T4" fmla="*/ 3 w 13"/>
                    <a:gd name="T5" fmla="*/ 0 h 18"/>
                    <a:gd name="T6" fmla="*/ 4 w 13"/>
                    <a:gd name="T7" fmla="*/ 0 h 18"/>
                    <a:gd name="T8" fmla="*/ 12 w 13"/>
                    <a:gd name="T9" fmla="*/ 11 h 18"/>
                  </a:gdLst>
                  <a:ahLst/>
                  <a:cxnLst>
                    <a:cxn ang="0">
                      <a:pos x="T0" y="T1"/>
                    </a:cxn>
                    <a:cxn ang="0">
                      <a:pos x="T2" y="T3"/>
                    </a:cxn>
                    <a:cxn ang="0">
                      <a:pos x="T4" y="T5"/>
                    </a:cxn>
                    <a:cxn ang="0">
                      <a:pos x="T6" y="T7"/>
                    </a:cxn>
                    <a:cxn ang="0">
                      <a:pos x="T8" y="T9"/>
                    </a:cxn>
                  </a:cxnLst>
                  <a:rect l="0" t="0" r="r" b="b"/>
                  <a:pathLst>
                    <a:path w="13" h="18">
                      <a:moveTo>
                        <a:pt x="12" y="11"/>
                      </a:moveTo>
                      <a:cubicBezTo>
                        <a:pt x="13" y="16"/>
                        <a:pt x="12" y="18"/>
                        <a:pt x="9" y="17"/>
                      </a:cubicBezTo>
                      <a:cubicBezTo>
                        <a:pt x="4" y="13"/>
                        <a:pt x="0" y="1"/>
                        <a:pt x="3" y="0"/>
                      </a:cubicBezTo>
                      <a:cubicBezTo>
                        <a:pt x="4" y="0"/>
                        <a:pt x="4" y="0"/>
                        <a:pt x="4" y="0"/>
                      </a:cubicBezTo>
                      <a:cubicBezTo>
                        <a:pt x="8" y="1"/>
                        <a:pt x="11" y="7"/>
                        <a:pt x="1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1" name="Freeform 214">
                  <a:extLst>
                    <a:ext uri="{FF2B5EF4-FFF2-40B4-BE49-F238E27FC236}">
                      <a16:creationId xmlns:a16="http://schemas.microsoft.com/office/drawing/2014/main" id="{F89A5DED-94AA-49C8-8F4F-C6C951C89684}"/>
                    </a:ext>
                  </a:extLst>
                </p:cNvPr>
                <p:cNvSpPr>
                  <a:spLocks/>
                </p:cNvSpPr>
                <p:nvPr/>
              </p:nvSpPr>
              <p:spPr bwMode="auto">
                <a:xfrm>
                  <a:off x="3874" y="2456"/>
                  <a:ext cx="20" cy="28"/>
                </a:xfrm>
                <a:custGeom>
                  <a:avLst/>
                  <a:gdLst>
                    <a:gd name="T0" fmla="*/ 13 w 14"/>
                    <a:gd name="T1" fmla="*/ 11 h 19"/>
                    <a:gd name="T2" fmla="*/ 9 w 14"/>
                    <a:gd name="T3" fmla="*/ 17 h 19"/>
                    <a:gd name="T4" fmla="*/ 4 w 14"/>
                    <a:gd name="T5" fmla="*/ 0 h 19"/>
                    <a:gd name="T6" fmla="*/ 5 w 14"/>
                    <a:gd name="T7" fmla="*/ 0 h 19"/>
                    <a:gd name="T8" fmla="*/ 13 w 14"/>
                    <a:gd name="T9" fmla="*/ 11 h 19"/>
                  </a:gdLst>
                  <a:ahLst/>
                  <a:cxnLst>
                    <a:cxn ang="0">
                      <a:pos x="T0" y="T1"/>
                    </a:cxn>
                    <a:cxn ang="0">
                      <a:pos x="T2" y="T3"/>
                    </a:cxn>
                    <a:cxn ang="0">
                      <a:pos x="T4" y="T5"/>
                    </a:cxn>
                    <a:cxn ang="0">
                      <a:pos x="T6" y="T7"/>
                    </a:cxn>
                    <a:cxn ang="0">
                      <a:pos x="T8" y="T9"/>
                    </a:cxn>
                  </a:cxnLst>
                  <a:rect l="0" t="0" r="r" b="b"/>
                  <a:pathLst>
                    <a:path w="14" h="19">
                      <a:moveTo>
                        <a:pt x="13" y="11"/>
                      </a:moveTo>
                      <a:cubicBezTo>
                        <a:pt x="14" y="16"/>
                        <a:pt x="12" y="19"/>
                        <a:pt x="9" y="17"/>
                      </a:cubicBezTo>
                      <a:cubicBezTo>
                        <a:pt x="4" y="14"/>
                        <a:pt x="0" y="1"/>
                        <a:pt x="4" y="0"/>
                      </a:cubicBezTo>
                      <a:cubicBezTo>
                        <a:pt x="4" y="0"/>
                        <a:pt x="5" y="0"/>
                        <a:pt x="5" y="0"/>
                      </a:cubicBezTo>
                      <a:cubicBezTo>
                        <a:pt x="9" y="1"/>
                        <a:pt x="12" y="7"/>
                        <a:pt x="1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2" name="Freeform 215">
                  <a:extLst>
                    <a:ext uri="{FF2B5EF4-FFF2-40B4-BE49-F238E27FC236}">
                      <a16:creationId xmlns:a16="http://schemas.microsoft.com/office/drawing/2014/main" id="{EEF7AA6B-0F11-4AE5-BDA8-31473D8C1930}"/>
                    </a:ext>
                  </a:extLst>
                </p:cNvPr>
                <p:cNvSpPr>
                  <a:spLocks/>
                </p:cNvSpPr>
                <p:nvPr/>
              </p:nvSpPr>
              <p:spPr bwMode="auto">
                <a:xfrm>
                  <a:off x="3889" y="2507"/>
                  <a:ext cx="21" cy="26"/>
                </a:xfrm>
                <a:custGeom>
                  <a:avLst/>
                  <a:gdLst>
                    <a:gd name="T0" fmla="*/ 13 w 14"/>
                    <a:gd name="T1" fmla="*/ 10 h 18"/>
                    <a:gd name="T2" fmla="*/ 10 w 14"/>
                    <a:gd name="T3" fmla="*/ 16 h 18"/>
                    <a:gd name="T4" fmla="*/ 4 w 14"/>
                    <a:gd name="T5" fmla="*/ 0 h 18"/>
                    <a:gd name="T6" fmla="*/ 5 w 14"/>
                    <a:gd name="T7" fmla="*/ 0 h 18"/>
                    <a:gd name="T8" fmla="*/ 13 w 14"/>
                    <a:gd name="T9" fmla="*/ 10 h 18"/>
                  </a:gdLst>
                  <a:ahLst/>
                  <a:cxnLst>
                    <a:cxn ang="0">
                      <a:pos x="T0" y="T1"/>
                    </a:cxn>
                    <a:cxn ang="0">
                      <a:pos x="T2" y="T3"/>
                    </a:cxn>
                    <a:cxn ang="0">
                      <a:pos x="T4" y="T5"/>
                    </a:cxn>
                    <a:cxn ang="0">
                      <a:pos x="T6" y="T7"/>
                    </a:cxn>
                    <a:cxn ang="0">
                      <a:pos x="T8" y="T9"/>
                    </a:cxn>
                  </a:cxnLst>
                  <a:rect l="0" t="0" r="r" b="b"/>
                  <a:pathLst>
                    <a:path w="14" h="18">
                      <a:moveTo>
                        <a:pt x="13" y="10"/>
                      </a:moveTo>
                      <a:cubicBezTo>
                        <a:pt x="14" y="15"/>
                        <a:pt x="13" y="18"/>
                        <a:pt x="10" y="16"/>
                      </a:cubicBezTo>
                      <a:cubicBezTo>
                        <a:pt x="4" y="13"/>
                        <a:pt x="0" y="1"/>
                        <a:pt x="4" y="0"/>
                      </a:cubicBezTo>
                      <a:cubicBezTo>
                        <a:pt x="4" y="0"/>
                        <a:pt x="4" y="0"/>
                        <a:pt x="5" y="0"/>
                      </a:cubicBezTo>
                      <a:cubicBezTo>
                        <a:pt x="9" y="1"/>
                        <a:pt x="12" y="7"/>
                        <a:pt x="1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3" name="Freeform 216">
                  <a:extLst>
                    <a:ext uri="{FF2B5EF4-FFF2-40B4-BE49-F238E27FC236}">
                      <a16:creationId xmlns:a16="http://schemas.microsoft.com/office/drawing/2014/main" id="{E96AF7E3-4363-4EDC-800F-DD0A8DC737CB}"/>
                    </a:ext>
                  </a:extLst>
                </p:cNvPr>
                <p:cNvSpPr>
                  <a:spLocks/>
                </p:cNvSpPr>
                <p:nvPr/>
              </p:nvSpPr>
              <p:spPr bwMode="auto">
                <a:xfrm>
                  <a:off x="3902" y="2487"/>
                  <a:ext cx="22" cy="27"/>
                </a:xfrm>
                <a:custGeom>
                  <a:avLst/>
                  <a:gdLst>
                    <a:gd name="T0" fmla="*/ 14 w 15"/>
                    <a:gd name="T1" fmla="*/ 11 h 19"/>
                    <a:gd name="T2" fmla="*/ 9 w 15"/>
                    <a:gd name="T3" fmla="*/ 17 h 19"/>
                    <a:gd name="T4" fmla="*/ 4 w 15"/>
                    <a:gd name="T5" fmla="*/ 0 h 19"/>
                    <a:gd name="T6" fmla="*/ 5 w 15"/>
                    <a:gd name="T7" fmla="*/ 0 h 19"/>
                    <a:gd name="T8" fmla="*/ 14 w 15"/>
                    <a:gd name="T9" fmla="*/ 11 h 19"/>
                  </a:gdLst>
                  <a:ahLst/>
                  <a:cxnLst>
                    <a:cxn ang="0">
                      <a:pos x="T0" y="T1"/>
                    </a:cxn>
                    <a:cxn ang="0">
                      <a:pos x="T2" y="T3"/>
                    </a:cxn>
                    <a:cxn ang="0">
                      <a:pos x="T4" y="T5"/>
                    </a:cxn>
                    <a:cxn ang="0">
                      <a:pos x="T6" y="T7"/>
                    </a:cxn>
                    <a:cxn ang="0">
                      <a:pos x="T8" y="T9"/>
                    </a:cxn>
                  </a:cxnLst>
                  <a:rect l="0" t="0" r="r" b="b"/>
                  <a:pathLst>
                    <a:path w="15" h="19">
                      <a:moveTo>
                        <a:pt x="14" y="11"/>
                      </a:moveTo>
                      <a:cubicBezTo>
                        <a:pt x="15" y="16"/>
                        <a:pt x="13" y="19"/>
                        <a:pt x="9" y="17"/>
                      </a:cubicBezTo>
                      <a:cubicBezTo>
                        <a:pt x="3" y="13"/>
                        <a:pt x="0" y="2"/>
                        <a:pt x="4" y="0"/>
                      </a:cubicBezTo>
                      <a:cubicBezTo>
                        <a:pt x="5" y="0"/>
                        <a:pt x="5" y="0"/>
                        <a:pt x="5" y="0"/>
                      </a:cubicBezTo>
                      <a:cubicBezTo>
                        <a:pt x="10" y="2"/>
                        <a:pt x="13" y="7"/>
                        <a:pt x="1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4" name="Freeform 217">
                  <a:extLst>
                    <a:ext uri="{FF2B5EF4-FFF2-40B4-BE49-F238E27FC236}">
                      <a16:creationId xmlns:a16="http://schemas.microsoft.com/office/drawing/2014/main" id="{D2B1610E-8AB8-4848-B8B4-EF03B6CBB47C}"/>
                    </a:ext>
                  </a:extLst>
                </p:cNvPr>
                <p:cNvSpPr>
                  <a:spLocks/>
                </p:cNvSpPr>
                <p:nvPr/>
              </p:nvSpPr>
              <p:spPr bwMode="auto">
                <a:xfrm>
                  <a:off x="3936" y="2519"/>
                  <a:ext cx="23" cy="26"/>
                </a:xfrm>
                <a:custGeom>
                  <a:avLst/>
                  <a:gdLst>
                    <a:gd name="T0" fmla="*/ 15 w 16"/>
                    <a:gd name="T1" fmla="*/ 10 h 18"/>
                    <a:gd name="T2" fmla="*/ 10 w 16"/>
                    <a:gd name="T3" fmla="*/ 16 h 18"/>
                    <a:gd name="T4" fmla="*/ 5 w 16"/>
                    <a:gd name="T5" fmla="*/ 0 h 18"/>
                    <a:gd name="T6" fmla="*/ 6 w 16"/>
                    <a:gd name="T7" fmla="*/ 0 h 18"/>
                    <a:gd name="T8" fmla="*/ 15 w 16"/>
                    <a:gd name="T9" fmla="*/ 10 h 18"/>
                  </a:gdLst>
                  <a:ahLst/>
                  <a:cxnLst>
                    <a:cxn ang="0">
                      <a:pos x="T0" y="T1"/>
                    </a:cxn>
                    <a:cxn ang="0">
                      <a:pos x="T2" y="T3"/>
                    </a:cxn>
                    <a:cxn ang="0">
                      <a:pos x="T4" y="T5"/>
                    </a:cxn>
                    <a:cxn ang="0">
                      <a:pos x="T6" y="T7"/>
                    </a:cxn>
                    <a:cxn ang="0">
                      <a:pos x="T8" y="T9"/>
                    </a:cxn>
                  </a:cxnLst>
                  <a:rect l="0" t="0" r="r" b="b"/>
                  <a:pathLst>
                    <a:path w="16" h="18">
                      <a:moveTo>
                        <a:pt x="15" y="10"/>
                      </a:moveTo>
                      <a:cubicBezTo>
                        <a:pt x="16" y="15"/>
                        <a:pt x="14" y="18"/>
                        <a:pt x="10" y="16"/>
                      </a:cubicBezTo>
                      <a:cubicBezTo>
                        <a:pt x="4" y="12"/>
                        <a:pt x="0" y="1"/>
                        <a:pt x="5" y="0"/>
                      </a:cubicBezTo>
                      <a:cubicBezTo>
                        <a:pt x="5" y="0"/>
                        <a:pt x="6" y="0"/>
                        <a:pt x="6" y="0"/>
                      </a:cubicBezTo>
                      <a:cubicBezTo>
                        <a:pt x="11" y="1"/>
                        <a:pt x="14" y="7"/>
                        <a:pt x="1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5" name="Freeform 218">
                  <a:extLst>
                    <a:ext uri="{FF2B5EF4-FFF2-40B4-BE49-F238E27FC236}">
                      <a16:creationId xmlns:a16="http://schemas.microsoft.com/office/drawing/2014/main" id="{4A2CF371-0B7E-405B-93DD-6BC1512686BE}"/>
                    </a:ext>
                  </a:extLst>
                </p:cNvPr>
                <p:cNvSpPr>
                  <a:spLocks/>
                </p:cNvSpPr>
                <p:nvPr/>
              </p:nvSpPr>
              <p:spPr bwMode="auto">
                <a:xfrm>
                  <a:off x="4085" y="2275"/>
                  <a:ext cx="27" cy="34"/>
                </a:xfrm>
                <a:custGeom>
                  <a:avLst/>
                  <a:gdLst>
                    <a:gd name="T0" fmla="*/ 18 w 19"/>
                    <a:gd name="T1" fmla="*/ 12 h 23"/>
                    <a:gd name="T2" fmla="*/ 6 w 19"/>
                    <a:gd name="T3" fmla="*/ 17 h 23"/>
                    <a:gd name="T4" fmla="*/ 10 w 19"/>
                    <a:gd name="T5" fmla="*/ 0 h 23"/>
                    <a:gd name="T6" fmla="*/ 18 w 19"/>
                    <a:gd name="T7" fmla="*/ 12 h 23"/>
                  </a:gdLst>
                  <a:ahLst/>
                  <a:cxnLst>
                    <a:cxn ang="0">
                      <a:pos x="T0" y="T1"/>
                    </a:cxn>
                    <a:cxn ang="0">
                      <a:pos x="T2" y="T3"/>
                    </a:cxn>
                    <a:cxn ang="0">
                      <a:pos x="T4" y="T5"/>
                    </a:cxn>
                    <a:cxn ang="0">
                      <a:pos x="T6" y="T7"/>
                    </a:cxn>
                  </a:cxnLst>
                  <a:rect l="0" t="0" r="r" b="b"/>
                  <a:pathLst>
                    <a:path w="19" h="23">
                      <a:moveTo>
                        <a:pt x="18" y="12"/>
                      </a:moveTo>
                      <a:cubicBezTo>
                        <a:pt x="18" y="20"/>
                        <a:pt x="11" y="23"/>
                        <a:pt x="6" y="17"/>
                      </a:cubicBezTo>
                      <a:cubicBezTo>
                        <a:pt x="0" y="11"/>
                        <a:pt x="2" y="0"/>
                        <a:pt x="10" y="0"/>
                      </a:cubicBezTo>
                      <a:cubicBezTo>
                        <a:pt x="16" y="1"/>
                        <a:pt x="19" y="8"/>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6" name="Freeform 219">
                  <a:extLst>
                    <a:ext uri="{FF2B5EF4-FFF2-40B4-BE49-F238E27FC236}">
                      <a16:creationId xmlns:a16="http://schemas.microsoft.com/office/drawing/2014/main" id="{EA982FFF-2DEC-40E1-9B8A-9B33A712AECB}"/>
                    </a:ext>
                  </a:extLst>
                </p:cNvPr>
                <p:cNvSpPr>
                  <a:spLocks/>
                </p:cNvSpPr>
                <p:nvPr/>
              </p:nvSpPr>
              <p:spPr bwMode="auto">
                <a:xfrm>
                  <a:off x="4119" y="2249"/>
                  <a:ext cx="28" cy="33"/>
                </a:xfrm>
                <a:custGeom>
                  <a:avLst/>
                  <a:gdLst>
                    <a:gd name="T0" fmla="*/ 19 w 19"/>
                    <a:gd name="T1" fmla="*/ 12 h 23"/>
                    <a:gd name="T2" fmla="*/ 5 w 19"/>
                    <a:gd name="T3" fmla="*/ 17 h 23"/>
                    <a:gd name="T4" fmla="*/ 11 w 19"/>
                    <a:gd name="T5" fmla="*/ 1 h 23"/>
                    <a:gd name="T6" fmla="*/ 19 w 19"/>
                    <a:gd name="T7" fmla="*/ 12 h 23"/>
                  </a:gdLst>
                  <a:ahLst/>
                  <a:cxnLst>
                    <a:cxn ang="0">
                      <a:pos x="T0" y="T1"/>
                    </a:cxn>
                    <a:cxn ang="0">
                      <a:pos x="T2" y="T3"/>
                    </a:cxn>
                    <a:cxn ang="0">
                      <a:pos x="T4" y="T5"/>
                    </a:cxn>
                    <a:cxn ang="0">
                      <a:pos x="T6" y="T7"/>
                    </a:cxn>
                  </a:cxnLst>
                  <a:rect l="0" t="0" r="r" b="b"/>
                  <a:pathLst>
                    <a:path w="19" h="23">
                      <a:moveTo>
                        <a:pt x="19" y="12"/>
                      </a:moveTo>
                      <a:cubicBezTo>
                        <a:pt x="18" y="21"/>
                        <a:pt x="10" y="23"/>
                        <a:pt x="5" y="17"/>
                      </a:cubicBezTo>
                      <a:cubicBezTo>
                        <a:pt x="0" y="11"/>
                        <a:pt x="3" y="0"/>
                        <a:pt x="11" y="1"/>
                      </a:cubicBezTo>
                      <a:cubicBezTo>
                        <a:pt x="17" y="2"/>
                        <a:pt x="19" y="8"/>
                        <a:pt x="19"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7" name="Freeform 220">
                  <a:extLst>
                    <a:ext uri="{FF2B5EF4-FFF2-40B4-BE49-F238E27FC236}">
                      <a16:creationId xmlns:a16="http://schemas.microsoft.com/office/drawing/2014/main" id="{99622EC8-207E-43D1-B482-05E1A637ABEA}"/>
                    </a:ext>
                  </a:extLst>
                </p:cNvPr>
                <p:cNvSpPr>
                  <a:spLocks/>
                </p:cNvSpPr>
                <p:nvPr/>
              </p:nvSpPr>
              <p:spPr bwMode="auto">
                <a:xfrm>
                  <a:off x="4121" y="2309"/>
                  <a:ext cx="27" cy="31"/>
                </a:xfrm>
                <a:custGeom>
                  <a:avLst/>
                  <a:gdLst>
                    <a:gd name="T0" fmla="*/ 19 w 19"/>
                    <a:gd name="T1" fmla="*/ 11 h 22"/>
                    <a:gd name="T2" fmla="*/ 6 w 19"/>
                    <a:gd name="T3" fmla="*/ 17 h 22"/>
                    <a:gd name="T4" fmla="*/ 9 w 19"/>
                    <a:gd name="T5" fmla="*/ 0 h 22"/>
                    <a:gd name="T6" fmla="*/ 10 w 19"/>
                    <a:gd name="T7" fmla="*/ 0 h 22"/>
                    <a:gd name="T8" fmla="*/ 19 w 19"/>
                    <a:gd name="T9" fmla="*/ 11 h 22"/>
                  </a:gdLst>
                  <a:ahLst/>
                  <a:cxnLst>
                    <a:cxn ang="0">
                      <a:pos x="T0" y="T1"/>
                    </a:cxn>
                    <a:cxn ang="0">
                      <a:pos x="T2" y="T3"/>
                    </a:cxn>
                    <a:cxn ang="0">
                      <a:pos x="T4" y="T5"/>
                    </a:cxn>
                    <a:cxn ang="0">
                      <a:pos x="T6" y="T7"/>
                    </a:cxn>
                    <a:cxn ang="0">
                      <a:pos x="T8" y="T9"/>
                    </a:cxn>
                  </a:cxnLst>
                  <a:rect l="0" t="0" r="r" b="b"/>
                  <a:pathLst>
                    <a:path w="19" h="22">
                      <a:moveTo>
                        <a:pt x="19" y="11"/>
                      </a:moveTo>
                      <a:cubicBezTo>
                        <a:pt x="18" y="19"/>
                        <a:pt x="11" y="22"/>
                        <a:pt x="6" y="17"/>
                      </a:cubicBezTo>
                      <a:cubicBezTo>
                        <a:pt x="0" y="11"/>
                        <a:pt x="2" y="0"/>
                        <a:pt x="9" y="0"/>
                      </a:cubicBezTo>
                      <a:cubicBezTo>
                        <a:pt x="10" y="0"/>
                        <a:pt x="10" y="0"/>
                        <a:pt x="10" y="0"/>
                      </a:cubicBezTo>
                      <a:cubicBezTo>
                        <a:pt x="16" y="1"/>
                        <a:pt x="19" y="7"/>
                        <a:pt x="1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8" name="Freeform 221">
                  <a:extLst>
                    <a:ext uri="{FF2B5EF4-FFF2-40B4-BE49-F238E27FC236}">
                      <a16:creationId xmlns:a16="http://schemas.microsoft.com/office/drawing/2014/main" id="{9DE7963F-76CE-4352-91FE-78ACAFB5A1B9}"/>
                    </a:ext>
                  </a:extLst>
                </p:cNvPr>
                <p:cNvSpPr>
                  <a:spLocks/>
                </p:cNvSpPr>
                <p:nvPr/>
              </p:nvSpPr>
              <p:spPr bwMode="auto">
                <a:xfrm>
                  <a:off x="4161" y="2282"/>
                  <a:ext cx="29" cy="34"/>
                </a:xfrm>
                <a:custGeom>
                  <a:avLst/>
                  <a:gdLst>
                    <a:gd name="T0" fmla="*/ 19 w 20"/>
                    <a:gd name="T1" fmla="*/ 12 h 23"/>
                    <a:gd name="T2" fmla="*/ 5 w 20"/>
                    <a:gd name="T3" fmla="*/ 17 h 23"/>
                    <a:gd name="T4" fmla="*/ 11 w 20"/>
                    <a:gd name="T5" fmla="*/ 0 h 23"/>
                    <a:gd name="T6" fmla="*/ 19 w 20"/>
                    <a:gd name="T7" fmla="*/ 12 h 23"/>
                  </a:gdLst>
                  <a:ahLst/>
                  <a:cxnLst>
                    <a:cxn ang="0">
                      <a:pos x="T0" y="T1"/>
                    </a:cxn>
                    <a:cxn ang="0">
                      <a:pos x="T2" y="T3"/>
                    </a:cxn>
                    <a:cxn ang="0">
                      <a:pos x="T4" y="T5"/>
                    </a:cxn>
                    <a:cxn ang="0">
                      <a:pos x="T6" y="T7"/>
                    </a:cxn>
                  </a:cxnLst>
                  <a:rect l="0" t="0" r="r" b="b"/>
                  <a:pathLst>
                    <a:path w="20" h="23">
                      <a:moveTo>
                        <a:pt x="19" y="12"/>
                      </a:moveTo>
                      <a:cubicBezTo>
                        <a:pt x="19" y="20"/>
                        <a:pt x="10" y="23"/>
                        <a:pt x="5" y="17"/>
                      </a:cubicBezTo>
                      <a:cubicBezTo>
                        <a:pt x="0" y="10"/>
                        <a:pt x="2" y="0"/>
                        <a:pt x="11" y="0"/>
                      </a:cubicBezTo>
                      <a:cubicBezTo>
                        <a:pt x="17" y="1"/>
                        <a:pt x="20" y="7"/>
                        <a:pt x="19"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9" name="Freeform 222">
                  <a:extLst>
                    <a:ext uri="{FF2B5EF4-FFF2-40B4-BE49-F238E27FC236}">
                      <a16:creationId xmlns:a16="http://schemas.microsoft.com/office/drawing/2014/main" id="{57C696CD-1A3D-42B2-B1E9-F19AE4610617}"/>
                    </a:ext>
                  </a:extLst>
                </p:cNvPr>
                <p:cNvSpPr>
                  <a:spLocks/>
                </p:cNvSpPr>
                <p:nvPr/>
              </p:nvSpPr>
              <p:spPr bwMode="auto">
                <a:xfrm>
                  <a:off x="4163" y="2340"/>
                  <a:ext cx="29" cy="32"/>
                </a:xfrm>
                <a:custGeom>
                  <a:avLst/>
                  <a:gdLst>
                    <a:gd name="T0" fmla="*/ 20 w 20"/>
                    <a:gd name="T1" fmla="*/ 11 h 22"/>
                    <a:gd name="T2" fmla="*/ 6 w 20"/>
                    <a:gd name="T3" fmla="*/ 16 h 22"/>
                    <a:gd name="T4" fmla="*/ 11 w 20"/>
                    <a:gd name="T5" fmla="*/ 0 h 22"/>
                    <a:gd name="T6" fmla="*/ 20 w 20"/>
                    <a:gd name="T7" fmla="*/ 11 h 22"/>
                  </a:gdLst>
                  <a:ahLst/>
                  <a:cxnLst>
                    <a:cxn ang="0">
                      <a:pos x="T0" y="T1"/>
                    </a:cxn>
                    <a:cxn ang="0">
                      <a:pos x="T2" y="T3"/>
                    </a:cxn>
                    <a:cxn ang="0">
                      <a:pos x="T4" y="T5"/>
                    </a:cxn>
                    <a:cxn ang="0">
                      <a:pos x="T6" y="T7"/>
                    </a:cxn>
                  </a:cxnLst>
                  <a:rect l="0" t="0" r="r" b="b"/>
                  <a:pathLst>
                    <a:path w="20" h="22">
                      <a:moveTo>
                        <a:pt x="20" y="11"/>
                      </a:moveTo>
                      <a:cubicBezTo>
                        <a:pt x="20" y="19"/>
                        <a:pt x="11" y="22"/>
                        <a:pt x="6" y="16"/>
                      </a:cubicBezTo>
                      <a:cubicBezTo>
                        <a:pt x="0" y="10"/>
                        <a:pt x="3" y="0"/>
                        <a:pt x="11" y="0"/>
                      </a:cubicBezTo>
                      <a:cubicBezTo>
                        <a:pt x="17" y="1"/>
                        <a:pt x="20" y="7"/>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0" name="Freeform 223">
                  <a:extLst>
                    <a:ext uri="{FF2B5EF4-FFF2-40B4-BE49-F238E27FC236}">
                      <a16:creationId xmlns:a16="http://schemas.microsoft.com/office/drawing/2014/main" id="{407B519F-75A7-4891-9FAC-9C119E6EC31C}"/>
                    </a:ext>
                  </a:extLst>
                </p:cNvPr>
                <p:cNvSpPr>
                  <a:spLocks/>
                </p:cNvSpPr>
                <p:nvPr/>
              </p:nvSpPr>
              <p:spPr bwMode="auto">
                <a:xfrm>
                  <a:off x="4202" y="2371"/>
                  <a:ext cx="30" cy="32"/>
                </a:xfrm>
                <a:custGeom>
                  <a:avLst/>
                  <a:gdLst>
                    <a:gd name="T0" fmla="*/ 20 w 21"/>
                    <a:gd name="T1" fmla="*/ 11 h 22"/>
                    <a:gd name="T2" fmla="*/ 6 w 21"/>
                    <a:gd name="T3" fmla="*/ 16 h 22"/>
                    <a:gd name="T4" fmla="*/ 11 w 21"/>
                    <a:gd name="T5" fmla="*/ 0 h 22"/>
                    <a:gd name="T6" fmla="*/ 20 w 21"/>
                    <a:gd name="T7" fmla="*/ 11 h 22"/>
                  </a:gdLst>
                  <a:ahLst/>
                  <a:cxnLst>
                    <a:cxn ang="0">
                      <a:pos x="T0" y="T1"/>
                    </a:cxn>
                    <a:cxn ang="0">
                      <a:pos x="T2" y="T3"/>
                    </a:cxn>
                    <a:cxn ang="0">
                      <a:pos x="T4" y="T5"/>
                    </a:cxn>
                    <a:cxn ang="0">
                      <a:pos x="T6" y="T7"/>
                    </a:cxn>
                  </a:cxnLst>
                  <a:rect l="0" t="0" r="r" b="b"/>
                  <a:pathLst>
                    <a:path w="21" h="22">
                      <a:moveTo>
                        <a:pt x="20" y="11"/>
                      </a:moveTo>
                      <a:cubicBezTo>
                        <a:pt x="20" y="19"/>
                        <a:pt x="11" y="22"/>
                        <a:pt x="6" y="16"/>
                      </a:cubicBezTo>
                      <a:cubicBezTo>
                        <a:pt x="0" y="10"/>
                        <a:pt x="2" y="0"/>
                        <a:pt x="11" y="0"/>
                      </a:cubicBezTo>
                      <a:cubicBezTo>
                        <a:pt x="18" y="1"/>
                        <a:pt x="21" y="7"/>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1" name="Freeform 224">
                  <a:extLst>
                    <a:ext uri="{FF2B5EF4-FFF2-40B4-BE49-F238E27FC236}">
                      <a16:creationId xmlns:a16="http://schemas.microsoft.com/office/drawing/2014/main" id="{07061F79-502D-4C97-92A3-84B64DFCAD26}"/>
                    </a:ext>
                  </a:extLst>
                </p:cNvPr>
                <p:cNvSpPr>
                  <a:spLocks/>
                </p:cNvSpPr>
                <p:nvPr/>
              </p:nvSpPr>
              <p:spPr bwMode="auto">
                <a:xfrm>
                  <a:off x="4199" y="2256"/>
                  <a:ext cx="29" cy="34"/>
                </a:xfrm>
                <a:custGeom>
                  <a:avLst/>
                  <a:gdLst>
                    <a:gd name="T0" fmla="*/ 20 w 20"/>
                    <a:gd name="T1" fmla="*/ 11 h 23"/>
                    <a:gd name="T2" fmla="*/ 5 w 20"/>
                    <a:gd name="T3" fmla="*/ 16 h 23"/>
                    <a:gd name="T4" fmla="*/ 11 w 20"/>
                    <a:gd name="T5" fmla="*/ 0 h 23"/>
                    <a:gd name="T6" fmla="*/ 20 w 20"/>
                    <a:gd name="T7" fmla="*/ 11 h 23"/>
                  </a:gdLst>
                  <a:ahLst/>
                  <a:cxnLst>
                    <a:cxn ang="0">
                      <a:pos x="T0" y="T1"/>
                    </a:cxn>
                    <a:cxn ang="0">
                      <a:pos x="T2" y="T3"/>
                    </a:cxn>
                    <a:cxn ang="0">
                      <a:pos x="T4" y="T5"/>
                    </a:cxn>
                    <a:cxn ang="0">
                      <a:pos x="T6" y="T7"/>
                    </a:cxn>
                  </a:cxnLst>
                  <a:rect l="0" t="0" r="r" b="b"/>
                  <a:pathLst>
                    <a:path w="20" h="23">
                      <a:moveTo>
                        <a:pt x="20" y="11"/>
                      </a:moveTo>
                      <a:cubicBezTo>
                        <a:pt x="19" y="19"/>
                        <a:pt x="10" y="23"/>
                        <a:pt x="5" y="16"/>
                      </a:cubicBezTo>
                      <a:cubicBezTo>
                        <a:pt x="0" y="10"/>
                        <a:pt x="2" y="0"/>
                        <a:pt x="11" y="0"/>
                      </a:cubicBezTo>
                      <a:cubicBezTo>
                        <a:pt x="18" y="1"/>
                        <a:pt x="20" y="7"/>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2" name="Freeform 225">
                  <a:extLst>
                    <a:ext uri="{FF2B5EF4-FFF2-40B4-BE49-F238E27FC236}">
                      <a16:creationId xmlns:a16="http://schemas.microsoft.com/office/drawing/2014/main" id="{3BFFB7F8-1D1E-422E-8395-D48A33233C8C}"/>
                    </a:ext>
                  </a:extLst>
                </p:cNvPr>
                <p:cNvSpPr>
                  <a:spLocks/>
                </p:cNvSpPr>
                <p:nvPr/>
              </p:nvSpPr>
              <p:spPr bwMode="auto">
                <a:xfrm>
                  <a:off x="4199" y="2314"/>
                  <a:ext cx="30" cy="32"/>
                </a:xfrm>
                <a:custGeom>
                  <a:avLst/>
                  <a:gdLst>
                    <a:gd name="T0" fmla="*/ 20 w 21"/>
                    <a:gd name="T1" fmla="*/ 11 h 22"/>
                    <a:gd name="T2" fmla="*/ 6 w 21"/>
                    <a:gd name="T3" fmla="*/ 16 h 22"/>
                    <a:gd name="T4" fmla="*/ 11 w 21"/>
                    <a:gd name="T5" fmla="*/ 0 h 22"/>
                    <a:gd name="T6" fmla="*/ 20 w 21"/>
                    <a:gd name="T7" fmla="*/ 11 h 22"/>
                  </a:gdLst>
                  <a:ahLst/>
                  <a:cxnLst>
                    <a:cxn ang="0">
                      <a:pos x="T0" y="T1"/>
                    </a:cxn>
                    <a:cxn ang="0">
                      <a:pos x="T2" y="T3"/>
                    </a:cxn>
                    <a:cxn ang="0">
                      <a:pos x="T4" y="T5"/>
                    </a:cxn>
                    <a:cxn ang="0">
                      <a:pos x="T6" y="T7"/>
                    </a:cxn>
                  </a:cxnLst>
                  <a:rect l="0" t="0" r="r" b="b"/>
                  <a:pathLst>
                    <a:path w="21" h="22">
                      <a:moveTo>
                        <a:pt x="20" y="11"/>
                      </a:moveTo>
                      <a:cubicBezTo>
                        <a:pt x="20" y="19"/>
                        <a:pt x="11" y="22"/>
                        <a:pt x="6" y="16"/>
                      </a:cubicBezTo>
                      <a:cubicBezTo>
                        <a:pt x="0" y="10"/>
                        <a:pt x="3" y="0"/>
                        <a:pt x="11" y="0"/>
                      </a:cubicBezTo>
                      <a:cubicBezTo>
                        <a:pt x="18" y="1"/>
                        <a:pt x="21" y="7"/>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3" name="Freeform 226">
                  <a:extLst>
                    <a:ext uri="{FF2B5EF4-FFF2-40B4-BE49-F238E27FC236}">
                      <a16:creationId xmlns:a16="http://schemas.microsoft.com/office/drawing/2014/main" id="{52D82951-5EC8-4442-9452-9DC8D45A6A01}"/>
                    </a:ext>
                  </a:extLst>
                </p:cNvPr>
                <p:cNvSpPr>
                  <a:spLocks/>
                </p:cNvSpPr>
                <p:nvPr/>
              </p:nvSpPr>
              <p:spPr bwMode="auto">
                <a:xfrm>
                  <a:off x="4088" y="2159"/>
                  <a:ext cx="26" cy="34"/>
                </a:xfrm>
                <a:custGeom>
                  <a:avLst/>
                  <a:gdLst>
                    <a:gd name="T0" fmla="*/ 18 w 18"/>
                    <a:gd name="T1" fmla="*/ 12 h 23"/>
                    <a:gd name="T2" fmla="*/ 4 w 18"/>
                    <a:gd name="T3" fmla="*/ 16 h 23"/>
                    <a:gd name="T4" fmla="*/ 11 w 18"/>
                    <a:gd name="T5" fmla="*/ 0 h 23"/>
                    <a:gd name="T6" fmla="*/ 18 w 18"/>
                    <a:gd name="T7" fmla="*/ 12 h 23"/>
                  </a:gdLst>
                  <a:ahLst/>
                  <a:cxnLst>
                    <a:cxn ang="0">
                      <a:pos x="T0" y="T1"/>
                    </a:cxn>
                    <a:cxn ang="0">
                      <a:pos x="T2" y="T3"/>
                    </a:cxn>
                    <a:cxn ang="0">
                      <a:pos x="T4" y="T5"/>
                    </a:cxn>
                    <a:cxn ang="0">
                      <a:pos x="T6" y="T7"/>
                    </a:cxn>
                  </a:cxnLst>
                  <a:rect l="0" t="0" r="r" b="b"/>
                  <a:pathLst>
                    <a:path w="18" h="23">
                      <a:moveTo>
                        <a:pt x="18" y="12"/>
                      </a:moveTo>
                      <a:cubicBezTo>
                        <a:pt x="17" y="20"/>
                        <a:pt x="8" y="23"/>
                        <a:pt x="4" y="16"/>
                      </a:cubicBezTo>
                      <a:cubicBezTo>
                        <a:pt x="0" y="10"/>
                        <a:pt x="3" y="0"/>
                        <a:pt x="11" y="0"/>
                      </a:cubicBezTo>
                      <a:cubicBezTo>
                        <a:pt x="17" y="1"/>
                        <a:pt x="18" y="8"/>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4" name="Freeform 227">
                  <a:extLst>
                    <a:ext uri="{FF2B5EF4-FFF2-40B4-BE49-F238E27FC236}">
                      <a16:creationId xmlns:a16="http://schemas.microsoft.com/office/drawing/2014/main" id="{B276CDB6-922A-4F23-9D7B-A7F6BE40FE27}"/>
                    </a:ext>
                  </a:extLst>
                </p:cNvPr>
                <p:cNvSpPr>
                  <a:spLocks/>
                </p:cNvSpPr>
                <p:nvPr/>
              </p:nvSpPr>
              <p:spPr bwMode="auto">
                <a:xfrm>
                  <a:off x="4085" y="2217"/>
                  <a:ext cx="27" cy="32"/>
                </a:xfrm>
                <a:custGeom>
                  <a:avLst/>
                  <a:gdLst>
                    <a:gd name="T0" fmla="*/ 18 w 19"/>
                    <a:gd name="T1" fmla="*/ 12 h 22"/>
                    <a:gd name="T2" fmla="*/ 5 w 19"/>
                    <a:gd name="T3" fmla="*/ 17 h 22"/>
                    <a:gd name="T4" fmla="*/ 11 w 19"/>
                    <a:gd name="T5" fmla="*/ 0 h 22"/>
                    <a:gd name="T6" fmla="*/ 18 w 19"/>
                    <a:gd name="T7" fmla="*/ 12 h 22"/>
                  </a:gdLst>
                  <a:ahLst/>
                  <a:cxnLst>
                    <a:cxn ang="0">
                      <a:pos x="T0" y="T1"/>
                    </a:cxn>
                    <a:cxn ang="0">
                      <a:pos x="T2" y="T3"/>
                    </a:cxn>
                    <a:cxn ang="0">
                      <a:pos x="T4" y="T5"/>
                    </a:cxn>
                    <a:cxn ang="0">
                      <a:pos x="T6" y="T7"/>
                    </a:cxn>
                  </a:cxnLst>
                  <a:rect l="0" t="0" r="r" b="b"/>
                  <a:pathLst>
                    <a:path w="19" h="22">
                      <a:moveTo>
                        <a:pt x="18" y="12"/>
                      </a:moveTo>
                      <a:cubicBezTo>
                        <a:pt x="18" y="19"/>
                        <a:pt x="10" y="22"/>
                        <a:pt x="5" y="17"/>
                      </a:cubicBezTo>
                      <a:cubicBezTo>
                        <a:pt x="0" y="11"/>
                        <a:pt x="2" y="0"/>
                        <a:pt x="11" y="0"/>
                      </a:cubicBezTo>
                      <a:cubicBezTo>
                        <a:pt x="17" y="1"/>
                        <a:pt x="19" y="7"/>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5" name="Freeform 228">
                  <a:extLst>
                    <a:ext uri="{FF2B5EF4-FFF2-40B4-BE49-F238E27FC236}">
                      <a16:creationId xmlns:a16="http://schemas.microsoft.com/office/drawing/2014/main" id="{41B5F559-BC3E-42AC-86A1-BA104E786BDD}"/>
                    </a:ext>
                  </a:extLst>
                </p:cNvPr>
                <p:cNvSpPr>
                  <a:spLocks/>
                </p:cNvSpPr>
                <p:nvPr/>
              </p:nvSpPr>
              <p:spPr bwMode="auto">
                <a:xfrm>
                  <a:off x="4092" y="2103"/>
                  <a:ext cx="26" cy="32"/>
                </a:xfrm>
                <a:custGeom>
                  <a:avLst/>
                  <a:gdLst>
                    <a:gd name="T0" fmla="*/ 18 w 18"/>
                    <a:gd name="T1" fmla="*/ 11 h 22"/>
                    <a:gd name="T2" fmla="*/ 4 w 18"/>
                    <a:gd name="T3" fmla="*/ 16 h 22"/>
                    <a:gd name="T4" fmla="*/ 11 w 18"/>
                    <a:gd name="T5" fmla="*/ 0 h 22"/>
                    <a:gd name="T6" fmla="*/ 18 w 18"/>
                    <a:gd name="T7" fmla="*/ 11 h 22"/>
                  </a:gdLst>
                  <a:ahLst/>
                  <a:cxnLst>
                    <a:cxn ang="0">
                      <a:pos x="T0" y="T1"/>
                    </a:cxn>
                    <a:cxn ang="0">
                      <a:pos x="T2" y="T3"/>
                    </a:cxn>
                    <a:cxn ang="0">
                      <a:pos x="T4" y="T5"/>
                    </a:cxn>
                    <a:cxn ang="0">
                      <a:pos x="T6" y="T7"/>
                    </a:cxn>
                  </a:cxnLst>
                  <a:rect l="0" t="0" r="r" b="b"/>
                  <a:pathLst>
                    <a:path w="18" h="22">
                      <a:moveTo>
                        <a:pt x="18" y="11"/>
                      </a:moveTo>
                      <a:cubicBezTo>
                        <a:pt x="16" y="19"/>
                        <a:pt x="8" y="22"/>
                        <a:pt x="4" y="16"/>
                      </a:cubicBezTo>
                      <a:cubicBezTo>
                        <a:pt x="0" y="10"/>
                        <a:pt x="3" y="0"/>
                        <a:pt x="11" y="0"/>
                      </a:cubicBezTo>
                      <a:cubicBezTo>
                        <a:pt x="17" y="1"/>
                        <a:pt x="18" y="7"/>
                        <a:pt x="1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6" name="Freeform 229">
                  <a:extLst>
                    <a:ext uri="{FF2B5EF4-FFF2-40B4-BE49-F238E27FC236}">
                      <a16:creationId xmlns:a16="http://schemas.microsoft.com/office/drawing/2014/main" id="{09886999-5504-40AA-B26A-0B22C81ACD44}"/>
                    </a:ext>
                  </a:extLst>
                </p:cNvPr>
                <p:cNvSpPr>
                  <a:spLocks/>
                </p:cNvSpPr>
                <p:nvPr/>
              </p:nvSpPr>
              <p:spPr bwMode="auto">
                <a:xfrm>
                  <a:off x="4124" y="2133"/>
                  <a:ext cx="27" cy="34"/>
                </a:xfrm>
                <a:custGeom>
                  <a:avLst/>
                  <a:gdLst>
                    <a:gd name="T0" fmla="*/ 18 w 19"/>
                    <a:gd name="T1" fmla="*/ 12 h 23"/>
                    <a:gd name="T2" fmla="*/ 4 w 19"/>
                    <a:gd name="T3" fmla="*/ 17 h 23"/>
                    <a:gd name="T4" fmla="*/ 11 w 19"/>
                    <a:gd name="T5" fmla="*/ 1 h 23"/>
                    <a:gd name="T6" fmla="*/ 18 w 19"/>
                    <a:gd name="T7" fmla="*/ 12 h 23"/>
                  </a:gdLst>
                  <a:ahLst/>
                  <a:cxnLst>
                    <a:cxn ang="0">
                      <a:pos x="T0" y="T1"/>
                    </a:cxn>
                    <a:cxn ang="0">
                      <a:pos x="T2" y="T3"/>
                    </a:cxn>
                    <a:cxn ang="0">
                      <a:pos x="T4" y="T5"/>
                    </a:cxn>
                    <a:cxn ang="0">
                      <a:pos x="T6" y="T7"/>
                    </a:cxn>
                  </a:cxnLst>
                  <a:rect l="0" t="0" r="r" b="b"/>
                  <a:pathLst>
                    <a:path w="19" h="23">
                      <a:moveTo>
                        <a:pt x="18" y="12"/>
                      </a:moveTo>
                      <a:cubicBezTo>
                        <a:pt x="17" y="20"/>
                        <a:pt x="9" y="23"/>
                        <a:pt x="4" y="17"/>
                      </a:cubicBezTo>
                      <a:cubicBezTo>
                        <a:pt x="0" y="11"/>
                        <a:pt x="3" y="0"/>
                        <a:pt x="11" y="1"/>
                      </a:cubicBezTo>
                      <a:cubicBezTo>
                        <a:pt x="17" y="2"/>
                        <a:pt x="19" y="8"/>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7" name="Freeform 230">
                  <a:extLst>
                    <a:ext uri="{FF2B5EF4-FFF2-40B4-BE49-F238E27FC236}">
                      <a16:creationId xmlns:a16="http://schemas.microsoft.com/office/drawing/2014/main" id="{B28D7004-61F7-4D86-9917-6DEF0C57693C}"/>
                    </a:ext>
                  </a:extLst>
                </p:cNvPr>
                <p:cNvSpPr>
                  <a:spLocks/>
                </p:cNvSpPr>
                <p:nvPr/>
              </p:nvSpPr>
              <p:spPr bwMode="auto">
                <a:xfrm>
                  <a:off x="4121" y="2191"/>
                  <a:ext cx="27" cy="33"/>
                </a:xfrm>
                <a:custGeom>
                  <a:avLst/>
                  <a:gdLst>
                    <a:gd name="T0" fmla="*/ 19 w 19"/>
                    <a:gd name="T1" fmla="*/ 12 h 23"/>
                    <a:gd name="T2" fmla="*/ 4 w 19"/>
                    <a:gd name="T3" fmla="*/ 17 h 23"/>
                    <a:gd name="T4" fmla="*/ 11 w 19"/>
                    <a:gd name="T5" fmla="*/ 0 h 23"/>
                    <a:gd name="T6" fmla="*/ 19 w 19"/>
                    <a:gd name="T7" fmla="*/ 12 h 23"/>
                  </a:gdLst>
                  <a:ahLst/>
                  <a:cxnLst>
                    <a:cxn ang="0">
                      <a:pos x="T0" y="T1"/>
                    </a:cxn>
                    <a:cxn ang="0">
                      <a:pos x="T2" y="T3"/>
                    </a:cxn>
                    <a:cxn ang="0">
                      <a:pos x="T4" y="T5"/>
                    </a:cxn>
                    <a:cxn ang="0">
                      <a:pos x="T6" y="T7"/>
                    </a:cxn>
                  </a:cxnLst>
                  <a:rect l="0" t="0" r="r" b="b"/>
                  <a:pathLst>
                    <a:path w="19" h="23">
                      <a:moveTo>
                        <a:pt x="19" y="12"/>
                      </a:moveTo>
                      <a:cubicBezTo>
                        <a:pt x="18" y="20"/>
                        <a:pt x="9" y="23"/>
                        <a:pt x="4" y="17"/>
                      </a:cubicBezTo>
                      <a:cubicBezTo>
                        <a:pt x="0" y="10"/>
                        <a:pt x="3" y="0"/>
                        <a:pt x="11" y="0"/>
                      </a:cubicBezTo>
                      <a:cubicBezTo>
                        <a:pt x="17" y="1"/>
                        <a:pt x="19" y="8"/>
                        <a:pt x="19"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8" name="Freeform 231">
                  <a:extLst>
                    <a:ext uri="{FF2B5EF4-FFF2-40B4-BE49-F238E27FC236}">
                      <a16:creationId xmlns:a16="http://schemas.microsoft.com/office/drawing/2014/main" id="{818C339B-0033-4348-84F9-1614DC4F705E}"/>
                    </a:ext>
                  </a:extLst>
                </p:cNvPr>
                <p:cNvSpPr>
                  <a:spLocks/>
                </p:cNvSpPr>
                <p:nvPr/>
              </p:nvSpPr>
              <p:spPr bwMode="auto">
                <a:xfrm>
                  <a:off x="4135" y="2022"/>
                  <a:ext cx="28" cy="31"/>
                </a:xfrm>
                <a:custGeom>
                  <a:avLst/>
                  <a:gdLst>
                    <a:gd name="T0" fmla="*/ 18 w 19"/>
                    <a:gd name="T1" fmla="*/ 11 h 22"/>
                    <a:gd name="T2" fmla="*/ 4 w 19"/>
                    <a:gd name="T3" fmla="*/ 16 h 22"/>
                    <a:gd name="T4" fmla="*/ 12 w 19"/>
                    <a:gd name="T5" fmla="*/ 0 h 22"/>
                    <a:gd name="T6" fmla="*/ 18 w 19"/>
                    <a:gd name="T7" fmla="*/ 11 h 22"/>
                  </a:gdLst>
                  <a:ahLst/>
                  <a:cxnLst>
                    <a:cxn ang="0">
                      <a:pos x="T0" y="T1"/>
                    </a:cxn>
                    <a:cxn ang="0">
                      <a:pos x="T2" y="T3"/>
                    </a:cxn>
                    <a:cxn ang="0">
                      <a:pos x="T4" y="T5"/>
                    </a:cxn>
                    <a:cxn ang="0">
                      <a:pos x="T6" y="T7"/>
                    </a:cxn>
                  </a:cxnLst>
                  <a:rect l="0" t="0" r="r" b="b"/>
                  <a:pathLst>
                    <a:path w="19" h="22">
                      <a:moveTo>
                        <a:pt x="18" y="11"/>
                      </a:moveTo>
                      <a:cubicBezTo>
                        <a:pt x="16" y="19"/>
                        <a:pt x="8" y="22"/>
                        <a:pt x="4" y="16"/>
                      </a:cubicBezTo>
                      <a:cubicBezTo>
                        <a:pt x="0" y="10"/>
                        <a:pt x="4" y="0"/>
                        <a:pt x="12" y="0"/>
                      </a:cubicBezTo>
                      <a:cubicBezTo>
                        <a:pt x="18" y="1"/>
                        <a:pt x="19" y="7"/>
                        <a:pt x="1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9" name="Freeform 232">
                  <a:extLst>
                    <a:ext uri="{FF2B5EF4-FFF2-40B4-BE49-F238E27FC236}">
                      <a16:creationId xmlns:a16="http://schemas.microsoft.com/office/drawing/2014/main" id="{1C313309-17B6-4452-B0FA-FD6A9207B115}"/>
                    </a:ext>
                  </a:extLst>
                </p:cNvPr>
                <p:cNvSpPr>
                  <a:spLocks/>
                </p:cNvSpPr>
                <p:nvPr/>
              </p:nvSpPr>
              <p:spPr bwMode="auto">
                <a:xfrm>
                  <a:off x="4128" y="2077"/>
                  <a:ext cx="28" cy="33"/>
                </a:xfrm>
                <a:custGeom>
                  <a:avLst/>
                  <a:gdLst>
                    <a:gd name="T0" fmla="*/ 19 w 19"/>
                    <a:gd name="T1" fmla="*/ 12 h 23"/>
                    <a:gd name="T2" fmla="*/ 4 w 19"/>
                    <a:gd name="T3" fmla="*/ 17 h 23"/>
                    <a:gd name="T4" fmla="*/ 12 w 19"/>
                    <a:gd name="T5" fmla="*/ 1 h 23"/>
                    <a:gd name="T6" fmla="*/ 19 w 19"/>
                    <a:gd name="T7" fmla="*/ 12 h 23"/>
                  </a:gdLst>
                  <a:ahLst/>
                  <a:cxnLst>
                    <a:cxn ang="0">
                      <a:pos x="T0" y="T1"/>
                    </a:cxn>
                    <a:cxn ang="0">
                      <a:pos x="T2" y="T3"/>
                    </a:cxn>
                    <a:cxn ang="0">
                      <a:pos x="T4" y="T5"/>
                    </a:cxn>
                    <a:cxn ang="0">
                      <a:pos x="T6" y="T7"/>
                    </a:cxn>
                  </a:cxnLst>
                  <a:rect l="0" t="0" r="r" b="b"/>
                  <a:pathLst>
                    <a:path w="19" h="23">
                      <a:moveTo>
                        <a:pt x="19" y="12"/>
                      </a:moveTo>
                      <a:cubicBezTo>
                        <a:pt x="17" y="20"/>
                        <a:pt x="9" y="23"/>
                        <a:pt x="4" y="17"/>
                      </a:cubicBezTo>
                      <a:cubicBezTo>
                        <a:pt x="0" y="11"/>
                        <a:pt x="4" y="0"/>
                        <a:pt x="12" y="1"/>
                      </a:cubicBezTo>
                      <a:cubicBezTo>
                        <a:pt x="18" y="2"/>
                        <a:pt x="19" y="8"/>
                        <a:pt x="19"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0" name="Freeform 233">
                  <a:extLst>
                    <a:ext uri="{FF2B5EF4-FFF2-40B4-BE49-F238E27FC236}">
                      <a16:creationId xmlns:a16="http://schemas.microsoft.com/office/drawing/2014/main" id="{053DDBCA-D173-4EC4-A966-68A42D6429FA}"/>
                    </a:ext>
                  </a:extLst>
                </p:cNvPr>
                <p:cNvSpPr>
                  <a:spLocks/>
                </p:cNvSpPr>
                <p:nvPr/>
              </p:nvSpPr>
              <p:spPr bwMode="auto">
                <a:xfrm>
                  <a:off x="4163" y="2167"/>
                  <a:ext cx="29" cy="31"/>
                </a:xfrm>
                <a:custGeom>
                  <a:avLst/>
                  <a:gdLst>
                    <a:gd name="T0" fmla="*/ 19 w 20"/>
                    <a:gd name="T1" fmla="*/ 11 h 22"/>
                    <a:gd name="T2" fmla="*/ 5 w 20"/>
                    <a:gd name="T3" fmla="*/ 16 h 22"/>
                    <a:gd name="T4" fmla="*/ 11 w 20"/>
                    <a:gd name="T5" fmla="*/ 0 h 22"/>
                    <a:gd name="T6" fmla="*/ 19 w 20"/>
                    <a:gd name="T7" fmla="*/ 11 h 22"/>
                  </a:gdLst>
                  <a:ahLst/>
                  <a:cxnLst>
                    <a:cxn ang="0">
                      <a:pos x="T0" y="T1"/>
                    </a:cxn>
                    <a:cxn ang="0">
                      <a:pos x="T2" y="T3"/>
                    </a:cxn>
                    <a:cxn ang="0">
                      <a:pos x="T4" y="T5"/>
                    </a:cxn>
                    <a:cxn ang="0">
                      <a:pos x="T6" y="T7"/>
                    </a:cxn>
                  </a:cxnLst>
                  <a:rect l="0" t="0" r="r" b="b"/>
                  <a:pathLst>
                    <a:path w="20" h="22">
                      <a:moveTo>
                        <a:pt x="19" y="11"/>
                      </a:moveTo>
                      <a:cubicBezTo>
                        <a:pt x="18" y="19"/>
                        <a:pt x="9" y="22"/>
                        <a:pt x="5" y="16"/>
                      </a:cubicBezTo>
                      <a:cubicBezTo>
                        <a:pt x="0" y="10"/>
                        <a:pt x="3" y="0"/>
                        <a:pt x="11" y="0"/>
                      </a:cubicBezTo>
                      <a:cubicBezTo>
                        <a:pt x="18" y="1"/>
                        <a:pt x="20" y="7"/>
                        <a:pt x="1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1" name="Freeform 234">
                  <a:extLst>
                    <a:ext uri="{FF2B5EF4-FFF2-40B4-BE49-F238E27FC236}">
                      <a16:creationId xmlns:a16="http://schemas.microsoft.com/office/drawing/2014/main" id="{91AAFE77-0853-4A04-8C9E-7D7131C835A8}"/>
                    </a:ext>
                  </a:extLst>
                </p:cNvPr>
                <p:cNvSpPr>
                  <a:spLocks/>
                </p:cNvSpPr>
                <p:nvPr/>
              </p:nvSpPr>
              <p:spPr bwMode="auto">
                <a:xfrm>
                  <a:off x="4161" y="2223"/>
                  <a:ext cx="29" cy="33"/>
                </a:xfrm>
                <a:custGeom>
                  <a:avLst/>
                  <a:gdLst>
                    <a:gd name="T0" fmla="*/ 19 w 20"/>
                    <a:gd name="T1" fmla="*/ 12 h 23"/>
                    <a:gd name="T2" fmla="*/ 5 w 20"/>
                    <a:gd name="T3" fmla="*/ 17 h 23"/>
                    <a:gd name="T4" fmla="*/ 11 w 20"/>
                    <a:gd name="T5" fmla="*/ 0 h 23"/>
                    <a:gd name="T6" fmla="*/ 19 w 20"/>
                    <a:gd name="T7" fmla="*/ 12 h 23"/>
                  </a:gdLst>
                  <a:ahLst/>
                  <a:cxnLst>
                    <a:cxn ang="0">
                      <a:pos x="T0" y="T1"/>
                    </a:cxn>
                    <a:cxn ang="0">
                      <a:pos x="T2" y="T3"/>
                    </a:cxn>
                    <a:cxn ang="0">
                      <a:pos x="T4" y="T5"/>
                    </a:cxn>
                    <a:cxn ang="0">
                      <a:pos x="T6" y="T7"/>
                    </a:cxn>
                  </a:cxnLst>
                  <a:rect l="0" t="0" r="r" b="b"/>
                  <a:pathLst>
                    <a:path w="20" h="23">
                      <a:moveTo>
                        <a:pt x="19" y="12"/>
                      </a:moveTo>
                      <a:cubicBezTo>
                        <a:pt x="18" y="20"/>
                        <a:pt x="10" y="23"/>
                        <a:pt x="5" y="17"/>
                      </a:cubicBezTo>
                      <a:cubicBezTo>
                        <a:pt x="0" y="11"/>
                        <a:pt x="3" y="0"/>
                        <a:pt x="11" y="0"/>
                      </a:cubicBezTo>
                      <a:cubicBezTo>
                        <a:pt x="17" y="1"/>
                        <a:pt x="20" y="8"/>
                        <a:pt x="19"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2" name="Freeform 235">
                  <a:extLst>
                    <a:ext uri="{FF2B5EF4-FFF2-40B4-BE49-F238E27FC236}">
                      <a16:creationId xmlns:a16="http://schemas.microsoft.com/office/drawing/2014/main" id="{10627658-D93A-4E46-B153-37A0C9250D7E}"/>
                    </a:ext>
                  </a:extLst>
                </p:cNvPr>
                <p:cNvSpPr>
                  <a:spLocks/>
                </p:cNvSpPr>
                <p:nvPr/>
              </p:nvSpPr>
              <p:spPr bwMode="auto">
                <a:xfrm>
                  <a:off x="4171" y="2052"/>
                  <a:ext cx="29" cy="32"/>
                </a:xfrm>
                <a:custGeom>
                  <a:avLst/>
                  <a:gdLst>
                    <a:gd name="T0" fmla="*/ 19 w 20"/>
                    <a:gd name="T1" fmla="*/ 12 h 22"/>
                    <a:gd name="T2" fmla="*/ 4 w 20"/>
                    <a:gd name="T3" fmla="*/ 16 h 22"/>
                    <a:gd name="T4" fmla="*/ 12 w 20"/>
                    <a:gd name="T5" fmla="*/ 1 h 22"/>
                    <a:gd name="T6" fmla="*/ 19 w 20"/>
                    <a:gd name="T7" fmla="*/ 12 h 22"/>
                  </a:gdLst>
                  <a:ahLst/>
                  <a:cxnLst>
                    <a:cxn ang="0">
                      <a:pos x="T0" y="T1"/>
                    </a:cxn>
                    <a:cxn ang="0">
                      <a:pos x="T2" y="T3"/>
                    </a:cxn>
                    <a:cxn ang="0">
                      <a:pos x="T4" y="T5"/>
                    </a:cxn>
                    <a:cxn ang="0">
                      <a:pos x="T6" y="T7"/>
                    </a:cxn>
                  </a:cxnLst>
                  <a:rect l="0" t="0" r="r" b="b"/>
                  <a:pathLst>
                    <a:path w="20" h="22">
                      <a:moveTo>
                        <a:pt x="19" y="12"/>
                      </a:moveTo>
                      <a:cubicBezTo>
                        <a:pt x="17" y="20"/>
                        <a:pt x="8" y="22"/>
                        <a:pt x="4" y="16"/>
                      </a:cubicBezTo>
                      <a:cubicBezTo>
                        <a:pt x="0" y="11"/>
                        <a:pt x="4" y="0"/>
                        <a:pt x="12" y="1"/>
                      </a:cubicBezTo>
                      <a:cubicBezTo>
                        <a:pt x="18" y="1"/>
                        <a:pt x="20" y="8"/>
                        <a:pt x="19"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3" name="Freeform 236">
                  <a:extLst>
                    <a:ext uri="{FF2B5EF4-FFF2-40B4-BE49-F238E27FC236}">
                      <a16:creationId xmlns:a16="http://schemas.microsoft.com/office/drawing/2014/main" id="{2B5E7D58-132B-4F91-9C00-312D5CC30E10}"/>
                    </a:ext>
                  </a:extLst>
                </p:cNvPr>
                <p:cNvSpPr>
                  <a:spLocks/>
                </p:cNvSpPr>
                <p:nvPr/>
              </p:nvSpPr>
              <p:spPr bwMode="auto">
                <a:xfrm>
                  <a:off x="4166" y="2109"/>
                  <a:ext cx="29" cy="33"/>
                </a:xfrm>
                <a:custGeom>
                  <a:avLst/>
                  <a:gdLst>
                    <a:gd name="T0" fmla="*/ 20 w 20"/>
                    <a:gd name="T1" fmla="*/ 12 h 23"/>
                    <a:gd name="T2" fmla="*/ 5 w 20"/>
                    <a:gd name="T3" fmla="*/ 16 h 23"/>
                    <a:gd name="T4" fmla="*/ 12 w 20"/>
                    <a:gd name="T5" fmla="*/ 0 h 23"/>
                    <a:gd name="T6" fmla="*/ 20 w 20"/>
                    <a:gd name="T7" fmla="*/ 12 h 23"/>
                  </a:gdLst>
                  <a:ahLst/>
                  <a:cxnLst>
                    <a:cxn ang="0">
                      <a:pos x="T0" y="T1"/>
                    </a:cxn>
                    <a:cxn ang="0">
                      <a:pos x="T2" y="T3"/>
                    </a:cxn>
                    <a:cxn ang="0">
                      <a:pos x="T4" y="T5"/>
                    </a:cxn>
                    <a:cxn ang="0">
                      <a:pos x="T6" y="T7"/>
                    </a:cxn>
                  </a:cxnLst>
                  <a:rect l="0" t="0" r="r" b="b"/>
                  <a:pathLst>
                    <a:path w="20" h="23">
                      <a:moveTo>
                        <a:pt x="20" y="12"/>
                      </a:moveTo>
                      <a:cubicBezTo>
                        <a:pt x="18" y="20"/>
                        <a:pt x="9" y="23"/>
                        <a:pt x="5" y="16"/>
                      </a:cubicBezTo>
                      <a:cubicBezTo>
                        <a:pt x="0" y="11"/>
                        <a:pt x="4" y="0"/>
                        <a:pt x="12" y="0"/>
                      </a:cubicBezTo>
                      <a:cubicBezTo>
                        <a:pt x="18" y="1"/>
                        <a:pt x="20" y="7"/>
                        <a:pt x="20"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4" name="Freeform 237">
                  <a:extLst>
                    <a:ext uri="{FF2B5EF4-FFF2-40B4-BE49-F238E27FC236}">
                      <a16:creationId xmlns:a16="http://schemas.microsoft.com/office/drawing/2014/main" id="{51107EA3-3DF9-4E67-9CDA-755B577D0080}"/>
                    </a:ext>
                  </a:extLst>
                </p:cNvPr>
                <p:cNvSpPr>
                  <a:spLocks/>
                </p:cNvSpPr>
                <p:nvPr/>
              </p:nvSpPr>
              <p:spPr bwMode="auto">
                <a:xfrm>
                  <a:off x="4179" y="1997"/>
                  <a:ext cx="27" cy="32"/>
                </a:xfrm>
                <a:custGeom>
                  <a:avLst/>
                  <a:gdLst>
                    <a:gd name="T0" fmla="*/ 18 w 19"/>
                    <a:gd name="T1" fmla="*/ 11 h 22"/>
                    <a:gd name="T2" fmla="*/ 4 w 19"/>
                    <a:gd name="T3" fmla="*/ 16 h 22"/>
                    <a:gd name="T4" fmla="*/ 12 w 19"/>
                    <a:gd name="T5" fmla="*/ 0 h 22"/>
                    <a:gd name="T6" fmla="*/ 18 w 19"/>
                    <a:gd name="T7" fmla="*/ 11 h 22"/>
                  </a:gdLst>
                  <a:ahLst/>
                  <a:cxnLst>
                    <a:cxn ang="0">
                      <a:pos x="T0" y="T1"/>
                    </a:cxn>
                    <a:cxn ang="0">
                      <a:pos x="T2" y="T3"/>
                    </a:cxn>
                    <a:cxn ang="0">
                      <a:pos x="T4" y="T5"/>
                    </a:cxn>
                    <a:cxn ang="0">
                      <a:pos x="T6" y="T7"/>
                    </a:cxn>
                  </a:cxnLst>
                  <a:rect l="0" t="0" r="r" b="b"/>
                  <a:pathLst>
                    <a:path w="19" h="22">
                      <a:moveTo>
                        <a:pt x="18" y="11"/>
                      </a:moveTo>
                      <a:cubicBezTo>
                        <a:pt x="17" y="19"/>
                        <a:pt x="8" y="22"/>
                        <a:pt x="4" y="16"/>
                      </a:cubicBezTo>
                      <a:cubicBezTo>
                        <a:pt x="0" y="10"/>
                        <a:pt x="4" y="0"/>
                        <a:pt x="12" y="0"/>
                      </a:cubicBezTo>
                      <a:cubicBezTo>
                        <a:pt x="18" y="1"/>
                        <a:pt x="19" y="7"/>
                        <a:pt x="1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5" name="Freeform 238">
                  <a:extLst>
                    <a:ext uri="{FF2B5EF4-FFF2-40B4-BE49-F238E27FC236}">
                      <a16:creationId xmlns:a16="http://schemas.microsoft.com/office/drawing/2014/main" id="{8B63815B-41D0-46AA-96C7-32D832F42A38}"/>
                    </a:ext>
                  </a:extLst>
                </p:cNvPr>
                <p:cNvSpPr>
                  <a:spLocks/>
                </p:cNvSpPr>
                <p:nvPr/>
              </p:nvSpPr>
              <p:spPr bwMode="auto">
                <a:xfrm>
                  <a:off x="4200" y="2140"/>
                  <a:ext cx="31" cy="32"/>
                </a:xfrm>
                <a:custGeom>
                  <a:avLst/>
                  <a:gdLst>
                    <a:gd name="T0" fmla="*/ 20 w 21"/>
                    <a:gd name="T1" fmla="*/ 11 h 22"/>
                    <a:gd name="T2" fmla="*/ 5 w 21"/>
                    <a:gd name="T3" fmla="*/ 16 h 22"/>
                    <a:gd name="T4" fmla="*/ 12 w 21"/>
                    <a:gd name="T5" fmla="*/ 0 h 22"/>
                    <a:gd name="T6" fmla="*/ 20 w 21"/>
                    <a:gd name="T7" fmla="*/ 11 h 22"/>
                  </a:gdLst>
                  <a:ahLst/>
                  <a:cxnLst>
                    <a:cxn ang="0">
                      <a:pos x="T0" y="T1"/>
                    </a:cxn>
                    <a:cxn ang="0">
                      <a:pos x="T2" y="T3"/>
                    </a:cxn>
                    <a:cxn ang="0">
                      <a:pos x="T4" y="T5"/>
                    </a:cxn>
                    <a:cxn ang="0">
                      <a:pos x="T6" y="T7"/>
                    </a:cxn>
                  </a:cxnLst>
                  <a:rect l="0" t="0" r="r" b="b"/>
                  <a:pathLst>
                    <a:path w="21" h="22">
                      <a:moveTo>
                        <a:pt x="20" y="11"/>
                      </a:moveTo>
                      <a:cubicBezTo>
                        <a:pt x="19" y="19"/>
                        <a:pt x="10" y="22"/>
                        <a:pt x="5" y="16"/>
                      </a:cubicBezTo>
                      <a:cubicBezTo>
                        <a:pt x="0" y="10"/>
                        <a:pt x="4" y="0"/>
                        <a:pt x="12" y="0"/>
                      </a:cubicBezTo>
                      <a:cubicBezTo>
                        <a:pt x="19" y="0"/>
                        <a:pt x="21" y="7"/>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6" name="Freeform 239">
                  <a:extLst>
                    <a:ext uri="{FF2B5EF4-FFF2-40B4-BE49-F238E27FC236}">
                      <a16:creationId xmlns:a16="http://schemas.microsoft.com/office/drawing/2014/main" id="{B3DDFDE2-EA8E-41A3-87A7-75F7ADC591DC}"/>
                    </a:ext>
                  </a:extLst>
                </p:cNvPr>
                <p:cNvSpPr>
                  <a:spLocks/>
                </p:cNvSpPr>
                <p:nvPr/>
              </p:nvSpPr>
              <p:spPr bwMode="auto">
                <a:xfrm>
                  <a:off x="4199" y="2197"/>
                  <a:ext cx="29" cy="33"/>
                </a:xfrm>
                <a:custGeom>
                  <a:avLst/>
                  <a:gdLst>
                    <a:gd name="T0" fmla="*/ 20 w 20"/>
                    <a:gd name="T1" fmla="*/ 12 h 23"/>
                    <a:gd name="T2" fmla="*/ 5 w 20"/>
                    <a:gd name="T3" fmla="*/ 17 h 23"/>
                    <a:gd name="T4" fmla="*/ 11 w 20"/>
                    <a:gd name="T5" fmla="*/ 0 h 23"/>
                    <a:gd name="T6" fmla="*/ 20 w 20"/>
                    <a:gd name="T7" fmla="*/ 12 h 23"/>
                  </a:gdLst>
                  <a:ahLst/>
                  <a:cxnLst>
                    <a:cxn ang="0">
                      <a:pos x="T0" y="T1"/>
                    </a:cxn>
                    <a:cxn ang="0">
                      <a:pos x="T2" y="T3"/>
                    </a:cxn>
                    <a:cxn ang="0">
                      <a:pos x="T4" y="T5"/>
                    </a:cxn>
                    <a:cxn ang="0">
                      <a:pos x="T6" y="T7"/>
                    </a:cxn>
                  </a:cxnLst>
                  <a:rect l="0" t="0" r="r" b="b"/>
                  <a:pathLst>
                    <a:path w="20" h="23">
                      <a:moveTo>
                        <a:pt x="20" y="12"/>
                      </a:moveTo>
                      <a:cubicBezTo>
                        <a:pt x="19" y="20"/>
                        <a:pt x="10" y="23"/>
                        <a:pt x="5" y="17"/>
                      </a:cubicBezTo>
                      <a:cubicBezTo>
                        <a:pt x="0" y="11"/>
                        <a:pt x="3" y="0"/>
                        <a:pt x="11" y="0"/>
                      </a:cubicBezTo>
                      <a:cubicBezTo>
                        <a:pt x="18" y="1"/>
                        <a:pt x="20" y="7"/>
                        <a:pt x="20"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7" name="Freeform 240">
                  <a:extLst>
                    <a:ext uri="{FF2B5EF4-FFF2-40B4-BE49-F238E27FC236}">
                      <a16:creationId xmlns:a16="http://schemas.microsoft.com/office/drawing/2014/main" id="{D8C80C58-93EB-4B49-8915-C5D32BE16E48}"/>
                    </a:ext>
                  </a:extLst>
                </p:cNvPr>
                <p:cNvSpPr>
                  <a:spLocks/>
                </p:cNvSpPr>
                <p:nvPr/>
              </p:nvSpPr>
              <p:spPr bwMode="auto">
                <a:xfrm>
                  <a:off x="4210" y="2027"/>
                  <a:ext cx="29" cy="32"/>
                </a:xfrm>
                <a:custGeom>
                  <a:avLst/>
                  <a:gdLst>
                    <a:gd name="T0" fmla="*/ 19 w 20"/>
                    <a:gd name="T1" fmla="*/ 11 h 22"/>
                    <a:gd name="T2" fmla="*/ 4 w 20"/>
                    <a:gd name="T3" fmla="*/ 16 h 22"/>
                    <a:gd name="T4" fmla="*/ 12 w 20"/>
                    <a:gd name="T5" fmla="*/ 0 h 22"/>
                    <a:gd name="T6" fmla="*/ 19 w 20"/>
                    <a:gd name="T7" fmla="*/ 11 h 22"/>
                  </a:gdLst>
                  <a:ahLst/>
                  <a:cxnLst>
                    <a:cxn ang="0">
                      <a:pos x="T0" y="T1"/>
                    </a:cxn>
                    <a:cxn ang="0">
                      <a:pos x="T2" y="T3"/>
                    </a:cxn>
                    <a:cxn ang="0">
                      <a:pos x="T4" y="T5"/>
                    </a:cxn>
                    <a:cxn ang="0">
                      <a:pos x="T6" y="T7"/>
                    </a:cxn>
                  </a:cxnLst>
                  <a:rect l="0" t="0" r="r" b="b"/>
                  <a:pathLst>
                    <a:path w="20" h="22">
                      <a:moveTo>
                        <a:pt x="19" y="11"/>
                      </a:moveTo>
                      <a:cubicBezTo>
                        <a:pt x="18" y="19"/>
                        <a:pt x="8" y="22"/>
                        <a:pt x="4" y="16"/>
                      </a:cubicBezTo>
                      <a:cubicBezTo>
                        <a:pt x="0" y="10"/>
                        <a:pt x="4" y="0"/>
                        <a:pt x="12" y="0"/>
                      </a:cubicBezTo>
                      <a:cubicBezTo>
                        <a:pt x="18" y="1"/>
                        <a:pt x="20" y="7"/>
                        <a:pt x="1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8" name="Freeform 241">
                  <a:extLst>
                    <a:ext uri="{FF2B5EF4-FFF2-40B4-BE49-F238E27FC236}">
                      <a16:creationId xmlns:a16="http://schemas.microsoft.com/office/drawing/2014/main" id="{4AF5C3A8-565D-4A85-8898-A7B837F75AFF}"/>
                    </a:ext>
                  </a:extLst>
                </p:cNvPr>
                <p:cNvSpPr>
                  <a:spLocks/>
                </p:cNvSpPr>
                <p:nvPr/>
              </p:nvSpPr>
              <p:spPr bwMode="auto">
                <a:xfrm>
                  <a:off x="4205" y="2084"/>
                  <a:ext cx="29" cy="32"/>
                </a:xfrm>
                <a:custGeom>
                  <a:avLst/>
                  <a:gdLst>
                    <a:gd name="T0" fmla="*/ 20 w 20"/>
                    <a:gd name="T1" fmla="*/ 11 h 22"/>
                    <a:gd name="T2" fmla="*/ 5 w 20"/>
                    <a:gd name="T3" fmla="*/ 16 h 22"/>
                    <a:gd name="T4" fmla="*/ 12 w 20"/>
                    <a:gd name="T5" fmla="*/ 0 h 22"/>
                    <a:gd name="T6" fmla="*/ 20 w 20"/>
                    <a:gd name="T7" fmla="*/ 11 h 22"/>
                  </a:gdLst>
                  <a:ahLst/>
                  <a:cxnLst>
                    <a:cxn ang="0">
                      <a:pos x="T0" y="T1"/>
                    </a:cxn>
                    <a:cxn ang="0">
                      <a:pos x="T2" y="T3"/>
                    </a:cxn>
                    <a:cxn ang="0">
                      <a:pos x="T4" y="T5"/>
                    </a:cxn>
                    <a:cxn ang="0">
                      <a:pos x="T6" y="T7"/>
                    </a:cxn>
                  </a:cxnLst>
                  <a:rect l="0" t="0" r="r" b="b"/>
                  <a:pathLst>
                    <a:path w="20" h="22">
                      <a:moveTo>
                        <a:pt x="20" y="11"/>
                      </a:moveTo>
                      <a:cubicBezTo>
                        <a:pt x="18" y="19"/>
                        <a:pt x="9" y="22"/>
                        <a:pt x="5" y="16"/>
                      </a:cubicBezTo>
                      <a:cubicBezTo>
                        <a:pt x="0" y="10"/>
                        <a:pt x="4" y="0"/>
                        <a:pt x="12" y="0"/>
                      </a:cubicBezTo>
                      <a:cubicBezTo>
                        <a:pt x="18" y="0"/>
                        <a:pt x="20" y="7"/>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9" name="Freeform 242">
                  <a:extLst>
                    <a:ext uri="{FF2B5EF4-FFF2-40B4-BE49-F238E27FC236}">
                      <a16:creationId xmlns:a16="http://schemas.microsoft.com/office/drawing/2014/main" id="{AE3DE714-F3B2-4A76-ACEA-6279BA19CDCE}"/>
                    </a:ext>
                  </a:extLst>
                </p:cNvPr>
                <p:cNvSpPr>
                  <a:spLocks/>
                </p:cNvSpPr>
                <p:nvPr/>
              </p:nvSpPr>
              <p:spPr bwMode="auto">
                <a:xfrm>
                  <a:off x="4218" y="1972"/>
                  <a:ext cx="27" cy="32"/>
                </a:xfrm>
                <a:custGeom>
                  <a:avLst/>
                  <a:gdLst>
                    <a:gd name="T0" fmla="*/ 18 w 19"/>
                    <a:gd name="T1" fmla="*/ 11 h 22"/>
                    <a:gd name="T2" fmla="*/ 4 w 19"/>
                    <a:gd name="T3" fmla="*/ 16 h 22"/>
                    <a:gd name="T4" fmla="*/ 12 w 19"/>
                    <a:gd name="T5" fmla="*/ 0 h 22"/>
                    <a:gd name="T6" fmla="*/ 18 w 19"/>
                    <a:gd name="T7" fmla="*/ 11 h 22"/>
                  </a:gdLst>
                  <a:ahLst/>
                  <a:cxnLst>
                    <a:cxn ang="0">
                      <a:pos x="T0" y="T1"/>
                    </a:cxn>
                    <a:cxn ang="0">
                      <a:pos x="T2" y="T3"/>
                    </a:cxn>
                    <a:cxn ang="0">
                      <a:pos x="T4" y="T5"/>
                    </a:cxn>
                    <a:cxn ang="0">
                      <a:pos x="T6" y="T7"/>
                    </a:cxn>
                  </a:cxnLst>
                  <a:rect l="0" t="0" r="r" b="b"/>
                  <a:pathLst>
                    <a:path w="19" h="22">
                      <a:moveTo>
                        <a:pt x="18" y="11"/>
                      </a:moveTo>
                      <a:cubicBezTo>
                        <a:pt x="17" y="19"/>
                        <a:pt x="8" y="22"/>
                        <a:pt x="4" y="16"/>
                      </a:cubicBezTo>
                      <a:cubicBezTo>
                        <a:pt x="0" y="10"/>
                        <a:pt x="4" y="0"/>
                        <a:pt x="12" y="0"/>
                      </a:cubicBezTo>
                      <a:cubicBezTo>
                        <a:pt x="18" y="1"/>
                        <a:pt x="19" y="7"/>
                        <a:pt x="1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0" name="Freeform 243">
                  <a:extLst>
                    <a:ext uri="{FF2B5EF4-FFF2-40B4-BE49-F238E27FC236}">
                      <a16:creationId xmlns:a16="http://schemas.microsoft.com/office/drawing/2014/main" id="{B1982E34-D4ED-417A-89EB-26FEF9BF86CB}"/>
                    </a:ext>
                  </a:extLst>
                </p:cNvPr>
                <p:cNvSpPr>
                  <a:spLocks/>
                </p:cNvSpPr>
                <p:nvPr/>
              </p:nvSpPr>
              <p:spPr bwMode="auto">
                <a:xfrm>
                  <a:off x="3933" y="1681"/>
                  <a:ext cx="19" cy="26"/>
                </a:xfrm>
                <a:custGeom>
                  <a:avLst/>
                  <a:gdLst>
                    <a:gd name="T0" fmla="*/ 8 w 13"/>
                    <a:gd name="T1" fmla="*/ 11 h 18"/>
                    <a:gd name="T2" fmla="*/ 0 w 13"/>
                    <a:gd name="T3" fmla="*/ 15 h 18"/>
                    <a:gd name="T4" fmla="*/ 12 w 13"/>
                    <a:gd name="T5" fmla="*/ 1 h 18"/>
                    <a:gd name="T6" fmla="*/ 8 w 13"/>
                    <a:gd name="T7" fmla="*/ 11 h 18"/>
                  </a:gdLst>
                  <a:ahLst/>
                  <a:cxnLst>
                    <a:cxn ang="0">
                      <a:pos x="T0" y="T1"/>
                    </a:cxn>
                    <a:cxn ang="0">
                      <a:pos x="T2" y="T3"/>
                    </a:cxn>
                    <a:cxn ang="0">
                      <a:pos x="T4" y="T5"/>
                    </a:cxn>
                    <a:cxn ang="0">
                      <a:pos x="T6" y="T7"/>
                    </a:cxn>
                  </a:cxnLst>
                  <a:rect l="0" t="0" r="r" b="b"/>
                  <a:pathLst>
                    <a:path w="13" h="18">
                      <a:moveTo>
                        <a:pt x="8" y="11"/>
                      </a:moveTo>
                      <a:cubicBezTo>
                        <a:pt x="4" y="16"/>
                        <a:pt x="0" y="18"/>
                        <a:pt x="0" y="15"/>
                      </a:cubicBezTo>
                      <a:cubicBezTo>
                        <a:pt x="0" y="11"/>
                        <a:pt x="8" y="0"/>
                        <a:pt x="12" y="1"/>
                      </a:cubicBezTo>
                      <a:cubicBezTo>
                        <a:pt x="13" y="2"/>
                        <a:pt x="11" y="8"/>
                        <a:pt x="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1" name="Freeform 244">
                  <a:extLst>
                    <a:ext uri="{FF2B5EF4-FFF2-40B4-BE49-F238E27FC236}">
                      <a16:creationId xmlns:a16="http://schemas.microsoft.com/office/drawing/2014/main" id="{C7BDB77C-0800-43E3-BAD3-100A8735C08B}"/>
                    </a:ext>
                  </a:extLst>
                </p:cNvPr>
                <p:cNvSpPr>
                  <a:spLocks/>
                </p:cNvSpPr>
                <p:nvPr/>
              </p:nvSpPr>
              <p:spPr bwMode="auto">
                <a:xfrm>
                  <a:off x="3902" y="1726"/>
                  <a:ext cx="19" cy="28"/>
                </a:xfrm>
                <a:custGeom>
                  <a:avLst/>
                  <a:gdLst>
                    <a:gd name="T0" fmla="*/ 8 w 13"/>
                    <a:gd name="T1" fmla="*/ 11 h 19"/>
                    <a:gd name="T2" fmla="*/ 0 w 13"/>
                    <a:gd name="T3" fmla="*/ 16 h 19"/>
                    <a:gd name="T4" fmla="*/ 11 w 13"/>
                    <a:gd name="T5" fmla="*/ 1 h 19"/>
                    <a:gd name="T6" fmla="*/ 8 w 13"/>
                    <a:gd name="T7" fmla="*/ 11 h 19"/>
                  </a:gdLst>
                  <a:ahLst/>
                  <a:cxnLst>
                    <a:cxn ang="0">
                      <a:pos x="T0" y="T1"/>
                    </a:cxn>
                    <a:cxn ang="0">
                      <a:pos x="T2" y="T3"/>
                    </a:cxn>
                    <a:cxn ang="0">
                      <a:pos x="T4" y="T5"/>
                    </a:cxn>
                    <a:cxn ang="0">
                      <a:pos x="T6" y="T7"/>
                    </a:cxn>
                  </a:cxnLst>
                  <a:rect l="0" t="0" r="r" b="b"/>
                  <a:pathLst>
                    <a:path w="13" h="19">
                      <a:moveTo>
                        <a:pt x="8" y="11"/>
                      </a:moveTo>
                      <a:cubicBezTo>
                        <a:pt x="4" y="16"/>
                        <a:pt x="0" y="19"/>
                        <a:pt x="0" y="16"/>
                      </a:cubicBezTo>
                      <a:cubicBezTo>
                        <a:pt x="0" y="12"/>
                        <a:pt x="7" y="0"/>
                        <a:pt x="11" y="1"/>
                      </a:cubicBezTo>
                      <a:cubicBezTo>
                        <a:pt x="13" y="2"/>
                        <a:pt x="10" y="8"/>
                        <a:pt x="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2" name="Freeform 245">
                  <a:extLst>
                    <a:ext uri="{FF2B5EF4-FFF2-40B4-BE49-F238E27FC236}">
                      <a16:creationId xmlns:a16="http://schemas.microsoft.com/office/drawing/2014/main" id="{6455493E-78D1-4AB3-9CC3-BDF8E0D653EA}"/>
                    </a:ext>
                  </a:extLst>
                </p:cNvPr>
                <p:cNvSpPr>
                  <a:spLocks/>
                </p:cNvSpPr>
                <p:nvPr/>
              </p:nvSpPr>
              <p:spPr bwMode="auto">
                <a:xfrm>
                  <a:off x="4001" y="1598"/>
                  <a:ext cx="21" cy="24"/>
                </a:xfrm>
                <a:custGeom>
                  <a:avLst/>
                  <a:gdLst>
                    <a:gd name="T0" fmla="*/ 9 w 15"/>
                    <a:gd name="T1" fmla="*/ 9 h 16"/>
                    <a:gd name="T2" fmla="*/ 1 w 15"/>
                    <a:gd name="T3" fmla="*/ 14 h 16"/>
                    <a:gd name="T4" fmla="*/ 14 w 15"/>
                    <a:gd name="T5" fmla="*/ 1 h 16"/>
                    <a:gd name="T6" fmla="*/ 9 w 15"/>
                    <a:gd name="T7" fmla="*/ 9 h 16"/>
                  </a:gdLst>
                  <a:ahLst/>
                  <a:cxnLst>
                    <a:cxn ang="0">
                      <a:pos x="T0" y="T1"/>
                    </a:cxn>
                    <a:cxn ang="0">
                      <a:pos x="T2" y="T3"/>
                    </a:cxn>
                    <a:cxn ang="0">
                      <a:pos x="T4" y="T5"/>
                    </a:cxn>
                    <a:cxn ang="0">
                      <a:pos x="T6" y="T7"/>
                    </a:cxn>
                  </a:cxnLst>
                  <a:rect l="0" t="0" r="r" b="b"/>
                  <a:pathLst>
                    <a:path w="15" h="16">
                      <a:moveTo>
                        <a:pt x="9" y="9"/>
                      </a:moveTo>
                      <a:cubicBezTo>
                        <a:pt x="5" y="14"/>
                        <a:pt x="1" y="16"/>
                        <a:pt x="1" y="14"/>
                      </a:cubicBezTo>
                      <a:cubicBezTo>
                        <a:pt x="0" y="11"/>
                        <a:pt x="10" y="0"/>
                        <a:pt x="14" y="1"/>
                      </a:cubicBezTo>
                      <a:cubicBezTo>
                        <a:pt x="15" y="2"/>
                        <a:pt x="12" y="7"/>
                        <a:pt x="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3" name="Freeform 246">
                  <a:extLst>
                    <a:ext uri="{FF2B5EF4-FFF2-40B4-BE49-F238E27FC236}">
                      <a16:creationId xmlns:a16="http://schemas.microsoft.com/office/drawing/2014/main" id="{B1FE9C5E-322E-4724-8AD6-C1BF63FF741E}"/>
                    </a:ext>
                  </a:extLst>
                </p:cNvPr>
                <p:cNvSpPr>
                  <a:spLocks/>
                </p:cNvSpPr>
                <p:nvPr/>
              </p:nvSpPr>
              <p:spPr bwMode="auto">
                <a:xfrm>
                  <a:off x="3965" y="1639"/>
                  <a:ext cx="21" cy="25"/>
                </a:xfrm>
                <a:custGeom>
                  <a:avLst/>
                  <a:gdLst>
                    <a:gd name="T0" fmla="*/ 9 w 15"/>
                    <a:gd name="T1" fmla="*/ 10 h 17"/>
                    <a:gd name="T2" fmla="*/ 1 w 15"/>
                    <a:gd name="T3" fmla="*/ 15 h 17"/>
                    <a:gd name="T4" fmla="*/ 13 w 15"/>
                    <a:gd name="T5" fmla="*/ 1 h 17"/>
                    <a:gd name="T6" fmla="*/ 9 w 15"/>
                    <a:gd name="T7" fmla="*/ 10 h 17"/>
                  </a:gdLst>
                  <a:ahLst/>
                  <a:cxnLst>
                    <a:cxn ang="0">
                      <a:pos x="T0" y="T1"/>
                    </a:cxn>
                    <a:cxn ang="0">
                      <a:pos x="T2" y="T3"/>
                    </a:cxn>
                    <a:cxn ang="0">
                      <a:pos x="T4" y="T5"/>
                    </a:cxn>
                    <a:cxn ang="0">
                      <a:pos x="T6" y="T7"/>
                    </a:cxn>
                  </a:cxnLst>
                  <a:rect l="0" t="0" r="r" b="b"/>
                  <a:pathLst>
                    <a:path w="15" h="17">
                      <a:moveTo>
                        <a:pt x="9" y="10"/>
                      </a:moveTo>
                      <a:cubicBezTo>
                        <a:pt x="5" y="14"/>
                        <a:pt x="1" y="17"/>
                        <a:pt x="1" y="15"/>
                      </a:cubicBezTo>
                      <a:cubicBezTo>
                        <a:pt x="0" y="11"/>
                        <a:pt x="10" y="0"/>
                        <a:pt x="13" y="1"/>
                      </a:cubicBezTo>
                      <a:cubicBezTo>
                        <a:pt x="15" y="2"/>
                        <a:pt x="12" y="7"/>
                        <a:pt x="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4" name="Freeform 247">
                  <a:extLst>
                    <a:ext uri="{FF2B5EF4-FFF2-40B4-BE49-F238E27FC236}">
                      <a16:creationId xmlns:a16="http://schemas.microsoft.com/office/drawing/2014/main" id="{6D55901A-E184-444D-BB09-8F5084552969}"/>
                    </a:ext>
                  </a:extLst>
                </p:cNvPr>
                <p:cNvSpPr>
                  <a:spLocks/>
                </p:cNvSpPr>
                <p:nvPr/>
              </p:nvSpPr>
              <p:spPr bwMode="auto">
                <a:xfrm>
                  <a:off x="3960" y="1665"/>
                  <a:ext cx="21" cy="25"/>
                </a:xfrm>
                <a:custGeom>
                  <a:avLst/>
                  <a:gdLst>
                    <a:gd name="T0" fmla="*/ 9 w 14"/>
                    <a:gd name="T1" fmla="*/ 10 h 17"/>
                    <a:gd name="T2" fmla="*/ 0 w 14"/>
                    <a:gd name="T3" fmla="*/ 15 h 17"/>
                    <a:gd name="T4" fmla="*/ 12 w 14"/>
                    <a:gd name="T5" fmla="*/ 1 h 17"/>
                    <a:gd name="T6" fmla="*/ 9 w 14"/>
                    <a:gd name="T7" fmla="*/ 10 h 17"/>
                  </a:gdLst>
                  <a:ahLst/>
                  <a:cxnLst>
                    <a:cxn ang="0">
                      <a:pos x="T0" y="T1"/>
                    </a:cxn>
                    <a:cxn ang="0">
                      <a:pos x="T2" y="T3"/>
                    </a:cxn>
                    <a:cxn ang="0">
                      <a:pos x="T4" y="T5"/>
                    </a:cxn>
                    <a:cxn ang="0">
                      <a:pos x="T6" y="T7"/>
                    </a:cxn>
                  </a:cxnLst>
                  <a:rect l="0" t="0" r="r" b="b"/>
                  <a:pathLst>
                    <a:path w="14" h="17">
                      <a:moveTo>
                        <a:pt x="9" y="10"/>
                      </a:moveTo>
                      <a:cubicBezTo>
                        <a:pt x="5" y="15"/>
                        <a:pt x="0" y="17"/>
                        <a:pt x="0" y="15"/>
                      </a:cubicBezTo>
                      <a:cubicBezTo>
                        <a:pt x="0" y="11"/>
                        <a:pt x="8" y="0"/>
                        <a:pt x="12" y="1"/>
                      </a:cubicBezTo>
                      <a:cubicBezTo>
                        <a:pt x="14" y="2"/>
                        <a:pt x="11" y="7"/>
                        <a:pt x="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5" name="Freeform 248">
                  <a:extLst>
                    <a:ext uri="{FF2B5EF4-FFF2-40B4-BE49-F238E27FC236}">
                      <a16:creationId xmlns:a16="http://schemas.microsoft.com/office/drawing/2014/main" id="{DC1231C5-CBBD-4B73-8BD2-2965EF5428C2}"/>
                    </a:ext>
                  </a:extLst>
                </p:cNvPr>
                <p:cNvSpPr>
                  <a:spLocks/>
                </p:cNvSpPr>
                <p:nvPr/>
              </p:nvSpPr>
              <p:spPr bwMode="auto">
                <a:xfrm>
                  <a:off x="4030" y="1584"/>
                  <a:ext cx="21" cy="22"/>
                </a:xfrm>
                <a:custGeom>
                  <a:avLst/>
                  <a:gdLst>
                    <a:gd name="T0" fmla="*/ 9 w 15"/>
                    <a:gd name="T1" fmla="*/ 9 h 15"/>
                    <a:gd name="T2" fmla="*/ 0 w 15"/>
                    <a:gd name="T3" fmla="*/ 13 h 15"/>
                    <a:gd name="T4" fmla="*/ 14 w 15"/>
                    <a:gd name="T5" fmla="*/ 1 h 15"/>
                    <a:gd name="T6" fmla="*/ 9 w 15"/>
                    <a:gd name="T7" fmla="*/ 9 h 15"/>
                  </a:gdLst>
                  <a:ahLst/>
                  <a:cxnLst>
                    <a:cxn ang="0">
                      <a:pos x="T0" y="T1"/>
                    </a:cxn>
                    <a:cxn ang="0">
                      <a:pos x="T2" y="T3"/>
                    </a:cxn>
                    <a:cxn ang="0">
                      <a:pos x="T4" y="T5"/>
                    </a:cxn>
                    <a:cxn ang="0">
                      <a:pos x="T6" y="T7"/>
                    </a:cxn>
                  </a:cxnLst>
                  <a:rect l="0" t="0" r="r" b="b"/>
                  <a:pathLst>
                    <a:path w="15" h="15">
                      <a:moveTo>
                        <a:pt x="9" y="9"/>
                      </a:moveTo>
                      <a:cubicBezTo>
                        <a:pt x="5" y="13"/>
                        <a:pt x="0" y="15"/>
                        <a:pt x="0" y="13"/>
                      </a:cubicBezTo>
                      <a:cubicBezTo>
                        <a:pt x="1" y="10"/>
                        <a:pt x="10" y="0"/>
                        <a:pt x="14" y="1"/>
                      </a:cubicBezTo>
                      <a:cubicBezTo>
                        <a:pt x="15" y="2"/>
                        <a:pt x="12" y="6"/>
                        <a:pt x="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6" name="Freeform 249">
                  <a:extLst>
                    <a:ext uri="{FF2B5EF4-FFF2-40B4-BE49-F238E27FC236}">
                      <a16:creationId xmlns:a16="http://schemas.microsoft.com/office/drawing/2014/main" id="{D25DA1CC-1004-4D91-90A1-CEA243A0449E}"/>
                    </a:ext>
                  </a:extLst>
                </p:cNvPr>
                <p:cNvSpPr>
                  <a:spLocks/>
                </p:cNvSpPr>
                <p:nvPr/>
              </p:nvSpPr>
              <p:spPr bwMode="auto">
                <a:xfrm>
                  <a:off x="3994" y="1623"/>
                  <a:ext cx="21" cy="25"/>
                </a:xfrm>
                <a:custGeom>
                  <a:avLst/>
                  <a:gdLst>
                    <a:gd name="T0" fmla="*/ 9 w 15"/>
                    <a:gd name="T1" fmla="*/ 10 h 17"/>
                    <a:gd name="T2" fmla="*/ 0 w 15"/>
                    <a:gd name="T3" fmla="*/ 14 h 17"/>
                    <a:gd name="T4" fmla="*/ 13 w 15"/>
                    <a:gd name="T5" fmla="*/ 1 h 17"/>
                    <a:gd name="T6" fmla="*/ 9 w 15"/>
                    <a:gd name="T7" fmla="*/ 10 h 17"/>
                  </a:gdLst>
                  <a:ahLst/>
                  <a:cxnLst>
                    <a:cxn ang="0">
                      <a:pos x="T0" y="T1"/>
                    </a:cxn>
                    <a:cxn ang="0">
                      <a:pos x="T2" y="T3"/>
                    </a:cxn>
                    <a:cxn ang="0">
                      <a:pos x="T4" y="T5"/>
                    </a:cxn>
                    <a:cxn ang="0">
                      <a:pos x="T6" y="T7"/>
                    </a:cxn>
                  </a:cxnLst>
                  <a:rect l="0" t="0" r="r" b="b"/>
                  <a:pathLst>
                    <a:path w="15" h="17">
                      <a:moveTo>
                        <a:pt x="9" y="10"/>
                      </a:moveTo>
                      <a:cubicBezTo>
                        <a:pt x="5" y="14"/>
                        <a:pt x="0" y="17"/>
                        <a:pt x="0" y="14"/>
                      </a:cubicBezTo>
                      <a:cubicBezTo>
                        <a:pt x="0" y="10"/>
                        <a:pt x="10" y="0"/>
                        <a:pt x="13" y="1"/>
                      </a:cubicBezTo>
                      <a:cubicBezTo>
                        <a:pt x="15" y="2"/>
                        <a:pt x="12" y="7"/>
                        <a:pt x="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7" name="Freeform 250">
                  <a:extLst>
                    <a:ext uri="{FF2B5EF4-FFF2-40B4-BE49-F238E27FC236}">
                      <a16:creationId xmlns:a16="http://schemas.microsoft.com/office/drawing/2014/main" id="{E2DF362E-DBC8-4BEB-B4CE-76CA5FF5393D}"/>
                    </a:ext>
                  </a:extLst>
                </p:cNvPr>
                <p:cNvSpPr>
                  <a:spLocks/>
                </p:cNvSpPr>
                <p:nvPr/>
              </p:nvSpPr>
              <p:spPr bwMode="auto">
                <a:xfrm>
                  <a:off x="3959" y="1693"/>
                  <a:ext cx="20" cy="26"/>
                </a:xfrm>
                <a:custGeom>
                  <a:avLst/>
                  <a:gdLst>
                    <a:gd name="T0" fmla="*/ 9 w 14"/>
                    <a:gd name="T1" fmla="*/ 10 h 18"/>
                    <a:gd name="T2" fmla="*/ 1 w 14"/>
                    <a:gd name="T3" fmla="*/ 15 h 18"/>
                    <a:gd name="T4" fmla="*/ 12 w 14"/>
                    <a:gd name="T5" fmla="*/ 1 h 18"/>
                    <a:gd name="T6" fmla="*/ 9 w 14"/>
                    <a:gd name="T7" fmla="*/ 10 h 18"/>
                  </a:gdLst>
                  <a:ahLst/>
                  <a:cxnLst>
                    <a:cxn ang="0">
                      <a:pos x="T0" y="T1"/>
                    </a:cxn>
                    <a:cxn ang="0">
                      <a:pos x="T2" y="T3"/>
                    </a:cxn>
                    <a:cxn ang="0">
                      <a:pos x="T4" y="T5"/>
                    </a:cxn>
                    <a:cxn ang="0">
                      <a:pos x="T6" y="T7"/>
                    </a:cxn>
                  </a:cxnLst>
                  <a:rect l="0" t="0" r="r" b="b"/>
                  <a:pathLst>
                    <a:path w="14" h="18">
                      <a:moveTo>
                        <a:pt x="9" y="10"/>
                      </a:moveTo>
                      <a:cubicBezTo>
                        <a:pt x="6" y="15"/>
                        <a:pt x="1" y="18"/>
                        <a:pt x="1" y="15"/>
                      </a:cubicBezTo>
                      <a:cubicBezTo>
                        <a:pt x="0" y="11"/>
                        <a:pt x="8" y="0"/>
                        <a:pt x="12" y="1"/>
                      </a:cubicBezTo>
                      <a:cubicBezTo>
                        <a:pt x="14" y="2"/>
                        <a:pt x="12" y="7"/>
                        <a:pt x="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8" name="Freeform 251">
                  <a:extLst>
                    <a:ext uri="{FF2B5EF4-FFF2-40B4-BE49-F238E27FC236}">
                      <a16:creationId xmlns:a16="http://schemas.microsoft.com/office/drawing/2014/main" id="{EBEA289C-3B18-4141-ADA6-03A9D89BE717}"/>
                    </a:ext>
                  </a:extLst>
                </p:cNvPr>
                <p:cNvSpPr>
                  <a:spLocks/>
                </p:cNvSpPr>
                <p:nvPr/>
              </p:nvSpPr>
              <p:spPr bwMode="auto">
                <a:xfrm>
                  <a:off x="4025" y="1609"/>
                  <a:ext cx="22" cy="23"/>
                </a:xfrm>
                <a:custGeom>
                  <a:avLst/>
                  <a:gdLst>
                    <a:gd name="T0" fmla="*/ 9 w 15"/>
                    <a:gd name="T1" fmla="*/ 9 h 16"/>
                    <a:gd name="T2" fmla="*/ 0 w 15"/>
                    <a:gd name="T3" fmla="*/ 13 h 16"/>
                    <a:gd name="T4" fmla="*/ 13 w 15"/>
                    <a:gd name="T5" fmla="*/ 1 h 16"/>
                    <a:gd name="T6" fmla="*/ 9 w 15"/>
                    <a:gd name="T7" fmla="*/ 9 h 16"/>
                  </a:gdLst>
                  <a:ahLst/>
                  <a:cxnLst>
                    <a:cxn ang="0">
                      <a:pos x="T0" y="T1"/>
                    </a:cxn>
                    <a:cxn ang="0">
                      <a:pos x="T2" y="T3"/>
                    </a:cxn>
                    <a:cxn ang="0">
                      <a:pos x="T4" y="T5"/>
                    </a:cxn>
                    <a:cxn ang="0">
                      <a:pos x="T6" y="T7"/>
                    </a:cxn>
                  </a:cxnLst>
                  <a:rect l="0" t="0" r="r" b="b"/>
                  <a:pathLst>
                    <a:path w="15" h="16">
                      <a:moveTo>
                        <a:pt x="9" y="9"/>
                      </a:moveTo>
                      <a:cubicBezTo>
                        <a:pt x="5" y="14"/>
                        <a:pt x="0" y="16"/>
                        <a:pt x="0" y="13"/>
                      </a:cubicBezTo>
                      <a:cubicBezTo>
                        <a:pt x="0" y="10"/>
                        <a:pt x="9" y="0"/>
                        <a:pt x="13" y="1"/>
                      </a:cubicBezTo>
                      <a:cubicBezTo>
                        <a:pt x="15" y="2"/>
                        <a:pt x="11" y="6"/>
                        <a:pt x="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9" name="Freeform 252">
                  <a:extLst>
                    <a:ext uri="{FF2B5EF4-FFF2-40B4-BE49-F238E27FC236}">
                      <a16:creationId xmlns:a16="http://schemas.microsoft.com/office/drawing/2014/main" id="{C2ABBA2E-49D4-408D-B7A3-895C33BC1606}"/>
                    </a:ext>
                  </a:extLst>
                </p:cNvPr>
                <p:cNvSpPr>
                  <a:spLocks/>
                </p:cNvSpPr>
                <p:nvPr/>
              </p:nvSpPr>
              <p:spPr bwMode="auto">
                <a:xfrm>
                  <a:off x="3991" y="1649"/>
                  <a:ext cx="21" cy="25"/>
                </a:xfrm>
                <a:custGeom>
                  <a:avLst/>
                  <a:gdLst>
                    <a:gd name="T0" fmla="*/ 9 w 15"/>
                    <a:gd name="T1" fmla="*/ 10 h 17"/>
                    <a:gd name="T2" fmla="*/ 0 w 15"/>
                    <a:gd name="T3" fmla="*/ 15 h 17"/>
                    <a:gd name="T4" fmla="*/ 13 w 15"/>
                    <a:gd name="T5" fmla="*/ 1 h 17"/>
                    <a:gd name="T6" fmla="*/ 9 w 15"/>
                    <a:gd name="T7" fmla="*/ 10 h 17"/>
                  </a:gdLst>
                  <a:ahLst/>
                  <a:cxnLst>
                    <a:cxn ang="0">
                      <a:pos x="T0" y="T1"/>
                    </a:cxn>
                    <a:cxn ang="0">
                      <a:pos x="T2" y="T3"/>
                    </a:cxn>
                    <a:cxn ang="0">
                      <a:pos x="T4" y="T5"/>
                    </a:cxn>
                    <a:cxn ang="0">
                      <a:pos x="T6" y="T7"/>
                    </a:cxn>
                  </a:cxnLst>
                  <a:rect l="0" t="0" r="r" b="b"/>
                  <a:pathLst>
                    <a:path w="15" h="17">
                      <a:moveTo>
                        <a:pt x="9" y="10"/>
                      </a:moveTo>
                      <a:cubicBezTo>
                        <a:pt x="5" y="15"/>
                        <a:pt x="1" y="17"/>
                        <a:pt x="0" y="15"/>
                      </a:cubicBezTo>
                      <a:cubicBezTo>
                        <a:pt x="0" y="11"/>
                        <a:pt x="9" y="0"/>
                        <a:pt x="13" y="1"/>
                      </a:cubicBezTo>
                      <a:cubicBezTo>
                        <a:pt x="15" y="2"/>
                        <a:pt x="12" y="7"/>
                        <a:pt x="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0" name="Freeform 253">
                  <a:extLst>
                    <a:ext uri="{FF2B5EF4-FFF2-40B4-BE49-F238E27FC236}">
                      <a16:creationId xmlns:a16="http://schemas.microsoft.com/office/drawing/2014/main" id="{CE844E58-C4C1-4CA7-97A4-9693E0958C2B}"/>
                    </a:ext>
                  </a:extLst>
                </p:cNvPr>
                <p:cNvSpPr>
                  <a:spLocks/>
                </p:cNvSpPr>
                <p:nvPr/>
              </p:nvSpPr>
              <p:spPr bwMode="auto">
                <a:xfrm>
                  <a:off x="3959" y="1720"/>
                  <a:ext cx="20" cy="26"/>
                </a:xfrm>
                <a:custGeom>
                  <a:avLst/>
                  <a:gdLst>
                    <a:gd name="T0" fmla="*/ 10 w 14"/>
                    <a:gd name="T1" fmla="*/ 11 h 18"/>
                    <a:gd name="T2" fmla="*/ 1 w 14"/>
                    <a:gd name="T3" fmla="*/ 15 h 18"/>
                    <a:gd name="T4" fmla="*/ 12 w 14"/>
                    <a:gd name="T5" fmla="*/ 1 h 18"/>
                    <a:gd name="T6" fmla="*/ 10 w 14"/>
                    <a:gd name="T7" fmla="*/ 11 h 18"/>
                  </a:gdLst>
                  <a:ahLst/>
                  <a:cxnLst>
                    <a:cxn ang="0">
                      <a:pos x="T0" y="T1"/>
                    </a:cxn>
                    <a:cxn ang="0">
                      <a:pos x="T2" y="T3"/>
                    </a:cxn>
                    <a:cxn ang="0">
                      <a:pos x="T4" y="T5"/>
                    </a:cxn>
                    <a:cxn ang="0">
                      <a:pos x="T6" y="T7"/>
                    </a:cxn>
                  </a:cxnLst>
                  <a:rect l="0" t="0" r="r" b="b"/>
                  <a:pathLst>
                    <a:path w="14" h="18">
                      <a:moveTo>
                        <a:pt x="10" y="11"/>
                      </a:moveTo>
                      <a:cubicBezTo>
                        <a:pt x="6" y="16"/>
                        <a:pt x="1" y="18"/>
                        <a:pt x="1" y="15"/>
                      </a:cubicBezTo>
                      <a:cubicBezTo>
                        <a:pt x="0" y="11"/>
                        <a:pt x="7" y="0"/>
                        <a:pt x="12" y="1"/>
                      </a:cubicBezTo>
                      <a:cubicBezTo>
                        <a:pt x="14" y="2"/>
                        <a:pt x="12" y="7"/>
                        <a:pt x="1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1" name="Freeform 254">
                  <a:extLst>
                    <a:ext uri="{FF2B5EF4-FFF2-40B4-BE49-F238E27FC236}">
                      <a16:creationId xmlns:a16="http://schemas.microsoft.com/office/drawing/2014/main" id="{2E9A5054-CE63-45EE-AF0B-3BF06D80E941}"/>
                    </a:ext>
                  </a:extLst>
                </p:cNvPr>
                <p:cNvSpPr>
                  <a:spLocks/>
                </p:cNvSpPr>
                <p:nvPr/>
              </p:nvSpPr>
              <p:spPr bwMode="auto">
                <a:xfrm>
                  <a:off x="4247" y="1816"/>
                  <a:ext cx="26" cy="27"/>
                </a:xfrm>
                <a:custGeom>
                  <a:avLst/>
                  <a:gdLst>
                    <a:gd name="T0" fmla="*/ 17 w 18"/>
                    <a:gd name="T1" fmla="*/ 9 h 19"/>
                    <a:gd name="T2" fmla="*/ 3 w 18"/>
                    <a:gd name="T3" fmla="*/ 14 h 19"/>
                    <a:gd name="T4" fmla="*/ 12 w 18"/>
                    <a:gd name="T5" fmla="*/ 0 h 19"/>
                    <a:gd name="T6" fmla="*/ 17 w 18"/>
                    <a:gd name="T7" fmla="*/ 9 h 19"/>
                  </a:gdLst>
                  <a:ahLst/>
                  <a:cxnLst>
                    <a:cxn ang="0">
                      <a:pos x="T0" y="T1"/>
                    </a:cxn>
                    <a:cxn ang="0">
                      <a:pos x="T2" y="T3"/>
                    </a:cxn>
                    <a:cxn ang="0">
                      <a:pos x="T4" y="T5"/>
                    </a:cxn>
                    <a:cxn ang="0">
                      <a:pos x="T6" y="T7"/>
                    </a:cxn>
                  </a:cxnLst>
                  <a:rect l="0" t="0" r="r" b="b"/>
                  <a:pathLst>
                    <a:path w="18" h="19">
                      <a:moveTo>
                        <a:pt x="17" y="9"/>
                      </a:moveTo>
                      <a:cubicBezTo>
                        <a:pt x="15" y="17"/>
                        <a:pt x="6" y="19"/>
                        <a:pt x="3" y="14"/>
                      </a:cubicBezTo>
                      <a:cubicBezTo>
                        <a:pt x="0" y="9"/>
                        <a:pt x="5" y="0"/>
                        <a:pt x="12" y="0"/>
                      </a:cubicBezTo>
                      <a:cubicBezTo>
                        <a:pt x="17" y="0"/>
                        <a:pt x="18" y="6"/>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2" name="Freeform 255">
                  <a:extLst>
                    <a:ext uri="{FF2B5EF4-FFF2-40B4-BE49-F238E27FC236}">
                      <a16:creationId xmlns:a16="http://schemas.microsoft.com/office/drawing/2014/main" id="{6A87B866-62E1-485D-B92F-584261485753}"/>
                    </a:ext>
                  </a:extLst>
                </p:cNvPr>
                <p:cNvSpPr>
                  <a:spLocks/>
                </p:cNvSpPr>
                <p:nvPr/>
              </p:nvSpPr>
              <p:spPr bwMode="auto">
                <a:xfrm>
                  <a:off x="4235" y="1867"/>
                  <a:ext cx="28" cy="29"/>
                </a:xfrm>
                <a:custGeom>
                  <a:avLst/>
                  <a:gdLst>
                    <a:gd name="T0" fmla="*/ 18 w 19"/>
                    <a:gd name="T1" fmla="*/ 10 h 20"/>
                    <a:gd name="T2" fmla="*/ 4 w 19"/>
                    <a:gd name="T3" fmla="*/ 14 h 20"/>
                    <a:gd name="T4" fmla="*/ 12 w 19"/>
                    <a:gd name="T5" fmla="*/ 0 h 20"/>
                    <a:gd name="T6" fmla="*/ 18 w 19"/>
                    <a:gd name="T7" fmla="*/ 10 h 20"/>
                  </a:gdLst>
                  <a:ahLst/>
                  <a:cxnLst>
                    <a:cxn ang="0">
                      <a:pos x="T0" y="T1"/>
                    </a:cxn>
                    <a:cxn ang="0">
                      <a:pos x="T2" y="T3"/>
                    </a:cxn>
                    <a:cxn ang="0">
                      <a:pos x="T4" y="T5"/>
                    </a:cxn>
                    <a:cxn ang="0">
                      <a:pos x="T6" y="T7"/>
                    </a:cxn>
                  </a:cxnLst>
                  <a:rect l="0" t="0" r="r" b="b"/>
                  <a:pathLst>
                    <a:path w="19" h="20">
                      <a:moveTo>
                        <a:pt x="18" y="10"/>
                      </a:moveTo>
                      <a:cubicBezTo>
                        <a:pt x="16" y="17"/>
                        <a:pt x="7" y="20"/>
                        <a:pt x="4" y="14"/>
                      </a:cubicBezTo>
                      <a:cubicBezTo>
                        <a:pt x="0" y="9"/>
                        <a:pt x="5" y="0"/>
                        <a:pt x="12" y="0"/>
                      </a:cubicBezTo>
                      <a:cubicBezTo>
                        <a:pt x="18" y="0"/>
                        <a:pt x="19"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3" name="Freeform 256">
                  <a:extLst>
                    <a:ext uri="{FF2B5EF4-FFF2-40B4-BE49-F238E27FC236}">
                      <a16:creationId xmlns:a16="http://schemas.microsoft.com/office/drawing/2014/main" id="{DC179EBE-A248-46B0-8DF4-DFC8C8B4CF00}"/>
                    </a:ext>
                  </a:extLst>
                </p:cNvPr>
                <p:cNvSpPr>
                  <a:spLocks/>
                </p:cNvSpPr>
                <p:nvPr/>
              </p:nvSpPr>
              <p:spPr bwMode="auto">
                <a:xfrm>
                  <a:off x="4080" y="1526"/>
                  <a:ext cx="23" cy="19"/>
                </a:xfrm>
                <a:custGeom>
                  <a:avLst/>
                  <a:gdLst>
                    <a:gd name="T0" fmla="*/ 9 w 16"/>
                    <a:gd name="T1" fmla="*/ 8 h 13"/>
                    <a:gd name="T2" fmla="*/ 0 w 16"/>
                    <a:gd name="T3" fmla="*/ 12 h 13"/>
                    <a:gd name="T4" fmla="*/ 15 w 16"/>
                    <a:gd name="T5" fmla="*/ 0 h 13"/>
                    <a:gd name="T6" fmla="*/ 9 w 16"/>
                    <a:gd name="T7" fmla="*/ 8 h 13"/>
                  </a:gdLst>
                  <a:ahLst/>
                  <a:cxnLst>
                    <a:cxn ang="0">
                      <a:pos x="T0" y="T1"/>
                    </a:cxn>
                    <a:cxn ang="0">
                      <a:pos x="T2" y="T3"/>
                    </a:cxn>
                    <a:cxn ang="0">
                      <a:pos x="T4" y="T5"/>
                    </a:cxn>
                    <a:cxn ang="0">
                      <a:pos x="T6" y="T7"/>
                    </a:cxn>
                  </a:cxnLst>
                  <a:rect l="0" t="0" r="r" b="b"/>
                  <a:pathLst>
                    <a:path w="16" h="13">
                      <a:moveTo>
                        <a:pt x="9" y="8"/>
                      </a:moveTo>
                      <a:cubicBezTo>
                        <a:pt x="4" y="11"/>
                        <a:pt x="0" y="13"/>
                        <a:pt x="0" y="12"/>
                      </a:cubicBezTo>
                      <a:cubicBezTo>
                        <a:pt x="0" y="9"/>
                        <a:pt x="12" y="0"/>
                        <a:pt x="15" y="0"/>
                      </a:cubicBezTo>
                      <a:cubicBezTo>
                        <a:pt x="16" y="1"/>
                        <a:pt x="12" y="5"/>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4" name="Freeform 257">
                  <a:extLst>
                    <a:ext uri="{FF2B5EF4-FFF2-40B4-BE49-F238E27FC236}">
                      <a16:creationId xmlns:a16="http://schemas.microsoft.com/office/drawing/2014/main" id="{BCF3E68B-ED99-4D86-A2B1-A17EE1DDDE93}"/>
                    </a:ext>
                  </a:extLst>
                </p:cNvPr>
                <p:cNvSpPr>
                  <a:spLocks/>
                </p:cNvSpPr>
                <p:nvPr/>
              </p:nvSpPr>
              <p:spPr bwMode="auto">
                <a:xfrm>
                  <a:off x="4040" y="1561"/>
                  <a:ext cx="22" cy="20"/>
                </a:xfrm>
                <a:custGeom>
                  <a:avLst/>
                  <a:gdLst>
                    <a:gd name="T0" fmla="*/ 9 w 15"/>
                    <a:gd name="T1" fmla="*/ 8 h 14"/>
                    <a:gd name="T2" fmla="*/ 0 w 15"/>
                    <a:gd name="T3" fmla="*/ 13 h 14"/>
                    <a:gd name="T4" fmla="*/ 14 w 15"/>
                    <a:gd name="T5" fmla="*/ 1 h 14"/>
                    <a:gd name="T6" fmla="*/ 9 w 15"/>
                    <a:gd name="T7" fmla="*/ 8 h 14"/>
                  </a:gdLst>
                  <a:ahLst/>
                  <a:cxnLst>
                    <a:cxn ang="0">
                      <a:pos x="T0" y="T1"/>
                    </a:cxn>
                    <a:cxn ang="0">
                      <a:pos x="T2" y="T3"/>
                    </a:cxn>
                    <a:cxn ang="0">
                      <a:pos x="T4" y="T5"/>
                    </a:cxn>
                    <a:cxn ang="0">
                      <a:pos x="T6" y="T7"/>
                    </a:cxn>
                  </a:cxnLst>
                  <a:rect l="0" t="0" r="r" b="b"/>
                  <a:pathLst>
                    <a:path w="15" h="14">
                      <a:moveTo>
                        <a:pt x="9" y="8"/>
                      </a:moveTo>
                      <a:cubicBezTo>
                        <a:pt x="4" y="12"/>
                        <a:pt x="0" y="14"/>
                        <a:pt x="0" y="13"/>
                      </a:cubicBezTo>
                      <a:cubicBezTo>
                        <a:pt x="0" y="10"/>
                        <a:pt x="11" y="0"/>
                        <a:pt x="14" y="1"/>
                      </a:cubicBezTo>
                      <a:cubicBezTo>
                        <a:pt x="15" y="2"/>
                        <a:pt x="11" y="6"/>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5" name="Freeform 258">
                  <a:extLst>
                    <a:ext uri="{FF2B5EF4-FFF2-40B4-BE49-F238E27FC236}">
                      <a16:creationId xmlns:a16="http://schemas.microsoft.com/office/drawing/2014/main" id="{E3FEA104-77B3-4700-8B11-20C42F11E85F}"/>
                    </a:ext>
                  </a:extLst>
                </p:cNvPr>
                <p:cNvSpPr>
                  <a:spLocks/>
                </p:cNvSpPr>
                <p:nvPr/>
              </p:nvSpPr>
              <p:spPr bwMode="auto">
                <a:xfrm>
                  <a:off x="4167" y="1464"/>
                  <a:ext cx="25" cy="16"/>
                </a:xfrm>
                <a:custGeom>
                  <a:avLst/>
                  <a:gdLst>
                    <a:gd name="T0" fmla="*/ 9 w 17"/>
                    <a:gd name="T1" fmla="*/ 7 h 11"/>
                    <a:gd name="T2" fmla="*/ 0 w 17"/>
                    <a:gd name="T3" fmla="*/ 10 h 11"/>
                    <a:gd name="T4" fmla="*/ 16 w 17"/>
                    <a:gd name="T5" fmla="*/ 1 h 11"/>
                    <a:gd name="T6" fmla="*/ 9 w 17"/>
                    <a:gd name="T7" fmla="*/ 7 h 11"/>
                  </a:gdLst>
                  <a:ahLst/>
                  <a:cxnLst>
                    <a:cxn ang="0">
                      <a:pos x="T0" y="T1"/>
                    </a:cxn>
                    <a:cxn ang="0">
                      <a:pos x="T2" y="T3"/>
                    </a:cxn>
                    <a:cxn ang="0">
                      <a:pos x="T4" y="T5"/>
                    </a:cxn>
                    <a:cxn ang="0">
                      <a:pos x="T6" y="T7"/>
                    </a:cxn>
                  </a:cxnLst>
                  <a:rect l="0" t="0" r="r" b="b"/>
                  <a:pathLst>
                    <a:path w="17" h="11">
                      <a:moveTo>
                        <a:pt x="9" y="7"/>
                      </a:moveTo>
                      <a:cubicBezTo>
                        <a:pt x="4" y="10"/>
                        <a:pt x="0" y="11"/>
                        <a:pt x="0" y="10"/>
                      </a:cubicBezTo>
                      <a:cubicBezTo>
                        <a:pt x="1" y="8"/>
                        <a:pt x="14" y="0"/>
                        <a:pt x="16" y="1"/>
                      </a:cubicBezTo>
                      <a:cubicBezTo>
                        <a:pt x="17" y="2"/>
                        <a:pt x="12" y="5"/>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6" name="Freeform 259">
                  <a:extLst>
                    <a:ext uri="{FF2B5EF4-FFF2-40B4-BE49-F238E27FC236}">
                      <a16:creationId xmlns:a16="http://schemas.microsoft.com/office/drawing/2014/main" id="{D461EF7C-7D55-4A74-AD13-F3E6BA193F23}"/>
                    </a:ext>
                  </a:extLst>
                </p:cNvPr>
                <p:cNvSpPr>
                  <a:spLocks/>
                </p:cNvSpPr>
                <p:nvPr/>
              </p:nvSpPr>
              <p:spPr bwMode="auto">
                <a:xfrm>
                  <a:off x="4122" y="1493"/>
                  <a:ext cx="25" cy="19"/>
                </a:xfrm>
                <a:custGeom>
                  <a:avLst/>
                  <a:gdLst>
                    <a:gd name="T0" fmla="*/ 9 w 17"/>
                    <a:gd name="T1" fmla="*/ 8 h 13"/>
                    <a:gd name="T2" fmla="*/ 1 w 17"/>
                    <a:gd name="T3" fmla="*/ 11 h 13"/>
                    <a:gd name="T4" fmla="*/ 16 w 17"/>
                    <a:gd name="T5" fmla="*/ 1 h 13"/>
                    <a:gd name="T6" fmla="*/ 9 w 17"/>
                    <a:gd name="T7" fmla="*/ 8 h 13"/>
                  </a:gdLst>
                  <a:ahLst/>
                  <a:cxnLst>
                    <a:cxn ang="0">
                      <a:pos x="T0" y="T1"/>
                    </a:cxn>
                    <a:cxn ang="0">
                      <a:pos x="T2" y="T3"/>
                    </a:cxn>
                    <a:cxn ang="0">
                      <a:pos x="T4" y="T5"/>
                    </a:cxn>
                    <a:cxn ang="0">
                      <a:pos x="T6" y="T7"/>
                    </a:cxn>
                  </a:cxnLst>
                  <a:rect l="0" t="0" r="r" b="b"/>
                  <a:pathLst>
                    <a:path w="17" h="13">
                      <a:moveTo>
                        <a:pt x="9" y="8"/>
                      </a:moveTo>
                      <a:cubicBezTo>
                        <a:pt x="4" y="11"/>
                        <a:pt x="0" y="13"/>
                        <a:pt x="1" y="11"/>
                      </a:cubicBezTo>
                      <a:cubicBezTo>
                        <a:pt x="1" y="9"/>
                        <a:pt x="13" y="0"/>
                        <a:pt x="16" y="1"/>
                      </a:cubicBezTo>
                      <a:cubicBezTo>
                        <a:pt x="17" y="2"/>
                        <a:pt x="12" y="6"/>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7" name="Freeform 260">
                  <a:extLst>
                    <a:ext uri="{FF2B5EF4-FFF2-40B4-BE49-F238E27FC236}">
                      <a16:creationId xmlns:a16="http://schemas.microsoft.com/office/drawing/2014/main" id="{DEA57441-201D-46F6-9FC7-7FA44C3C2E15}"/>
                    </a:ext>
                  </a:extLst>
                </p:cNvPr>
                <p:cNvSpPr>
                  <a:spLocks/>
                </p:cNvSpPr>
                <p:nvPr/>
              </p:nvSpPr>
              <p:spPr bwMode="auto">
                <a:xfrm>
                  <a:off x="4213" y="1438"/>
                  <a:ext cx="25" cy="14"/>
                </a:xfrm>
                <a:custGeom>
                  <a:avLst/>
                  <a:gdLst>
                    <a:gd name="T0" fmla="*/ 9 w 17"/>
                    <a:gd name="T1" fmla="*/ 6 h 10"/>
                    <a:gd name="T2" fmla="*/ 1 w 17"/>
                    <a:gd name="T3" fmla="*/ 9 h 10"/>
                    <a:gd name="T4" fmla="*/ 17 w 17"/>
                    <a:gd name="T5" fmla="*/ 1 h 10"/>
                    <a:gd name="T6" fmla="*/ 17 w 17"/>
                    <a:gd name="T7" fmla="*/ 1 h 10"/>
                    <a:gd name="T8" fmla="*/ 9 w 17"/>
                    <a:gd name="T9" fmla="*/ 6 h 10"/>
                  </a:gdLst>
                  <a:ahLst/>
                  <a:cxnLst>
                    <a:cxn ang="0">
                      <a:pos x="T0" y="T1"/>
                    </a:cxn>
                    <a:cxn ang="0">
                      <a:pos x="T2" y="T3"/>
                    </a:cxn>
                    <a:cxn ang="0">
                      <a:pos x="T4" y="T5"/>
                    </a:cxn>
                    <a:cxn ang="0">
                      <a:pos x="T6" y="T7"/>
                    </a:cxn>
                    <a:cxn ang="0">
                      <a:pos x="T8" y="T9"/>
                    </a:cxn>
                  </a:cxnLst>
                  <a:rect l="0" t="0" r="r" b="b"/>
                  <a:pathLst>
                    <a:path w="17" h="10">
                      <a:moveTo>
                        <a:pt x="9" y="6"/>
                      </a:moveTo>
                      <a:cubicBezTo>
                        <a:pt x="4" y="9"/>
                        <a:pt x="0" y="10"/>
                        <a:pt x="1" y="9"/>
                      </a:cubicBezTo>
                      <a:cubicBezTo>
                        <a:pt x="1" y="7"/>
                        <a:pt x="15" y="0"/>
                        <a:pt x="17" y="1"/>
                      </a:cubicBezTo>
                      <a:cubicBezTo>
                        <a:pt x="17" y="1"/>
                        <a:pt x="17" y="1"/>
                        <a:pt x="17" y="1"/>
                      </a:cubicBezTo>
                      <a:cubicBezTo>
                        <a:pt x="17" y="2"/>
                        <a:pt x="12" y="5"/>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8" name="Freeform 261">
                  <a:extLst>
                    <a:ext uri="{FF2B5EF4-FFF2-40B4-BE49-F238E27FC236}">
                      <a16:creationId xmlns:a16="http://schemas.microsoft.com/office/drawing/2014/main" id="{AF869FD3-AF7C-416F-AE39-32EB251FB196}"/>
                    </a:ext>
                  </a:extLst>
                </p:cNvPr>
                <p:cNvSpPr>
                  <a:spLocks/>
                </p:cNvSpPr>
                <p:nvPr/>
              </p:nvSpPr>
              <p:spPr bwMode="auto">
                <a:xfrm>
                  <a:off x="4109" y="1513"/>
                  <a:ext cx="23" cy="19"/>
                </a:xfrm>
                <a:custGeom>
                  <a:avLst/>
                  <a:gdLst>
                    <a:gd name="T0" fmla="*/ 9 w 16"/>
                    <a:gd name="T1" fmla="*/ 8 h 13"/>
                    <a:gd name="T2" fmla="*/ 0 w 16"/>
                    <a:gd name="T3" fmla="*/ 11 h 13"/>
                    <a:gd name="T4" fmla="*/ 15 w 16"/>
                    <a:gd name="T5" fmla="*/ 0 h 13"/>
                    <a:gd name="T6" fmla="*/ 9 w 16"/>
                    <a:gd name="T7" fmla="*/ 8 h 13"/>
                  </a:gdLst>
                  <a:ahLst/>
                  <a:cxnLst>
                    <a:cxn ang="0">
                      <a:pos x="T0" y="T1"/>
                    </a:cxn>
                    <a:cxn ang="0">
                      <a:pos x="T2" y="T3"/>
                    </a:cxn>
                    <a:cxn ang="0">
                      <a:pos x="T4" y="T5"/>
                    </a:cxn>
                    <a:cxn ang="0">
                      <a:pos x="T6" y="T7"/>
                    </a:cxn>
                  </a:cxnLst>
                  <a:rect l="0" t="0" r="r" b="b"/>
                  <a:pathLst>
                    <a:path w="16" h="13">
                      <a:moveTo>
                        <a:pt x="9" y="8"/>
                      </a:moveTo>
                      <a:cubicBezTo>
                        <a:pt x="5" y="11"/>
                        <a:pt x="0" y="13"/>
                        <a:pt x="0" y="11"/>
                      </a:cubicBezTo>
                      <a:cubicBezTo>
                        <a:pt x="1" y="9"/>
                        <a:pt x="12" y="0"/>
                        <a:pt x="15" y="0"/>
                      </a:cubicBezTo>
                      <a:cubicBezTo>
                        <a:pt x="16" y="1"/>
                        <a:pt x="12" y="5"/>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9" name="Freeform 262">
                  <a:extLst>
                    <a:ext uri="{FF2B5EF4-FFF2-40B4-BE49-F238E27FC236}">
                      <a16:creationId xmlns:a16="http://schemas.microsoft.com/office/drawing/2014/main" id="{82CA56CA-447F-469C-B232-F4721939680E}"/>
                    </a:ext>
                  </a:extLst>
                </p:cNvPr>
                <p:cNvSpPr>
                  <a:spLocks/>
                </p:cNvSpPr>
                <p:nvPr/>
              </p:nvSpPr>
              <p:spPr bwMode="auto">
                <a:xfrm>
                  <a:off x="4069" y="1546"/>
                  <a:ext cx="23" cy="22"/>
                </a:xfrm>
                <a:custGeom>
                  <a:avLst/>
                  <a:gdLst>
                    <a:gd name="T0" fmla="*/ 9 w 16"/>
                    <a:gd name="T1" fmla="*/ 9 h 15"/>
                    <a:gd name="T2" fmla="*/ 0 w 16"/>
                    <a:gd name="T3" fmla="*/ 13 h 15"/>
                    <a:gd name="T4" fmla="*/ 14 w 16"/>
                    <a:gd name="T5" fmla="*/ 1 h 15"/>
                    <a:gd name="T6" fmla="*/ 9 w 16"/>
                    <a:gd name="T7" fmla="*/ 9 h 15"/>
                  </a:gdLst>
                  <a:ahLst/>
                  <a:cxnLst>
                    <a:cxn ang="0">
                      <a:pos x="T0" y="T1"/>
                    </a:cxn>
                    <a:cxn ang="0">
                      <a:pos x="T2" y="T3"/>
                    </a:cxn>
                    <a:cxn ang="0">
                      <a:pos x="T4" y="T5"/>
                    </a:cxn>
                    <a:cxn ang="0">
                      <a:pos x="T6" y="T7"/>
                    </a:cxn>
                  </a:cxnLst>
                  <a:rect l="0" t="0" r="r" b="b"/>
                  <a:pathLst>
                    <a:path w="16" h="15">
                      <a:moveTo>
                        <a:pt x="9" y="9"/>
                      </a:moveTo>
                      <a:cubicBezTo>
                        <a:pt x="5" y="13"/>
                        <a:pt x="0" y="15"/>
                        <a:pt x="0" y="13"/>
                      </a:cubicBezTo>
                      <a:cubicBezTo>
                        <a:pt x="0" y="10"/>
                        <a:pt x="11" y="0"/>
                        <a:pt x="14" y="1"/>
                      </a:cubicBezTo>
                      <a:cubicBezTo>
                        <a:pt x="16" y="2"/>
                        <a:pt x="12" y="6"/>
                        <a:pt x="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0" name="Freeform 263">
                  <a:extLst>
                    <a:ext uri="{FF2B5EF4-FFF2-40B4-BE49-F238E27FC236}">
                      <a16:creationId xmlns:a16="http://schemas.microsoft.com/office/drawing/2014/main" id="{24DEA9D6-CE07-4785-9612-4759F2A35553}"/>
                    </a:ext>
                  </a:extLst>
                </p:cNvPr>
                <p:cNvSpPr>
                  <a:spLocks/>
                </p:cNvSpPr>
                <p:nvPr/>
              </p:nvSpPr>
              <p:spPr bwMode="auto">
                <a:xfrm>
                  <a:off x="4196" y="1454"/>
                  <a:ext cx="26" cy="15"/>
                </a:xfrm>
                <a:custGeom>
                  <a:avLst/>
                  <a:gdLst>
                    <a:gd name="T0" fmla="*/ 10 w 18"/>
                    <a:gd name="T1" fmla="*/ 6 h 11"/>
                    <a:gd name="T2" fmla="*/ 1 w 18"/>
                    <a:gd name="T3" fmla="*/ 9 h 11"/>
                    <a:gd name="T4" fmla="*/ 17 w 18"/>
                    <a:gd name="T5" fmla="*/ 0 h 11"/>
                    <a:gd name="T6" fmla="*/ 10 w 18"/>
                    <a:gd name="T7" fmla="*/ 6 h 11"/>
                  </a:gdLst>
                  <a:ahLst/>
                  <a:cxnLst>
                    <a:cxn ang="0">
                      <a:pos x="T0" y="T1"/>
                    </a:cxn>
                    <a:cxn ang="0">
                      <a:pos x="T2" y="T3"/>
                    </a:cxn>
                    <a:cxn ang="0">
                      <a:pos x="T4" y="T5"/>
                    </a:cxn>
                    <a:cxn ang="0">
                      <a:pos x="T6" y="T7"/>
                    </a:cxn>
                  </a:cxnLst>
                  <a:rect l="0" t="0" r="r" b="b"/>
                  <a:pathLst>
                    <a:path w="18" h="11">
                      <a:moveTo>
                        <a:pt x="10" y="6"/>
                      </a:moveTo>
                      <a:cubicBezTo>
                        <a:pt x="5" y="9"/>
                        <a:pt x="0" y="11"/>
                        <a:pt x="1" y="9"/>
                      </a:cubicBezTo>
                      <a:cubicBezTo>
                        <a:pt x="2" y="7"/>
                        <a:pt x="14" y="0"/>
                        <a:pt x="17" y="0"/>
                      </a:cubicBezTo>
                      <a:cubicBezTo>
                        <a:pt x="18" y="1"/>
                        <a:pt x="13" y="4"/>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1" name="Freeform 264">
                  <a:extLst>
                    <a:ext uri="{FF2B5EF4-FFF2-40B4-BE49-F238E27FC236}">
                      <a16:creationId xmlns:a16="http://schemas.microsoft.com/office/drawing/2014/main" id="{1AF3BA63-3027-4649-8869-938ACF16CE6B}"/>
                    </a:ext>
                  </a:extLst>
                </p:cNvPr>
                <p:cNvSpPr>
                  <a:spLocks/>
                </p:cNvSpPr>
                <p:nvPr/>
              </p:nvSpPr>
              <p:spPr bwMode="auto">
                <a:xfrm>
                  <a:off x="4153" y="1481"/>
                  <a:ext cx="23" cy="17"/>
                </a:xfrm>
                <a:custGeom>
                  <a:avLst/>
                  <a:gdLst>
                    <a:gd name="T0" fmla="*/ 9 w 16"/>
                    <a:gd name="T1" fmla="*/ 7 h 12"/>
                    <a:gd name="T2" fmla="*/ 0 w 16"/>
                    <a:gd name="T3" fmla="*/ 11 h 12"/>
                    <a:gd name="T4" fmla="*/ 15 w 16"/>
                    <a:gd name="T5" fmla="*/ 1 h 12"/>
                    <a:gd name="T6" fmla="*/ 9 w 16"/>
                    <a:gd name="T7" fmla="*/ 7 h 12"/>
                  </a:gdLst>
                  <a:ahLst/>
                  <a:cxnLst>
                    <a:cxn ang="0">
                      <a:pos x="T0" y="T1"/>
                    </a:cxn>
                    <a:cxn ang="0">
                      <a:pos x="T2" y="T3"/>
                    </a:cxn>
                    <a:cxn ang="0">
                      <a:pos x="T4" y="T5"/>
                    </a:cxn>
                    <a:cxn ang="0">
                      <a:pos x="T6" y="T7"/>
                    </a:cxn>
                  </a:cxnLst>
                  <a:rect l="0" t="0" r="r" b="b"/>
                  <a:pathLst>
                    <a:path w="16" h="12">
                      <a:moveTo>
                        <a:pt x="9" y="7"/>
                      </a:moveTo>
                      <a:cubicBezTo>
                        <a:pt x="4" y="11"/>
                        <a:pt x="0" y="12"/>
                        <a:pt x="0" y="11"/>
                      </a:cubicBezTo>
                      <a:cubicBezTo>
                        <a:pt x="0" y="9"/>
                        <a:pt x="12" y="0"/>
                        <a:pt x="15" y="1"/>
                      </a:cubicBezTo>
                      <a:cubicBezTo>
                        <a:pt x="16" y="2"/>
                        <a:pt x="12" y="5"/>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2" name="Freeform 265">
                  <a:extLst>
                    <a:ext uri="{FF2B5EF4-FFF2-40B4-BE49-F238E27FC236}">
                      <a16:creationId xmlns:a16="http://schemas.microsoft.com/office/drawing/2014/main" id="{2B33FF32-0F75-408C-9BB7-01E3BD48DF81}"/>
                    </a:ext>
                  </a:extLst>
                </p:cNvPr>
                <p:cNvSpPr>
                  <a:spLocks/>
                </p:cNvSpPr>
                <p:nvPr/>
              </p:nvSpPr>
              <p:spPr bwMode="auto">
                <a:xfrm>
                  <a:off x="4244" y="1429"/>
                  <a:ext cx="24" cy="13"/>
                </a:xfrm>
                <a:custGeom>
                  <a:avLst/>
                  <a:gdLst>
                    <a:gd name="T0" fmla="*/ 9 w 17"/>
                    <a:gd name="T1" fmla="*/ 5 h 9"/>
                    <a:gd name="T2" fmla="*/ 0 w 17"/>
                    <a:gd name="T3" fmla="*/ 8 h 9"/>
                    <a:gd name="T4" fmla="*/ 16 w 17"/>
                    <a:gd name="T5" fmla="*/ 0 h 9"/>
                    <a:gd name="T6" fmla="*/ 17 w 17"/>
                    <a:gd name="T7" fmla="*/ 0 h 9"/>
                    <a:gd name="T8" fmla="*/ 9 w 17"/>
                    <a:gd name="T9" fmla="*/ 5 h 9"/>
                  </a:gdLst>
                  <a:ahLst/>
                  <a:cxnLst>
                    <a:cxn ang="0">
                      <a:pos x="T0" y="T1"/>
                    </a:cxn>
                    <a:cxn ang="0">
                      <a:pos x="T2" y="T3"/>
                    </a:cxn>
                    <a:cxn ang="0">
                      <a:pos x="T4" y="T5"/>
                    </a:cxn>
                    <a:cxn ang="0">
                      <a:pos x="T6" y="T7"/>
                    </a:cxn>
                    <a:cxn ang="0">
                      <a:pos x="T8" y="T9"/>
                    </a:cxn>
                  </a:cxnLst>
                  <a:rect l="0" t="0" r="r" b="b"/>
                  <a:pathLst>
                    <a:path w="17" h="9">
                      <a:moveTo>
                        <a:pt x="9" y="5"/>
                      </a:moveTo>
                      <a:cubicBezTo>
                        <a:pt x="4" y="8"/>
                        <a:pt x="0" y="9"/>
                        <a:pt x="0" y="8"/>
                      </a:cubicBezTo>
                      <a:cubicBezTo>
                        <a:pt x="0" y="7"/>
                        <a:pt x="14" y="0"/>
                        <a:pt x="16" y="0"/>
                      </a:cubicBezTo>
                      <a:cubicBezTo>
                        <a:pt x="16" y="0"/>
                        <a:pt x="17" y="0"/>
                        <a:pt x="17" y="0"/>
                      </a:cubicBezTo>
                      <a:cubicBezTo>
                        <a:pt x="17" y="1"/>
                        <a:pt x="11" y="4"/>
                        <a:pt x="9"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3" name="Freeform 266">
                  <a:extLst>
                    <a:ext uri="{FF2B5EF4-FFF2-40B4-BE49-F238E27FC236}">
                      <a16:creationId xmlns:a16="http://schemas.microsoft.com/office/drawing/2014/main" id="{5ADE9502-6298-4C95-80A1-886EA87AADE2}"/>
                    </a:ext>
                  </a:extLst>
                </p:cNvPr>
                <p:cNvSpPr>
                  <a:spLocks/>
                </p:cNvSpPr>
                <p:nvPr/>
              </p:nvSpPr>
              <p:spPr bwMode="auto">
                <a:xfrm>
                  <a:off x="4101" y="1533"/>
                  <a:ext cx="23" cy="21"/>
                </a:xfrm>
                <a:custGeom>
                  <a:avLst/>
                  <a:gdLst>
                    <a:gd name="T0" fmla="*/ 9 w 16"/>
                    <a:gd name="T1" fmla="*/ 8 h 14"/>
                    <a:gd name="T2" fmla="*/ 0 w 16"/>
                    <a:gd name="T3" fmla="*/ 12 h 14"/>
                    <a:gd name="T4" fmla="*/ 14 w 16"/>
                    <a:gd name="T5" fmla="*/ 1 h 14"/>
                    <a:gd name="T6" fmla="*/ 9 w 16"/>
                    <a:gd name="T7" fmla="*/ 8 h 14"/>
                  </a:gdLst>
                  <a:ahLst/>
                  <a:cxnLst>
                    <a:cxn ang="0">
                      <a:pos x="T0" y="T1"/>
                    </a:cxn>
                    <a:cxn ang="0">
                      <a:pos x="T2" y="T3"/>
                    </a:cxn>
                    <a:cxn ang="0">
                      <a:pos x="T4" y="T5"/>
                    </a:cxn>
                    <a:cxn ang="0">
                      <a:pos x="T6" y="T7"/>
                    </a:cxn>
                  </a:cxnLst>
                  <a:rect l="0" t="0" r="r" b="b"/>
                  <a:pathLst>
                    <a:path w="16" h="14">
                      <a:moveTo>
                        <a:pt x="9" y="8"/>
                      </a:moveTo>
                      <a:cubicBezTo>
                        <a:pt x="4" y="12"/>
                        <a:pt x="0" y="14"/>
                        <a:pt x="0" y="12"/>
                      </a:cubicBezTo>
                      <a:cubicBezTo>
                        <a:pt x="0" y="9"/>
                        <a:pt x="11" y="0"/>
                        <a:pt x="14" y="1"/>
                      </a:cubicBezTo>
                      <a:cubicBezTo>
                        <a:pt x="16" y="2"/>
                        <a:pt x="12" y="6"/>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4" name="Freeform 267">
                  <a:extLst>
                    <a:ext uri="{FF2B5EF4-FFF2-40B4-BE49-F238E27FC236}">
                      <a16:creationId xmlns:a16="http://schemas.microsoft.com/office/drawing/2014/main" id="{622EE1F8-595C-4DAE-8864-F40B987C8542}"/>
                    </a:ext>
                  </a:extLst>
                </p:cNvPr>
                <p:cNvSpPr>
                  <a:spLocks/>
                </p:cNvSpPr>
                <p:nvPr/>
              </p:nvSpPr>
              <p:spPr bwMode="auto">
                <a:xfrm>
                  <a:off x="4183" y="1471"/>
                  <a:ext cx="25" cy="16"/>
                </a:xfrm>
                <a:custGeom>
                  <a:avLst/>
                  <a:gdLst>
                    <a:gd name="T0" fmla="*/ 9 w 17"/>
                    <a:gd name="T1" fmla="*/ 6 h 11"/>
                    <a:gd name="T2" fmla="*/ 1 w 17"/>
                    <a:gd name="T3" fmla="*/ 10 h 11"/>
                    <a:gd name="T4" fmla="*/ 16 w 17"/>
                    <a:gd name="T5" fmla="*/ 0 h 11"/>
                    <a:gd name="T6" fmla="*/ 9 w 17"/>
                    <a:gd name="T7" fmla="*/ 6 h 11"/>
                  </a:gdLst>
                  <a:ahLst/>
                  <a:cxnLst>
                    <a:cxn ang="0">
                      <a:pos x="T0" y="T1"/>
                    </a:cxn>
                    <a:cxn ang="0">
                      <a:pos x="T2" y="T3"/>
                    </a:cxn>
                    <a:cxn ang="0">
                      <a:pos x="T4" y="T5"/>
                    </a:cxn>
                    <a:cxn ang="0">
                      <a:pos x="T6" y="T7"/>
                    </a:cxn>
                  </a:cxnLst>
                  <a:rect l="0" t="0" r="r" b="b"/>
                  <a:pathLst>
                    <a:path w="17" h="11">
                      <a:moveTo>
                        <a:pt x="9" y="6"/>
                      </a:moveTo>
                      <a:cubicBezTo>
                        <a:pt x="5" y="10"/>
                        <a:pt x="0" y="11"/>
                        <a:pt x="1" y="10"/>
                      </a:cubicBezTo>
                      <a:cubicBezTo>
                        <a:pt x="1" y="8"/>
                        <a:pt x="13" y="0"/>
                        <a:pt x="16" y="0"/>
                      </a:cubicBezTo>
                      <a:cubicBezTo>
                        <a:pt x="17" y="1"/>
                        <a:pt x="12"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5" name="Freeform 268">
                  <a:extLst>
                    <a:ext uri="{FF2B5EF4-FFF2-40B4-BE49-F238E27FC236}">
                      <a16:creationId xmlns:a16="http://schemas.microsoft.com/office/drawing/2014/main" id="{38EF067B-9520-4C72-83AC-06BE5B8C60E5}"/>
                    </a:ext>
                  </a:extLst>
                </p:cNvPr>
                <p:cNvSpPr>
                  <a:spLocks/>
                </p:cNvSpPr>
                <p:nvPr/>
              </p:nvSpPr>
              <p:spPr bwMode="auto">
                <a:xfrm>
                  <a:off x="4141" y="1500"/>
                  <a:ext cx="23" cy="19"/>
                </a:xfrm>
                <a:custGeom>
                  <a:avLst/>
                  <a:gdLst>
                    <a:gd name="T0" fmla="*/ 9 w 16"/>
                    <a:gd name="T1" fmla="*/ 8 h 13"/>
                    <a:gd name="T2" fmla="*/ 0 w 16"/>
                    <a:gd name="T3" fmla="*/ 12 h 13"/>
                    <a:gd name="T4" fmla="*/ 15 w 16"/>
                    <a:gd name="T5" fmla="*/ 1 h 13"/>
                    <a:gd name="T6" fmla="*/ 9 w 16"/>
                    <a:gd name="T7" fmla="*/ 8 h 13"/>
                  </a:gdLst>
                  <a:ahLst/>
                  <a:cxnLst>
                    <a:cxn ang="0">
                      <a:pos x="T0" y="T1"/>
                    </a:cxn>
                    <a:cxn ang="0">
                      <a:pos x="T2" y="T3"/>
                    </a:cxn>
                    <a:cxn ang="0">
                      <a:pos x="T4" y="T5"/>
                    </a:cxn>
                    <a:cxn ang="0">
                      <a:pos x="T6" y="T7"/>
                    </a:cxn>
                  </a:cxnLst>
                  <a:rect l="0" t="0" r="r" b="b"/>
                  <a:pathLst>
                    <a:path w="16" h="13">
                      <a:moveTo>
                        <a:pt x="9" y="8"/>
                      </a:moveTo>
                      <a:cubicBezTo>
                        <a:pt x="4" y="11"/>
                        <a:pt x="0" y="13"/>
                        <a:pt x="0" y="12"/>
                      </a:cubicBezTo>
                      <a:cubicBezTo>
                        <a:pt x="0" y="9"/>
                        <a:pt x="11" y="0"/>
                        <a:pt x="15" y="1"/>
                      </a:cubicBezTo>
                      <a:cubicBezTo>
                        <a:pt x="16" y="2"/>
                        <a:pt x="12" y="6"/>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6" name="Freeform 269">
                  <a:extLst>
                    <a:ext uri="{FF2B5EF4-FFF2-40B4-BE49-F238E27FC236}">
                      <a16:creationId xmlns:a16="http://schemas.microsoft.com/office/drawing/2014/main" id="{193B2528-DB90-41B5-B1C8-94ED7B01CA06}"/>
                    </a:ext>
                  </a:extLst>
                </p:cNvPr>
                <p:cNvSpPr>
                  <a:spLocks/>
                </p:cNvSpPr>
                <p:nvPr/>
              </p:nvSpPr>
              <p:spPr bwMode="auto">
                <a:xfrm>
                  <a:off x="4228" y="1443"/>
                  <a:ext cx="24" cy="15"/>
                </a:xfrm>
                <a:custGeom>
                  <a:avLst/>
                  <a:gdLst>
                    <a:gd name="T0" fmla="*/ 9 w 17"/>
                    <a:gd name="T1" fmla="*/ 6 h 10"/>
                    <a:gd name="T2" fmla="*/ 0 w 17"/>
                    <a:gd name="T3" fmla="*/ 9 h 10"/>
                    <a:gd name="T4" fmla="*/ 16 w 17"/>
                    <a:gd name="T5" fmla="*/ 0 h 10"/>
                    <a:gd name="T6" fmla="*/ 9 w 17"/>
                    <a:gd name="T7" fmla="*/ 6 h 10"/>
                  </a:gdLst>
                  <a:ahLst/>
                  <a:cxnLst>
                    <a:cxn ang="0">
                      <a:pos x="T0" y="T1"/>
                    </a:cxn>
                    <a:cxn ang="0">
                      <a:pos x="T2" y="T3"/>
                    </a:cxn>
                    <a:cxn ang="0">
                      <a:pos x="T4" y="T5"/>
                    </a:cxn>
                    <a:cxn ang="0">
                      <a:pos x="T6" y="T7"/>
                    </a:cxn>
                  </a:cxnLst>
                  <a:rect l="0" t="0" r="r" b="b"/>
                  <a:pathLst>
                    <a:path w="17" h="10">
                      <a:moveTo>
                        <a:pt x="9" y="6"/>
                      </a:moveTo>
                      <a:cubicBezTo>
                        <a:pt x="4" y="9"/>
                        <a:pt x="0" y="10"/>
                        <a:pt x="0" y="9"/>
                      </a:cubicBezTo>
                      <a:cubicBezTo>
                        <a:pt x="1" y="7"/>
                        <a:pt x="14" y="0"/>
                        <a:pt x="16" y="0"/>
                      </a:cubicBezTo>
                      <a:cubicBezTo>
                        <a:pt x="17" y="1"/>
                        <a:pt x="12"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7" name="Freeform 270">
                  <a:extLst>
                    <a:ext uri="{FF2B5EF4-FFF2-40B4-BE49-F238E27FC236}">
                      <a16:creationId xmlns:a16="http://schemas.microsoft.com/office/drawing/2014/main" id="{133C791F-7D2A-4D6A-9EBB-4762A8C99905}"/>
                    </a:ext>
                  </a:extLst>
                </p:cNvPr>
                <p:cNvSpPr>
                  <a:spLocks/>
                </p:cNvSpPr>
                <p:nvPr/>
              </p:nvSpPr>
              <p:spPr bwMode="auto">
                <a:xfrm>
                  <a:off x="4131" y="1520"/>
                  <a:ext cx="23" cy="19"/>
                </a:xfrm>
                <a:custGeom>
                  <a:avLst/>
                  <a:gdLst>
                    <a:gd name="T0" fmla="*/ 9 w 16"/>
                    <a:gd name="T1" fmla="*/ 8 h 13"/>
                    <a:gd name="T2" fmla="*/ 0 w 16"/>
                    <a:gd name="T3" fmla="*/ 11 h 13"/>
                    <a:gd name="T4" fmla="*/ 14 w 16"/>
                    <a:gd name="T5" fmla="*/ 0 h 13"/>
                    <a:gd name="T6" fmla="*/ 9 w 16"/>
                    <a:gd name="T7" fmla="*/ 8 h 13"/>
                  </a:gdLst>
                  <a:ahLst/>
                  <a:cxnLst>
                    <a:cxn ang="0">
                      <a:pos x="T0" y="T1"/>
                    </a:cxn>
                    <a:cxn ang="0">
                      <a:pos x="T2" y="T3"/>
                    </a:cxn>
                    <a:cxn ang="0">
                      <a:pos x="T4" y="T5"/>
                    </a:cxn>
                    <a:cxn ang="0">
                      <a:pos x="T6" y="T7"/>
                    </a:cxn>
                  </a:cxnLst>
                  <a:rect l="0" t="0" r="r" b="b"/>
                  <a:pathLst>
                    <a:path w="16" h="13">
                      <a:moveTo>
                        <a:pt x="9" y="8"/>
                      </a:moveTo>
                      <a:cubicBezTo>
                        <a:pt x="4" y="12"/>
                        <a:pt x="0" y="13"/>
                        <a:pt x="0" y="11"/>
                      </a:cubicBezTo>
                      <a:cubicBezTo>
                        <a:pt x="0" y="9"/>
                        <a:pt x="11" y="0"/>
                        <a:pt x="14" y="0"/>
                      </a:cubicBezTo>
                      <a:cubicBezTo>
                        <a:pt x="16" y="1"/>
                        <a:pt x="12" y="5"/>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8" name="Freeform 271">
                  <a:extLst>
                    <a:ext uri="{FF2B5EF4-FFF2-40B4-BE49-F238E27FC236}">
                      <a16:creationId xmlns:a16="http://schemas.microsoft.com/office/drawing/2014/main" id="{BAD2C0B7-4A10-42A7-81C0-6F47E5A5110D}"/>
                    </a:ext>
                  </a:extLst>
                </p:cNvPr>
                <p:cNvSpPr>
                  <a:spLocks/>
                </p:cNvSpPr>
                <p:nvPr/>
              </p:nvSpPr>
              <p:spPr bwMode="auto">
                <a:xfrm>
                  <a:off x="4213" y="1459"/>
                  <a:ext cx="25" cy="16"/>
                </a:xfrm>
                <a:custGeom>
                  <a:avLst/>
                  <a:gdLst>
                    <a:gd name="T0" fmla="*/ 9 w 17"/>
                    <a:gd name="T1" fmla="*/ 6 h 11"/>
                    <a:gd name="T2" fmla="*/ 0 w 17"/>
                    <a:gd name="T3" fmla="*/ 10 h 11"/>
                    <a:gd name="T4" fmla="*/ 16 w 17"/>
                    <a:gd name="T5" fmla="*/ 0 h 11"/>
                    <a:gd name="T6" fmla="*/ 9 w 17"/>
                    <a:gd name="T7" fmla="*/ 6 h 11"/>
                  </a:gdLst>
                  <a:ahLst/>
                  <a:cxnLst>
                    <a:cxn ang="0">
                      <a:pos x="T0" y="T1"/>
                    </a:cxn>
                    <a:cxn ang="0">
                      <a:pos x="T2" y="T3"/>
                    </a:cxn>
                    <a:cxn ang="0">
                      <a:pos x="T4" y="T5"/>
                    </a:cxn>
                    <a:cxn ang="0">
                      <a:pos x="T6" y="T7"/>
                    </a:cxn>
                  </a:cxnLst>
                  <a:rect l="0" t="0" r="r" b="b"/>
                  <a:pathLst>
                    <a:path w="17" h="11">
                      <a:moveTo>
                        <a:pt x="9" y="6"/>
                      </a:moveTo>
                      <a:cubicBezTo>
                        <a:pt x="4" y="9"/>
                        <a:pt x="0" y="11"/>
                        <a:pt x="0" y="10"/>
                      </a:cubicBezTo>
                      <a:cubicBezTo>
                        <a:pt x="1" y="7"/>
                        <a:pt x="13" y="0"/>
                        <a:pt x="16" y="0"/>
                      </a:cubicBezTo>
                      <a:cubicBezTo>
                        <a:pt x="17" y="1"/>
                        <a:pt x="12"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9" name="Freeform 272">
                  <a:extLst>
                    <a:ext uri="{FF2B5EF4-FFF2-40B4-BE49-F238E27FC236}">
                      <a16:creationId xmlns:a16="http://schemas.microsoft.com/office/drawing/2014/main" id="{35A4919F-4C40-4BDD-BAFC-13AB248F8EAB}"/>
                    </a:ext>
                  </a:extLst>
                </p:cNvPr>
                <p:cNvSpPr>
                  <a:spLocks/>
                </p:cNvSpPr>
                <p:nvPr/>
              </p:nvSpPr>
              <p:spPr bwMode="auto">
                <a:xfrm>
                  <a:off x="4171" y="1488"/>
                  <a:ext cx="24" cy="18"/>
                </a:xfrm>
                <a:custGeom>
                  <a:avLst/>
                  <a:gdLst>
                    <a:gd name="T0" fmla="*/ 9 w 16"/>
                    <a:gd name="T1" fmla="*/ 7 h 12"/>
                    <a:gd name="T2" fmla="*/ 0 w 16"/>
                    <a:gd name="T3" fmla="*/ 10 h 12"/>
                    <a:gd name="T4" fmla="*/ 15 w 16"/>
                    <a:gd name="T5" fmla="*/ 0 h 12"/>
                    <a:gd name="T6" fmla="*/ 9 w 16"/>
                    <a:gd name="T7" fmla="*/ 7 h 12"/>
                  </a:gdLst>
                  <a:ahLst/>
                  <a:cxnLst>
                    <a:cxn ang="0">
                      <a:pos x="T0" y="T1"/>
                    </a:cxn>
                    <a:cxn ang="0">
                      <a:pos x="T2" y="T3"/>
                    </a:cxn>
                    <a:cxn ang="0">
                      <a:pos x="T4" y="T5"/>
                    </a:cxn>
                    <a:cxn ang="0">
                      <a:pos x="T6" y="T7"/>
                    </a:cxn>
                  </a:cxnLst>
                  <a:rect l="0" t="0" r="r" b="b"/>
                  <a:pathLst>
                    <a:path w="16" h="12">
                      <a:moveTo>
                        <a:pt x="9" y="7"/>
                      </a:moveTo>
                      <a:cubicBezTo>
                        <a:pt x="4" y="11"/>
                        <a:pt x="0" y="12"/>
                        <a:pt x="0" y="10"/>
                      </a:cubicBezTo>
                      <a:cubicBezTo>
                        <a:pt x="1" y="8"/>
                        <a:pt x="12" y="0"/>
                        <a:pt x="15" y="0"/>
                      </a:cubicBezTo>
                      <a:cubicBezTo>
                        <a:pt x="16" y="1"/>
                        <a:pt x="12" y="5"/>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0" name="Freeform 273">
                  <a:extLst>
                    <a:ext uri="{FF2B5EF4-FFF2-40B4-BE49-F238E27FC236}">
                      <a16:creationId xmlns:a16="http://schemas.microsoft.com/office/drawing/2014/main" id="{93D2C85F-D79F-43C2-9217-E2AFA8F77938}"/>
                    </a:ext>
                  </a:extLst>
                </p:cNvPr>
                <p:cNvSpPr>
                  <a:spLocks/>
                </p:cNvSpPr>
                <p:nvPr/>
              </p:nvSpPr>
              <p:spPr bwMode="auto">
                <a:xfrm>
                  <a:off x="4258" y="1433"/>
                  <a:ext cx="23" cy="15"/>
                </a:xfrm>
                <a:custGeom>
                  <a:avLst/>
                  <a:gdLst>
                    <a:gd name="T0" fmla="*/ 9 w 16"/>
                    <a:gd name="T1" fmla="*/ 6 h 10"/>
                    <a:gd name="T2" fmla="*/ 0 w 16"/>
                    <a:gd name="T3" fmla="*/ 9 h 10"/>
                    <a:gd name="T4" fmla="*/ 16 w 16"/>
                    <a:gd name="T5" fmla="*/ 0 h 10"/>
                    <a:gd name="T6" fmla="*/ 9 w 16"/>
                    <a:gd name="T7" fmla="*/ 6 h 10"/>
                  </a:gdLst>
                  <a:ahLst/>
                  <a:cxnLst>
                    <a:cxn ang="0">
                      <a:pos x="T0" y="T1"/>
                    </a:cxn>
                    <a:cxn ang="0">
                      <a:pos x="T2" y="T3"/>
                    </a:cxn>
                    <a:cxn ang="0">
                      <a:pos x="T4" y="T5"/>
                    </a:cxn>
                    <a:cxn ang="0">
                      <a:pos x="T6" y="T7"/>
                    </a:cxn>
                  </a:cxnLst>
                  <a:rect l="0" t="0" r="r" b="b"/>
                  <a:pathLst>
                    <a:path w="16" h="10">
                      <a:moveTo>
                        <a:pt x="9" y="6"/>
                      </a:moveTo>
                      <a:cubicBezTo>
                        <a:pt x="4" y="8"/>
                        <a:pt x="0" y="10"/>
                        <a:pt x="0" y="9"/>
                      </a:cubicBezTo>
                      <a:cubicBezTo>
                        <a:pt x="1" y="7"/>
                        <a:pt x="13" y="0"/>
                        <a:pt x="16" y="0"/>
                      </a:cubicBezTo>
                      <a:cubicBezTo>
                        <a:pt x="16" y="1"/>
                        <a:pt x="12"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1" name="Freeform 274">
                  <a:extLst>
                    <a:ext uri="{FF2B5EF4-FFF2-40B4-BE49-F238E27FC236}">
                      <a16:creationId xmlns:a16="http://schemas.microsoft.com/office/drawing/2014/main" id="{0CD31B5A-811C-46F7-8E18-64B583D3B89E}"/>
                    </a:ext>
                  </a:extLst>
                </p:cNvPr>
                <p:cNvSpPr>
                  <a:spLocks/>
                </p:cNvSpPr>
                <p:nvPr/>
              </p:nvSpPr>
              <p:spPr bwMode="auto">
                <a:xfrm>
                  <a:off x="4289" y="1425"/>
                  <a:ext cx="23" cy="13"/>
                </a:xfrm>
                <a:custGeom>
                  <a:avLst/>
                  <a:gdLst>
                    <a:gd name="T0" fmla="*/ 9 w 16"/>
                    <a:gd name="T1" fmla="*/ 5 h 9"/>
                    <a:gd name="T2" fmla="*/ 0 w 16"/>
                    <a:gd name="T3" fmla="*/ 8 h 9"/>
                    <a:gd name="T4" fmla="*/ 15 w 16"/>
                    <a:gd name="T5" fmla="*/ 0 h 9"/>
                    <a:gd name="T6" fmla="*/ 9 w 16"/>
                    <a:gd name="T7" fmla="*/ 5 h 9"/>
                  </a:gdLst>
                  <a:ahLst/>
                  <a:cxnLst>
                    <a:cxn ang="0">
                      <a:pos x="T0" y="T1"/>
                    </a:cxn>
                    <a:cxn ang="0">
                      <a:pos x="T2" y="T3"/>
                    </a:cxn>
                    <a:cxn ang="0">
                      <a:pos x="T4" y="T5"/>
                    </a:cxn>
                    <a:cxn ang="0">
                      <a:pos x="T6" y="T7"/>
                    </a:cxn>
                  </a:cxnLst>
                  <a:rect l="0" t="0" r="r" b="b"/>
                  <a:pathLst>
                    <a:path w="16" h="9">
                      <a:moveTo>
                        <a:pt x="9" y="5"/>
                      </a:moveTo>
                      <a:cubicBezTo>
                        <a:pt x="4" y="7"/>
                        <a:pt x="0" y="9"/>
                        <a:pt x="0" y="8"/>
                      </a:cubicBezTo>
                      <a:cubicBezTo>
                        <a:pt x="1" y="6"/>
                        <a:pt x="13" y="0"/>
                        <a:pt x="15" y="0"/>
                      </a:cubicBezTo>
                      <a:cubicBezTo>
                        <a:pt x="16" y="0"/>
                        <a:pt x="12" y="3"/>
                        <a:pt x="9"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2" name="Freeform 275">
                  <a:extLst>
                    <a:ext uri="{FF2B5EF4-FFF2-40B4-BE49-F238E27FC236}">
                      <a16:creationId xmlns:a16="http://schemas.microsoft.com/office/drawing/2014/main" id="{5CB8CAED-D96F-4BE1-8D0A-514320309365}"/>
                    </a:ext>
                  </a:extLst>
                </p:cNvPr>
                <p:cNvSpPr>
                  <a:spLocks/>
                </p:cNvSpPr>
                <p:nvPr/>
              </p:nvSpPr>
              <p:spPr bwMode="auto">
                <a:xfrm>
                  <a:off x="4245" y="1449"/>
                  <a:ext cx="23" cy="15"/>
                </a:xfrm>
                <a:custGeom>
                  <a:avLst/>
                  <a:gdLst>
                    <a:gd name="T0" fmla="*/ 9 w 16"/>
                    <a:gd name="T1" fmla="*/ 5 h 10"/>
                    <a:gd name="T2" fmla="*/ 0 w 16"/>
                    <a:gd name="T3" fmla="*/ 9 h 10"/>
                    <a:gd name="T4" fmla="*/ 15 w 16"/>
                    <a:gd name="T5" fmla="*/ 0 h 10"/>
                    <a:gd name="T6" fmla="*/ 9 w 16"/>
                    <a:gd name="T7" fmla="*/ 5 h 10"/>
                  </a:gdLst>
                  <a:ahLst/>
                  <a:cxnLst>
                    <a:cxn ang="0">
                      <a:pos x="T0" y="T1"/>
                    </a:cxn>
                    <a:cxn ang="0">
                      <a:pos x="T2" y="T3"/>
                    </a:cxn>
                    <a:cxn ang="0">
                      <a:pos x="T4" y="T5"/>
                    </a:cxn>
                    <a:cxn ang="0">
                      <a:pos x="T6" y="T7"/>
                    </a:cxn>
                  </a:cxnLst>
                  <a:rect l="0" t="0" r="r" b="b"/>
                  <a:pathLst>
                    <a:path w="16" h="10">
                      <a:moveTo>
                        <a:pt x="9" y="5"/>
                      </a:moveTo>
                      <a:cubicBezTo>
                        <a:pt x="4" y="8"/>
                        <a:pt x="0" y="10"/>
                        <a:pt x="0" y="9"/>
                      </a:cubicBezTo>
                      <a:cubicBezTo>
                        <a:pt x="0" y="7"/>
                        <a:pt x="12" y="0"/>
                        <a:pt x="15" y="0"/>
                      </a:cubicBezTo>
                      <a:cubicBezTo>
                        <a:pt x="16" y="0"/>
                        <a:pt x="12" y="4"/>
                        <a:pt x="9"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3" name="Freeform 276">
                  <a:extLst>
                    <a:ext uri="{FF2B5EF4-FFF2-40B4-BE49-F238E27FC236}">
                      <a16:creationId xmlns:a16="http://schemas.microsoft.com/office/drawing/2014/main" id="{76A4D27F-8C12-4871-880A-34650964E2D5}"/>
                    </a:ext>
                  </a:extLst>
                </p:cNvPr>
                <p:cNvSpPr>
                  <a:spLocks/>
                </p:cNvSpPr>
                <p:nvPr/>
              </p:nvSpPr>
              <p:spPr bwMode="auto">
                <a:xfrm>
                  <a:off x="4276" y="1438"/>
                  <a:ext cx="23" cy="14"/>
                </a:xfrm>
                <a:custGeom>
                  <a:avLst/>
                  <a:gdLst>
                    <a:gd name="T0" fmla="*/ 8 w 16"/>
                    <a:gd name="T1" fmla="*/ 6 h 10"/>
                    <a:gd name="T2" fmla="*/ 0 w 16"/>
                    <a:gd name="T3" fmla="*/ 9 h 10"/>
                    <a:gd name="T4" fmla="*/ 14 w 16"/>
                    <a:gd name="T5" fmla="*/ 0 h 10"/>
                    <a:gd name="T6" fmla="*/ 8 w 16"/>
                    <a:gd name="T7" fmla="*/ 6 h 10"/>
                  </a:gdLst>
                  <a:ahLst/>
                  <a:cxnLst>
                    <a:cxn ang="0">
                      <a:pos x="T0" y="T1"/>
                    </a:cxn>
                    <a:cxn ang="0">
                      <a:pos x="T2" y="T3"/>
                    </a:cxn>
                    <a:cxn ang="0">
                      <a:pos x="T4" y="T5"/>
                    </a:cxn>
                    <a:cxn ang="0">
                      <a:pos x="T6" y="T7"/>
                    </a:cxn>
                  </a:cxnLst>
                  <a:rect l="0" t="0" r="r" b="b"/>
                  <a:pathLst>
                    <a:path w="16" h="10">
                      <a:moveTo>
                        <a:pt x="8" y="6"/>
                      </a:moveTo>
                      <a:cubicBezTo>
                        <a:pt x="4" y="9"/>
                        <a:pt x="0" y="10"/>
                        <a:pt x="0" y="9"/>
                      </a:cubicBezTo>
                      <a:cubicBezTo>
                        <a:pt x="0" y="7"/>
                        <a:pt x="12" y="0"/>
                        <a:pt x="14" y="0"/>
                      </a:cubicBezTo>
                      <a:cubicBezTo>
                        <a:pt x="16" y="1"/>
                        <a:pt x="11" y="4"/>
                        <a:pt x="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4" name="Freeform 277">
                  <a:extLst>
                    <a:ext uri="{FF2B5EF4-FFF2-40B4-BE49-F238E27FC236}">
                      <a16:creationId xmlns:a16="http://schemas.microsoft.com/office/drawing/2014/main" id="{2395063D-E84A-48E2-86AF-D3C3F6A2AB41}"/>
                    </a:ext>
                  </a:extLst>
                </p:cNvPr>
                <p:cNvSpPr>
                  <a:spLocks/>
                </p:cNvSpPr>
                <p:nvPr/>
              </p:nvSpPr>
              <p:spPr bwMode="auto">
                <a:xfrm>
                  <a:off x="4154" y="1548"/>
                  <a:ext cx="22" cy="21"/>
                </a:xfrm>
                <a:custGeom>
                  <a:avLst/>
                  <a:gdLst>
                    <a:gd name="T0" fmla="*/ 10 w 15"/>
                    <a:gd name="T1" fmla="*/ 8 h 15"/>
                    <a:gd name="T2" fmla="*/ 0 w 15"/>
                    <a:gd name="T3" fmla="*/ 12 h 15"/>
                    <a:gd name="T4" fmla="*/ 13 w 15"/>
                    <a:gd name="T5" fmla="*/ 1 h 15"/>
                    <a:gd name="T6" fmla="*/ 10 w 15"/>
                    <a:gd name="T7" fmla="*/ 8 h 15"/>
                  </a:gdLst>
                  <a:ahLst/>
                  <a:cxnLst>
                    <a:cxn ang="0">
                      <a:pos x="T0" y="T1"/>
                    </a:cxn>
                    <a:cxn ang="0">
                      <a:pos x="T2" y="T3"/>
                    </a:cxn>
                    <a:cxn ang="0">
                      <a:pos x="T4" y="T5"/>
                    </a:cxn>
                    <a:cxn ang="0">
                      <a:pos x="T6" y="T7"/>
                    </a:cxn>
                  </a:cxnLst>
                  <a:rect l="0" t="0" r="r" b="b"/>
                  <a:pathLst>
                    <a:path w="15" h="15">
                      <a:moveTo>
                        <a:pt x="10" y="8"/>
                      </a:moveTo>
                      <a:cubicBezTo>
                        <a:pt x="6" y="13"/>
                        <a:pt x="1" y="15"/>
                        <a:pt x="0" y="12"/>
                      </a:cubicBezTo>
                      <a:cubicBezTo>
                        <a:pt x="0" y="9"/>
                        <a:pt x="9" y="0"/>
                        <a:pt x="13" y="1"/>
                      </a:cubicBezTo>
                      <a:cubicBezTo>
                        <a:pt x="15" y="1"/>
                        <a:pt x="13" y="6"/>
                        <a:pt x="1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5" name="Freeform 278">
                  <a:extLst>
                    <a:ext uri="{FF2B5EF4-FFF2-40B4-BE49-F238E27FC236}">
                      <a16:creationId xmlns:a16="http://schemas.microsoft.com/office/drawing/2014/main" id="{2AE68B26-EDB5-40CD-BB9B-8B6070955224}"/>
                    </a:ext>
                  </a:extLst>
                </p:cNvPr>
                <p:cNvSpPr>
                  <a:spLocks/>
                </p:cNvSpPr>
                <p:nvPr/>
              </p:nvSpPr>
              <p:spPr bwMode="auto">
                <a:xfrm>
                  <a:off x="4228" y="1481"/>
                  <a:ext cx="22" cy="19"/>
                </a:xfrm>
                <a:custGeom>
                  <a:avLst/>
                  <a:gdLst>
                    <a:gd name="T0" fmla="*/ 9 w 15"/>
                    <a:gd name="T1" fmla="*/ 7 h 13"/>
                    <a:gd name="T2" fmla="*/ 0 w 15"/>
                    <a:gd name="T3" fmla="*/ 11 h 13"/>
                    <a:gd name="T4" fmla="*/ 13 w 15"/>
                    <a:gd name="T5" fmla="*/ 1 h 13"/>
                    <a:gd name="T6" fmla="*/ 9 w 15"/>
                    <a:gd name="T7" fmla="*/ 7 h 13"/>
                  </a:gdLst>
                  <a:ahLst/>
                  <a:cxnLst>
                    <a:cxn ang="0">
                      <a:pos x="T0" y="T1"/>
                    </a:cxn>
                    <a:cxn ang="0">
                      <a:pos x="T2" y="T3"/>
                    </a:cxn>
                    <a:cxn ang="0">
                      <a:pos x="T4" y="T5"/>
                    </a:cxn>
                    <a:cxn ang="0">
                      <a:pos x="T6" y="T7"/>
                    </a:cxn>
                  </a:cxnLst>
                  <a:rect l="0" t="0" r="r" b="b"/>
                  <a:pathLst>
                    <a:path w="15" h="13">
                      <a:moveTo>
                        <a:pt x="9" y="7"/>
                      </a:moveTo>
                      <a:cubicBezTo>
                        <a:pt x="4" y="11"/>
                        <a:pt x="0" y="13"/>
                        <a:pt x="0" y="11"/>
                      </a:cubicBezTo>
                      <a:cubicBezTo>
                        <a:pt x="0" y="8"/>
                        <a:pt x="9" y="0"/>
                        <a:pt x="13" y="1"/>
                      </a:cubicBezTo>
                      <a:cubicBezTo>
                        <a:pt x="15" y="1"/>
                        <a:pt x="11" y="5"/>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6" name="Freeform 279">
                  <a:extLst>
                    <a:ext uri="{FF2B5EF4-FFF2-40B4-BE49-F238E27FC236}">
                      <a16:creationId xmlns:a16="http://schemas.microsoft.com/office/drawing/2014/main" id="{57998A8D-9D4A-4C03-AC29-79CB51458CAF}"/>
                    </a:ext>
                  </a:extLst>
                </p:cNvPr>
                <p:cNvSpPr>
                  <a:spLocks/>
                </p:cNvSpPr>
                <p:nvPr/>
              </p:nvSpPr>
              <p:spPr bwMode="auto">
                <a:xfrm>
                  <a:off x="4190" y="1513"/>
                  <a:ext cx="22" cy="20"/>
                </a:xfrm>
                <a:custGeom>
                  <a:avLst/>
                  <a:gdLst>
                    <a:gd name="T0" fmla="*/ 9 w 15"/>
                    <a:gd name="T1" fmla="*/ 8 h 14"/>
                    <a:gd name="T2" fmla="*/ 0 w 15"/>
                    <a:gd name="T3" fmla="*/ 11 h 14"/>
                    <a:gd name="T4" fmla="*/ 13 w 15"/>
                    <a:gd name="T5" fmla="*/ 1 h 14"/>
                    <a:gd name="T6" fmla="*/ 9 w 15"/>
                    <a:gd name="T7" fmla="*/ 8 h 14"/>
                  </a:gdLst>
                  <a:ahLst/>
                  <a:cxnLst>
                    <a:cxn ang="0">
                      <a:pos x="T0" y="T1"/>
                    </a:cxn>
                    <a:cxn ang="0">
                      <a:pos x="T2" y="T3"/>
                    </a:cxn>
                    <a:cxn ang="0">
                      <a:pos x="T4" y="T5"/>
                    </a:cxn>
                    <a:cxn ang="0">
                      <a:pos x="T6" y="T7"/>
                    </a:cxn>
                  </a:cxnLst>
                  <a:rect l="0" t="0" r="r" b="b"/>
                  <a:pathLst>
                    <a:path w="15" h="14">
                      <a:moveTo>
                        <a:pt x="9" y="8"/>
                      </a:moveTo>
                      <a:cubicBezTo>
                        <a:pt x="5" y="12"/>
                        <a:pt x="0" y="14"/>
                        <a:pt x="0" y="11"/>
                      </a:cubicBezTo>
                      <a:cubicBezTo>
                        <a:pt x="0" y="8"/>
                        <a:pt x="9" y="0"/>
                        <a:pt x="13" y="1"/>
                      </a:cubicBezTo>
                      <a:cubicBezTo>
                        <a:pt x="15" y="1"/>
                        <a:pt x="12" y="5"/>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7" name="Freeform 280">
                  <a:extLst>
                    <a:ext uri="{FF2B5EF4-FFF2-40B4-BE49-F238E27FC236}">
                      <a16:creationId xmlns:a16="http://schemas.microsoft.com/office/drawing/2014/main" id="{2230C56B-3D4E-41F4-9E92-D3BB28D5352B}"/>
                    </a:ext>
                  </a:extLst>
                </p:cNvPr>
                <p:cNvSpPr>
                  <a:spLocks/>
                </p:cNvSpPr>
                <p:nvPr/>
              </p:nvSpPr>
              <p:spPr bwMode="auto">
                <a:xfrm>
                  <a:off x="4306" y="1427"/>
                  <a:ext cx="22" cy="15"/>
                </a:xfrm>
                <a:custGeom>
                  <a:avLst/>
                  <a:gdLst>
                    <a:gd name="T0" fmla="*/ 8 w 15"/>
                    <a:gd name="T1" fmla="*/ 5 h 10"/>
                    <a:gd name="T2" fmla="*/ 0 w 15"/>
                    <a:gd name="T3" fmla="*/ 8 h 10"/>
                    <a:gd name="T4" fmla="*/ 14 w 15"/>
                    <a:gd name="T5" fmla="*/ 0 h 10"/>
                    <a:gd name="T6" fmla="*/ 8 w 15"/>
                    <a:gd name="T7" fmla="*/ 5 h 10"/>
                  </a:gdLst>
                  <a:ahLst/>
                  <a:cxnLst>
                    <a:cxn ang="0">
                      <a:pos x="T0" y="T1"/>
                    </a:cxn>
                    <a:cxn ang="0">
                      <a:pos x="T2" y="T3"/>
                    </a:cxn>
                    <a:cxn ang="0">
                      <a:pos x="T4" y="T5"/>
                    </a:cxn>
                    <a:cxn ang="0">
                      <a:pos x="T6" y="T7"/>
                    </a:cxn>
                  </a:cxnLst>
                  <a:rect l="0" t="0" r="r" b="b"/>
                  <a:pathLst>
                    <a:path w="15" h="10">
                      <a:moveTo>
                        <a:pt x="8" y="5"/>
                      </a:moveTo>
                      <a:cubicBezTo>
                        <a:pt x="4" y="8"/>
                        <a:pt x="0" y="10"/>
                        <a:pt x="0" y="8"/>
                      </a:cubicBezTo>
                      <a:cubicBezTo>
                        <a:pt x="0" y="7"/>
                        <a:pt x="11" y="0"/>
                        <a:pt x="14" y="0"/>
                      </a:cubicBezTo>
                      <a:cubicBezTo>
                        <a:pt x="15" y="1"/>
                        <a:pt x="11" y="4"/>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8" name="Freeform 281">
                  <a:extLst>
                    <a:ext uri="{FF2B5EF4-FFF2-40B4-BE49-F238E27FC236}">
                      <a16:creationId xmlns:a16="http://schemas.microsoft.com/office/drawing/2014/main" id="{F1070E44-9D70-4860-B466-E79DFD8DECC2}"/>
                    </a:ext>
                  </a:extLst>
                </p:cNvPr>
                <p:cNvSpPr>
                  <a:spLocks/>
                </p:cNvSpPr>
                <p:nvPr/>
              </p:nvSpPr>
              <p:spPr bwMode="auto">
                <a:xfrm>
                  <a:off x="4265" y="1454"/>
                  <a:ext cx="24" cy="15"/>
                </a:xfrm>
                <a:custGeom>
                  <a:avLst/>
                  <a:gdLst>
                    <a:gd name="T0" fmla="*/ 9 w 16"/>
                    <a:gd name="T1" fmla="*/ 6 h 11"/>
                    <a:gd name="T2" fmla="*/ 0 w 16"/>
                    <a:gd name="T3" fmla="*/ 9 h 11"/>
                    <a:gd name="T4" fmla="*/ 14 w 16"/>
                    <a:gd name="T5" fmla="*/ 0 h 11"/>
                    <a:gd name="T6" fmla="*/ 9 w 16"/>
                    <a:gd name="T7" fmla="*/ 6 h 11"/>
                  </a:gdLst>
                  <a:ahLst/>
                  <a:cxnLst>
                    <a:cxn ang="0">
                      <a:pos x="T0" y="T1"/>
                    </a:cxn>
                    <a:cxn ang="0">
                      <a:pos x="T2" y="T3"/>
                    </a:cxn>
                    <a:cxn ang="0">
                      <a:pos x="T4" y="T5"/>
                    </a:cxn>
                    <a:cxn ang="0">
                      <a:pos x="T6" y="T7"/>
                    </a:cxn>
                  </a:cxnLst>
                  <a:rect l="0" t="0" r="r" b="b"/>
                  <a:pathLst>
                    <a:path w="16" h="11">
                      <a:moveTo>
                        <a:pt x="9" y="6"/>
                      </a:moveTo>
                      <a:cubicBezTo>
                        <a:pt x="4" y="9"/>
                        <a:pt x="0" y="11"/>
                        <a:pt x="0" y="9"/>
                      </a:cubicBezTo>
                      <a:cubicBezTo>
                        <a:pt x="1" y="7"/>
                        <a:pt x="11" y="0"/>
                        <a:pt x="14" y="0"/>
                      </a:cubicBezTo>
                      <a:cubicBezTo>
                        <a:pt x="16" y="1"/>
                        <a:pt x="12"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9" name="Freeform 282">
                  <a:extLst>
                    <a:ext uri="{FF2B5EF4-FFF2-40B4-BE49-F238E27FC236}">
                      <a16:creationId xmlns:a16="http://schemas.microsoft.com/office/drawing/2014/main" id="{06728816-F194-4598-9569-906CF6B160C7}"/>
                    </a:ext>
                  </a:extLst>
                </p:cNvPr>
                <p:cNvSpPr>
                  <a:spLocks/>
                </p:cNvSpPr>
                <p:nvPr/>
              </p:nvSpPr>
              <p:spPr bwMode="auto">
                <a:xfrm>
                  <a:off x="4186" y="1533"/>
                  <a:ext cx="22" cy="21"/>
                </a:xfrm>
                <a:custGeom>
                  <a:avLst/>
                  <a:gdLst>
                    <a:gd name="T0" fmla="*/ 10 w 15"/>
                    <a:gd name="T1" fmla="*/ 8 h 14"/>
                    <a:gd name="T2" fmla="*/ 0 w 15"/>
                    <a:gd name="T3" fmla="*/ 12 h 14"/>
                    <a:gd name="T4" fmla="*/ 13 w 15"/>
                    <a:gd name="T5" fmla="*/ 0 h 14"/>
                    <a:gd name="T6" fmla="*/ 10 w 15"/>
                    <a:gd name="T7" fmla="*/ 8 h 14"/>
                  </a:gdLst>
                  <a:ahLst/>
                  <a:cxnLst>
                    <a:cxn ang="0">
                      <a:pos x="T0" y="T1"/>
                    </a:cxn>
                    <a:cxn ang="0">
                      <a:pos x="T2" y="T3"/>
                    </a:cxn>
                    <a:cxn ang="0">
                      <a:pos x="T4" y="T5"/>
                    </a:cxn>
                    <a:cxn ang="0">
                      <a:pos x="T6" y="T7"/>
                    </a:cxn>
                  </a:cxnLst>
                  <a:rect l="0" t="0" r="r" b="b"/>
                  <a:pathLst>
                    <a:path w="15" h="14">
                      <a:moveTo>
                        <a:pt x="10" y="8"/>
                      </a:moveTo>
                      <a:cubicBezTo>
                        <a:pt x="6" y="12"/>
                        <a:pt x="1" y="14"/>
                        <a:pt x="0" y="12"/>
                      </a:cubicBezTo>
                      <a:cubicBezTo>
                        <a:pt x="0" y="8"/>
                        <a:pt x="9" y="0"/>
                        <a:pt x="13" y="0"/>
                      </a:cubicBezTo>
                      <a:cubicBezTo>
                        <a:pt x="15" y="1"/>
                        <a:pt x="13" y="5"/>
                        <a:pt x="1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0" name="Freeform 283">
                  <a:extLst>
                    <a:ext uri="{FF2B5EF4-FFF2-40B4-BE49-F238E27FC236}">
                      <a16:creationId xmlns:a16="http://schemas.microsoft.com/office/drawing/2014/main" id="{911FDD09-BF20-4FE0-8226-8E112F58878A}"/>
                    </a:ext>
                  </a:extLst>
                </p:cNvPr>
                <p:cNvSpPr>
                  <a:spLocks/>
                </p:cNvSpPr>
                <p:nvPr/>
              </p:nvSpPr>
              <p:spPr bwMode="auto">
                <a:xfrm>
                  <a:off x="4154" y="1569"/>
                  <a:ext cx="20" cy="22"/>
                </a:xfrm>
                <a:custGeom>
                  <a:avLst/>
                  <a:gdLst>
                    <a:gd name="T0" fmla="*/ 9 w 14"/>
                    <a:gd name="T1" fmla="*/ 8 h 15"/>
                    <a:gd name="T2" fmla="*/ 0 w 14"/>
                    <a:gd name="T3" fmla="*/ 12 h 15"/>
                    <a:gd name="T4" fmla="*/ 12 w 14"/>
                    <a:gd name="T5" fmla="*/ 0 h 15"/>
                    <a:gd name="T6" fmla="*/ 9 w 14"/>
                    <a:gd name="T7" fmla="*/ 8 h 15"/>
                  </a:gdLst>
                  <a:ahLst/>
                  <a:cxnLst>
                    <a:cxn ang="0">
                      <a:pos x="T0" y="T1"/>
                    </a:cxn>
                    <a:cxn ang="0">
                      <a:pos x="T2" y="T3"/>
                    </a:cxn>
                    <a:cxn ang="0">
                      <a:pos x="T4" y="T5"/>
                    </a:cxn>
                    <a:cxn ang="0">
                      <a:pos x="T6" y="T7"/>
                    </a:cxn>
                  </a:cxnLst>
                  <a:rect l="0" t="0" r="r" b="b"/>
                  <a:pathLst>
                    <a:path w="14" h="15">
                      <a:moveTo>
                        <a:pt x="9" y="8"/>
                      </a:moveTo>
                      <a:cubicBezTo>
                        <a:pt x="5" y="13"/>
                        <a:pt x="0" y="15"/>
                        <a:pt x="0" y="12"/>
                      </a:cubicBezTo>
                      <a:cubicBezTo>
                        <a:pt x="0" y="8"/>
                        <a:pt x="7" y="0"/>
                        <a:pt x="12" y="0"/>
                      </a:cubicBezTo>
                      <a:cubicBezTo>
                        <a:pt x="14" y="1"/>
                        <a:pt x="12" y="6"/>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1" name="Freeform 284">
                  <a:extLst>
                    <a:ext uri="{FF2B5EF4-FFF2-40B4-BE49-F238E27FC236}">
                      <a16:creationId xmlns:a16="http://schemas.microsoft.com/office/drawing/2014/main" id="{33A6950B-DED7-428B-BB8E-851100F7B457}"/>
                    </a:ext>
                  </a:extLst>
                </p:cNvPr>
                <p:cNvSpPr>
                  <a:spLocks/>
                </p:cNvSpPr>
                <p:nvPr/>
              </p:nvSpPr>
              <p:spPr bwMode="auto">
                <a:xfrm>
                  <a:off x="4258" y="1469"/>
                  <a:ext cx="22" cy="16"/>
                </a:xfrm>
                <a:custGeom>
                  <a:avLst/>
                  <a:gdLst>
                    <a:gd name="T0" fmla="*/ 8 w 15"/>
                    <a:gd name="T1" fmla="*/ 6 h 11"/>
                    <a:gd name="T2" fmla="*/ 0 w 15"/>
                    <a:gd name="T3" fmla="*/ 10 h 11"/>
                    <a:gd name="T4" fmla="*/ 13 w 15"/>
                    <a:gd name="T5" fmla="*/ 0 h 11"/>
                    <a:gd name="T6" fmla="*/ 8 w 15"/>
                    <a:gd name="T7" fmla="*/ 6 h 11"/>
                  </a:gdLst>
                  <a:ahLst/>
                  <a:cxnLst>
                    <a:cxn ang="0">
                      <a:pos x="T0" y="T1"/>
                    </a:cxn>
                    <a:cxn ang="0">
                      <a:pos x="T2" y="T3"/>
                    </a:cxn>
                    <a:cxn ang="0">
                      <a:pos x="T4" y="T5"/>
                    </a:cxn>
                    <a:cxn ang="0">
                      <a:pos x="T6" y="T7"/>
                    </a:cxn>
                  </a:cxnLst>
                  <a:rect l="0" t="0" r="r" b="b"/>
                  <a:pathLst>
                    <a:path w="15" h="11">
                      <a:moveTo>
                        <a:pt x="8" y="6"/>
                      </a:moveTo>
                      <a:cubicBezTo>
                        <a:pt x="4" y="10"/>
                        <a:pt x="0" y="11"/>
                        <a:pt x="0" y="10"/>
                      </a:cubicBezTo>
                      <a:cubicBezTo>
                        <a:pt x="0" y="7"/>
                        <a:pt x="9" y="0"/>
                        <a:pt x="13" y="0"/>
                      </a:cubicBezTo>
                      <a:cubicBezTo>
                        <a:pt x="15" y="1"/>
                        <a:pt x="11" y="4"/>
                        <a:pt x="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2" name="Freeform 285">
                  <a:extLst>
                    <a:ext uri="{FF2B5EF4-FFF2-40B4-BE49-F238E27FC236}">
                      <a16:creationId xmlns:a16="http://schemas.microsoft.com/office/drawing/2014/main" id="{97B6E34C-6F1B-41A6-90FA-BE640A9019CD}"/>
                    </a:ext>
                  </a:extLst>
                </p:cNvPr>
                <p:cNvSpPr>
                  <a:spLocks/>
                </p:cNvSpPr>
                <p:nvPr/>
              </p:nvSpPr>
              <p:spPr bwMode="auto">
                <a:xfrm>
                  <a:off x="4221" y="1500"/>
                  <a:ext cx="21" cy="19"/>
                </a:xfrm>
                <a:custGeom>
                  <a:avLst/>
                  <a:gdLst>
                    <a:gd name="T0" fmla="*/ 10 w 15"/>
                    <a:gd name="T1" fmla="*/ 7 h 13"/>
                    <a:gd name="T2" fmla="*/ 0 w 15"/>
                    <a:gd name="T3" fmla="*/ 11 h 13"/>
                    <a:gd name="T4" fmla="*/ 13 w 15"/>
                    <a:gd name="T5" fmla="*/ 0 h 13"/>
                    <a:gd name="T6" fmla="*/ 10 w 15"/>
                    <a:gd name="T7" fmla="*/ 7 h 13"/>
                  </a:gdLst>
                  <a:ahLst/>
                  <a:cxnLst>
                    <a:cxn ang="0">
                      <a:pos x="T0" y="T1"/>
                    </a:cxn>
                    <a:cxn ang="0">
                      <a:pos x="T2" y="T3"/>
                    </a:cxn>
                    <a:cxn ang="0">
                      <a:pos x="T4" y="T5"/>
                    </a:cxn>
                    <a:cxn ang="0">
                      <a:pos x="T6" y="T7"/>
                    </a:cxn>
                  </a:cxnLst>
                  <a:rect l="0" t="0" r="r" b="b"/>
                  <a:pathLst>
                    <a:path w="15" h="13">
                      <a:moveTo>
                        <a:pt x="10" y="7"/>
                      </a:moveTo>
                      <a:cubicBezTo>
                        <a:pt x="5" y="11"/>
                        <a:pt x="0" y="13"/>
                        <a:pt x="0" y="11"/>
                      </a:cubicBezTo>
                      <a:cubicBezTo>
                        <a:pt x="1" y="8"/>
                        <a:pt x="10" y="0"/>
                        <a:pt x="13" y="0"/>
                      </a:cubicBezTo>
                      <a:cubicBezTo>
                        <a:pt x="15" y="1"/>
                        <a:pt x="12" y="5"/>
                        <a:pt x="1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3" name="Freeform 286">
                  <a:extLst>
                    <a:ext uri="{FF2B5EF4-FFF2-40B4-BE49-F238E27FC236}">
                      <a16:creationId xmlns:a16="http://schemas.microsoft.com/office/drawing/2014/main" id="{FD827542-907F-43A6-95A2-743A484FC4D2}"/>
                    </a:ext>
                  </a:extLst>
                </p:cNvPr>
                <p:cNvSpPr>
                  <a:spLocks/>
                </p:cNvSpPr>
                <p:nvPr/>
              </p:nvSpPr>
              <p:spPr bwMode="auto">
                <a:xfrm>
                  <a:off x="4294" y="1442"/>
                  <a:ext cx="23" cy="14"/>
                </a:xfrm>
                <a:custGeom>
                  <a:avLst/>
                  <a:gdLst>
                    <a:gd name="T0" fmla="*/ 9 w 16"/>
                    <a:gd name="T1" fmla="*/ 6 h 10"/>
                    <a:gd name="T2" fmla="*/ 1 w 16"/>
                    <a:gd name="T3" fmla="*/ 9 h 10"/>
                    <a:gd name="T4" fmla="*/ 14 w 16"/>
                    <a:gd name="T5" fmla="*/ 0 h 10"/>
                    <a:gd name="T6" fmla="*/ 9 w 16"/>
                    <a:gd name="T7" fmla="*/ 6 h 10"/>
                  </a:gdLst>
                  <a:ahLst/>
                  <a:cxnLst>
                    <a:cxn ang="0">
                      <a:pos x="T0" y="T1"/>
                    </a:cxn>
                    <a:cxn ang="0">
                      <a:pos x="T2" y="T3"/>
                    </a:cxn>
                    <a:cxn ang="0">
                      <a:pos x="T4" y="T5"/>
                    </a:cxn>
                    <a:cxn ang="0">
                      <a:pos x="T6" y="T7"/>
                    </a:cxn>
                  </a:cxnLst>
                  <a:rect l="0" t="0" r="r" b="b"/>
                  <a:pathLst>
                    <a:path w="16" h="10">
                      <a:moveTo>
                        <a:pt x="9" y="6"/>
                      </a:moveTo>
                      <a:cubicBezTo>
                        <a:pt x="5" y="9"/>
                        <a:pt x="0" y="10"/>
                        <a:pt x="1" y="9"/>
                      </a:cubicBezTo>
                      <a:cubicBezTo>
                        <a:pt x="1" y="6"/>
                        <a:pt x="11" y="0"/>
                        <a:pt x="14" y="0"/>
                      </a:cubicBezTo>
                      <a:cubicBezTo>
                        <a:pt x="16" y="1"/>
                        <a:pt x="12"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4" name="Freeform 287">
                  <a:extLst>
                    <a:ext uri="{FF2B5EF4-FFF2-40B4-BE49-F238E27FC236}">
                      <a16:creationId xmlns:a16="http://schemas.microsoft.com/office/drawing/2014/main" id="{E04EEEAC-2CB5-4050-B2E8-DF36856B71E5}"/>
                    </a:ext>
                  </a:extLst>
                </p:cNvPr>
                <p:cNvSpPr>
                  <a:spLocks/>
                </p:cNvSpPr>
                <p:nvPr/>
              </p:nvSpPr>
              <p:spPr bwMode="auto">
                <a:xfrm>
                  <a:off x="4187" y="1555"/>
                  <a:ext cx="22" cy="20"/>
                </a:xfrm>
                <a:custGeom>
                  <a:avLst/>
                  <a:gdLst>
                    <a:gd name="T0" fmla="*/ 10 w 15"/>
                    <a:gd name="T1" fmla="*/ 7 h 14"/>
                    <a:gd name="T2" fmla="*/ 1 w 15"/>
                    <a:gd name="T3" fmla="*/ 11 h 14"/>
                    <a:gd name="T4" fmla="*/ 12 w 15"/>
                    <a:gd name="T5" fmla="*/ 0 h 14"/>
                    <a:gd name="T6" fmla="*/ 10 w 15"/>
                    <a:gd name="T7" fmla="*/ 7 h 14"/>
                  </a:gdLst>
                  <a:ahLst/>
                  <a:cxnLst>
                    <a:cxn ang="0">
                      <a:pos x="T0" y="T1"/>
                    </a:cxn>
                    <a:cxn ang="0">
                      <a:pos x="T2" y="T3"/>
                    </a:cxn>
                    <a:cxn ang="0">
                      <a:pos x="T4" y="T5"/>
                    </a:cxn>
                    <a:cxn ang="0">
                      <a:pos x="T6" y="T7"/>
                    </a:cxn>
                  </a:cxnLst>
                  <a:rect l="0" t="0" r="r" b="b"/>
                  <a:pathLst>
                    <a:path w="15" h="14">
                      <a:moveTo>
                        <a:pt x="10" y="7"/>
                      </a:moveTo>
                      <a:cubicBezTo>
                        <a:pt x="6" y="12"/>
                        <a:pt x="1" y="14"/>
                        <a:pt x="1" y="11"/>
                      </a:cubicBezTo>
                      <a:cubicBezTo>
                        <a:pt x="0" y="8"/>
                        <a:pt x="8" y="0"/>
                        <a:pt x="12" y="0"/>
                      </a:cubicBezTo>
                      <a:cubicBezTo>
                        <a:pt x="15" y="1"/>
                        <a:pt x="13" y="5"/>
                        <a:pt x="1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5" name="Freeform 288">
                  <a:extLst>
                    <a:ext uri="{FF2B5EF4-FFF2-40B4-BE49-F238E27FC236}">
                      <a16:creationId xmlns:a16="http://schemas.microsoft.com/office/drawing/2014/main" id="{8096DA59-53B3-47F8-8B36-7C540062AD78}"/>
                    </a:ext>
                  </a:extLst>
                </p:cNvPr>
                <p:cNvSpPr>
                  <a:spLocks/>
                </p:cNvSpPr>
                <p:nvPr/>
              </p:nvSpPr>
              <p:spPr bwMode="auto">
                <a:xfrm>
                  <a:off x="4254" y="1487"/>
                  <a:ext cx="22" cy="17"/>
                </a:xfrm>
                <a:custGeom>
                  <a:avLst/>
                  <a:gdLst>
                    <a:gd name="T0" fmla="*/ 9 w 15"/>
                    <a:gd name="T1" fmla="*/ 7 h 12"/>
                    <a:gd name="T2" fmla="*/ 0 w 15"/>
                    <a:gd name="T3" fmla="*/ 10 h 12"/>
                    <a:gd name="T4" fmla="*/ 13 w 15"/>
                    <a:gd name="T5" fmla="*/ 0 h 12"/>
                    <a:gd name="T6" fmla="*/ 9 w 15"/>
                    <a:gd name="T7" fmla="*/ 7 h 12"/>
                  </a:gdLst>
                  <a:ahLst/>
                  <a:cxnLst>
                    <a:cxn ang="0">
                      <a:pos x="T0" y="T1"/>
                    </a:cxn>
                    <a:cxn ang="0">
                      <a:pos x="T2" y="T3"/>
                    </a:cxn>
                    <a:cxn ang="0">
                      <a:pos x="T4" y="T5"/>
                    </a:cxn>
                    <a:cxn ang="0">
                      <a:pos x="T6" y="T7"/>
                    </a:cxn>
                  </a:cxnLst>
                  <a:rect l="0" t="0" r="r" b="b"/>
                  <a:pathLst>
                    <a:path w="15" h="12">
                      <a:moveTo>
                        <a:pt x="9" y="7"/>
                      </a:moveTo>
                      <a:cubicBezTo>
                        <a:pt x="5" y="10"/>
                        <a:pt x="0" y="12"/>
                        <a:pt x="0" y="10"/>
                      </a:cubicBezTo>
                      <a:cubicBezTo>
                        <a:pt x="0" y="7"/>
                        <a:pt x="9" y="0"/>
                        <a:pt x="13" y="0"/>
                      </a:cubicBezTo>
                      <a:cubicBezTo>
                        <a:pt x="15" y="1"/>
                        <a:pt x="11" y="4"/>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6" name="Freeform 289">
                  <a:extLst>
                    <a:ext uri="{FF2B5EF4-FFF2-40B4-BE49-F238E27FC236}">
                      <a16:creationId xmlns:a16="http://schemas.microsoft.com/office/drawing/2014/main" id="{AB5B6141-F926-4495-A130-5598FB82C723}"/>
                    </a:ext>
                  </a:extLst>
                </p:cNvPr>
                <p:cNvSpPr>
                  <a:spLocks/>
                </p:cNvSpPr>
                <p:nvPr/>
              </p:nvSpPr>
              <p:spPr bwMode="auto">
                <a:xfrm>
                  <a:off x="4221" y="1519"/>
                  <a:ext cx="20" cy="20"/>
                </a:xfrm>
                <a:custGeom>
                  <a:avLst/>
                  <a:gdLst>
                    <a:gd name="T0" fmla="*/ 9 w 14"/>
                    <a:gd name="T1" fmla="*/ 8 h 14"/>
                    <a:gd name="T2" fmla="*/ 0 w 14"/>
                    <a:gd name="T3" fmla="*/ 11 h 14"/>
                    <a:gd name="T4" fmla="*/ 12 w 14"/>
                    <a:gd name="T5" fmla="*/ 1 h 14"/>
                    <a:gd name="T6" fmla="*/ 9 w 14"/>
                    <a:gd name="T7" fmla="*/ 8 h 14"/>
                  </a:gdLst>
                  <a:ahLst/>
                  <a:cxnLst>
                    <a:cxn ang="0">
                      <a:pos x="T0" y="T1"/>
                    </a:cxn>
                    <a:cxn ang="0">
                      <a:pos x="T2" y="T3"/>
                    </a:cxn>
                    <a:cxn ang="0">
                      <a:pos x="T4" y="T5"/>
                    </a:cxn>
                    <a:cxn ang="0">
                      <a:pos x="T6" y="T7"/>
                    </a:cxn>
                  </a:cxnLst>
                  <a:rect l="0" t="0" r="r" b="b"/>
                  <a:pathLst>
                    <a:path w="14" h="14">
                      <a:moveTo>
                        <a:pt x="9" y="8"/>
                      </a:moveTo>
                      <a:cubicBezTo>
                        <a:pt x="5" y="12"/>
                        <a:pt x="0" y="14"/>
                        <a:pt x="0" y="11"/>
                      </a:cubicBezTo>
                      <a:cubicBezTo>
                        <a:pt x="0" y="8"/>
                        <a:pt x="8" y="0"/>
                        <a:pt x="12" y="1"/>
                      </a:cubicBezTo>
                      <a:cubicBezTo>
                        <a:pt x="14" y="1"/>
                        <a:pt x="12" y="5"/>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7" name="Freeform 290">
                  <a:extLst>
                    <a:ext uri="{FF2B5EF4-FFF2-40B4-BE49-F238E27FC236}">
                      <a16:creationId xmlns:a16="http://schemas.microsoft.com/office/drawing/2014/main" id="{F2116161-FE18-4476-BCE7-7BB935140018}"/>
                    </a:ext>
                  </a:extLst>
                </p:cNvPr>
                <p:cNvSpPr>
                  <a:spLocks/>
                </p:cNvSpPr>
                <p:nvPr/>
              </p:nvSpPr>
              <p:spPr bwMode="auto">
                <a:xfrm>
                  <a:off x="4289" y="1458"/>
                  <a:ext cx="21" cy="16"/>
                </a:xfrm>
                <a:custGeom>
                  <a:avLst/>
                  <a:gdLst>
                    <a:gd name="T0" fmla="*/ 9 w 15"/>
                    <a:gd name="T1" fmla="*/ 6 h 11"/>
                    <a:gd name="T2" fmla="*/ 0 w 15"/>
                    <a:gd name="T3" fmla="*/ 9 h 11"/>
                    <a:gd name="T4" fmla="*/ 13 w 15"/>
                    <a:gd name="T5" fmla="*/ 0 h 11"/>
                    <a:gd name="T6" fmla="*/ 9 w 15"/>
                    <a:gd name="T7" fmla="*/ 6 h 11"/>
                  </a:gdLst>
                  <a:ahLst/>
                  <a:cxnLst>
                    <a:cxn ang="0">
                      <a:pos x="T0" y="T1"/>
                    </a:cxn>
                    <a:cxn ang="0">
                      <a:pos x="T2" y="T3"/>
                    </a:cxn>
                    <a:cxn ang="0">
                      <a:pos x="T4" y="T5"/>
                    </a:cxn>
                    <a:cxn ang="0">
                      <a:pos x="T6" y="T7"/>
                    </a:cxn>
                  </a:cxnLst>
                  <a:rect l="0" t="0" r="r" b="b"/>
                  <a:pathLst>
                    <a:path w="15" h="11">
                      <a:moveTo>
                        <a:pt x="9" y="6"/>
                      </a:moveTo>
                      <a:cubicBezTo>
                        <a:pt x="4" y="9"/>
                        <a:pt x="0" y="11"/>
                        <a:pt x="0" y="9"/>
                      </a:cubicBezTo>
                      <a:cubicBezTo>
                        <a:pt x="1" y="6"/>
                        <a:pt x="10" y="0"/>
                        <a:pt x="13" y="0"/>
                      </a:cubicBezTo>
                      <a:cubicBezTo>
                        <a:pt x="15" y="0"/>
                        <a:pt x="11"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8" name="Freeform 291">
                  <a:extLst>
                    <a:ext uri="{FF2B5EF4-FFF2-40B4-BE49-F238E27FC236}">
                      <a16:creationId xmlns:a16="http://schemas.microsoft.com/office/drawing/2014/main" id="{30F881AD-EBCE-4EDB-876C-6BDB953D0EE2}"/>
                    </a:ext>
                  </a:extLst>
                </p:cNvPr>
                <p:cNvSpPr>
                  <a:spLocks/>
                </p:cNvSpPr>
                <p:nvPr/>
              </p:nvSpPr>
              <p:spPr bwMode="auto">
                <a:xfrm>
                  <a:off x="4219" y="1539"/>
                  <a:ext cx="22" cy="20"/>
                </a:xfrm>
                <a:custGeom>
                  <a:avLst/>
                  <a:gdLst>
                    <a:gd name="T0" fmla="*/ 10 w 15"/>
                    <a:gd name="T1" fmla="*/ 7 h 14"/>
                    <a:gd name="T2" fmla="*/ 1 w 15"/>
                    <a:gd name="T3" fmla="*/ 11 h 14"/>
                    <a:gd name="T4" fmla="*/ 12 w 15"/>
                    <a:gd name="T5" fmla="*/ 0 h 14"/>
                    <a:gd name="T6" fmla="*/ 10 w 15"/>
                    <a:gd name="T7" fmla="*/ 7 h 14"/>
                  </a:gdLst>
                  <a:ahLst/>
                  <a:cxnLst>
                    <a:cxn ang="0">
                      <a:pos x="T0" y="T1"/>
                    </a:cxn>
                    <a:cxn ang="0">
                      <a:pos x="T2" y="T3"/>
                    </a:cxn>
                    <a:cxn ang="0">
                      <a:pos x="T4" y="T5"/>
                    </a:cxn>
                    <a:cxn ang="0">
                      <a:pos x="T6" y="T7"/>
                    </a:cxn>
                  </a:cxnLst>
                  <a:rect l="0" t="0" r="r" b="b"/>
                  <a:pathLst>
                    <a:path w="15" h="14">
                      <a:moveTo>
                        <a:pt x="10" y="7"/>
                      </a:moveTo>
                      <a:cubicBezTo>
                        <a:pt x="6" y="12"/>
                        <a:pt x="1" y="14"/>
                        <a:pt x="1" y="11"/>
                      </a:cubicBezTo>
                      <a:cubicBezTo>
                        <a:pt x="0" y="8"/>
                        <a:pt x="8" y="0"/>
                        <a:pt x="12" y="0"/>
                      </a:cubicBezTo>
                      <a:cubicBezTo>
                        <a:pt x="15" y="1"/>
                        <a:pt x="13" y="5"/>
                        <a:pt x="1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9" name="Freeform 292">
                  <a:extLst>
                    <a:ext uri="{FF2B5EF4-FFF2-40B4-BE49-F238E27FC236}">
                      <a16:creationId xmlns:a16="http://schemas.microsoft.com/office/drawing/2014/main" id="{56B7B6C3-C646-4CB8-BBDC-C833BC322391}"/>
                    </a:ext>
                  </a:extLst>
                </p:cNvPr>
                <p:cNvSpPr>
                  <a:spLocks/>
                </p:cNvSpPr>
                <p:nvPr/>
              </p:nvSpPr>
              <p:spPr bwMode="auto">
                <a:xfrm>
                  <a:off x="4284" y="1474"/>
                  <a:ext cx="20" cy="17"/>
                </a:xfrm>
                <a:custGeom>
                  <a:avLst/>
                  <a:gdLst>
                    <a:gd name="T0" fmla="*/ 9 w 14"/>
                    <a:gd name="T1" fmla="*/ 6 h 12"/>
                    <a:gd name="T2" fmla="*/ 0 w 14"/>
                    <a:gd name="T3" fmla="*/ 10 h 12"/>
                    <a:gd name="T4" fmla="*/ 12 w 14"/>
                    <a:gd name="T5" fmla="*/ 0 h 12"/>
                    <a:gd name="T6" fmla="*/ 9 w 14"/>
                    <a:gd name="T7" fmla="*/ 6 h 12"/>
                  </a:gdLst>
                  <a:ahLst/>
                  <a:cxnLst>
                    <a:cxn ang="0">
                      <a:pos x="T0" y="T1"/>
                    </a:cxn>
                    <a:cxn ang="0">
                      <a:pos x="T2" y="T3"/>
                    </a:cxn>
                    <a:cxn ang="0">
                      <a:pos x="T4" y="T5"/>
                    </a:cxn>
                    <a:cxn ang="0">
                      <a:pos x="T6" y="T7"/>
                    </a:cxn>
                  </a:cxnLst>
                  <a:rect l="0" t="0" r="r" b="b"/>
                  <a:pathLst>
                    <a:path w="14" h="12">
                      <a:moveTo>
                        <a:pt x="9" y="6"/>
                      </a:moveTo>
                      <a:cubicBezTo>
                        <a:pt x="4" y="10"/>
                        <a:pt x="0" y="12"/>
                        <a:pt x="0" y="10"/>
                      </a:cubicBezTo>
                      <a:cubicBezTo>
                        <a:pt x="0" y="7"/>
                        <a:pt x="8" y="0"/>
                        <a:pt x="12" y="0"/>
                      </a:cubicBezTo>
                      <a:cubicBezTo>
                        <a:pt x="14" y="1"/>
                        <a:pt x="11"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0" name="Freeform 293">
                  <a:extLst>
                    <a:ext uri="{FF2B5EF4-FFF2-40B4-BE49-F238E27FC236}">
                      <a16:creationId xmlns:a16="http://schemas.microsoft.com/office/drawing/2014/main" id="{05FCCCB4-ED36-483C-81CD-E8232B3240D3}"/>
                    </a:ext>
                  </a:extLst>
                </p:cNvPr>
                <p:cNvSpPr>
                  <a:spLocks/>
                </p:cNvSpPr>
                <p:nvPr/>
              </p:nvSpPr>
              <p:spPr bwMode="auto">
                <a:xfrm>
                  <a:off x="4251" y="1504"/>
                  <a:ext cx="20" cy="21"/>
                </a:xfrm>
                <a:custGeom>
                  <a:avLst/>
                  <a:gdLst>
                    <a:gd name="T0" fmla="*/ 9 w 14"/>
                    <a:gd name="T1" fmla="*/ 7 h 14"/>
                    <a:gd name="T2" fmla="*/ 0 w 14"/>
                    <a:gd name="T3" fmla="*/ 11 h 14"/>
                    <a:gd name="T4" fmla="*/ 12 w 14"/>
                    <a:gd name="T5" fmla="*/ 1 h 14"/>
                    <a:gd name="T6" fmla="*/ 9 w 14"/>
                    <a:gd name="T7" fmla="*/ 7 h 14"/>
                  </a:gdLst>
                  <a:ahLst/>
                  <a:cxnLst>
                    <a:cxn ang="0">
                      <a:pos x="T0" y="T1"/>
                    </a:cxn>
                    <a:cxn ang="0">
                      <a:pos x="T2" y="T3"/>
                    </a:cxn>
                    <a:cxn ang="0">
                      <a:pos x="T4" y="T5"/>
                    </a:cxn>
                    <a:cxn ang="0">
                      <a:pos x="T6" y="T7"/>
                    </a:cxn>
                  </a:cxnLst>
                  <a:rect l="0" t="0" r="r" b="b"/>
                  <a:pathLst>
                    <a:path w="14" h="14">
                      <a:moveTo>
                        <a:pt x="9" y="7"/>
                      </a:moveTo>
                      <a:cubicBezTo>
                        <a:pt x="5" y="12"/>
                        <a:pt x="0" y="14"/>
                        <a:pt x="0" y="11"/>
                      </a:cubicBezTo>
                      <a:cubicBezTo>
                        <a:pt x="0" y="8"/>
                        <a:pt x="8" y="0"/>
                        <a:pt x="12" y="1"/>
                      </a:cubicBezTo>
                      <a:cubicBezTo>
                        <a:pt x="14" y="1"/>
                        <a:pt x="12" y="5"/>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1" name="Freeform 294">
                  <a:extLst>
                    <a:ext uri="{FF2B5EF4-FFF2-40B4-BE49-F238E27FC236}">
                      <a16:creationId xmlns:a16="http://schemas.microsoft.com/office/drawing/2014/main" id="{765A3480-2C7F-443B-83ED-3205809E5136}"/>
                    </a:ext>
                  </a:extLst>
                </p:cNvPr>
                <p:cNvSpPr>
                  <a:spLocks/>
                </p:cNvSpPr>
                <p:nvPr/>
              </p:nvSpPr>
              <p:spPr bwMode="auto">
                <a:xfrm>
                  <a:off x="4317" y="1445"/>
                  <a:ext cx="21" cy="16"/>
                </a:xfrm>
                <a:custGeom>
                  <a:avLst/>
                  <a:gdLst>
                    <a:gd name="T0" fmla="*/ 9 w 14"/>
                    <a:gd name="T1" fmla="*/ 6 h 11"/>
                    <a:gd name="T2" fmla="*/ 0 w 14"/>
                    <a:gd name="T3" fmla="*/ 9 h 11"/>
                    <a:gd name="T4" fmla="*/ 13 w 14"/>
                    <a:gd name="T5" fmla="*/ 1 h 11"/>
                    <a:gd name="T6" fmla="*/ 9 w 14"/>
                    <a:gd name="T7" fmla="*/ 6 h 11"/>
                  </a:gdLst>
                  <a:ahLst/>
                  <a:cxnLst>
                    <a:cxn ang="0">
                      <a:pos x="T0" y="T1"/>
                    </a:cxn>
                    <a:cxn ang="0">
                      <a:pos x="T2" y="T3"/>
                    </a:cxn>
                    <a:cxn ang="0">
                      <a:pos x="T4" y="T5"/>
                    </a:cxn>
                    <a:cxn ang="0">
                      <a:pos x="T6" y="T7"/>
                    </a:cxn>
                  </a:cxnLst>
                  <a:rect l="0" t="0" r="r" b="b"/>
                  <a:pathLst>
                    <a:path w="14" h="11">
                      <a:moveTo>
                        <a:pt x="9" y="6"/>
                      </a:moveTo>
                      <a:cubicBezTo>
                        <a:pt x="4" y="9"/>
                        <a:pt x="0" y="11"/>
                        <a:pt x="0" y="9"/>
                      </a:cubicBezTo>
                      <a:cubicBezTo>
                        <a:pt x="1" y="7"/>
                        <a:pt x="9" y="0"/>
                        <a:pt x="13" y="1"/>
                      </a:cubicBezTo>
                      <a:cubicBezTo>
                        <a:pt x="14" y="1"/>
                        <a:pt x="11"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2" name="Freeform 295">
                  <a:extLst>
                    <a:ext uri="{FF2B5EF4-FFF2-40B4-BE49-F238E27FC236}">
                      <a16:creationId xmlns:a16="http://schemas.microsoft.com/office/drawing/2014/main" id="{553F9D29-F5F0-4563-B6B9-A3C488E15D42}"/>
                    </a:ext>
                  </a:extLst>
                </p:cNvPr>
                <p:cNvSpPr>
                  <a:spLocks/>
                </p:cNvSpPr>
                <p:nvPr/>
              </p:nvSpPr>
              <p:spPr bwMode="auto">
                <a:xfrm>
                  <a:off x="4284" y="1491"/>
                  <a:ext cx="19" cy="19"/>
                </a:xfrm>
                <a:custGeom>
                  <a:avLst/>
                  <a:gdLst>
                    <a:gd name="T0" fmla="*/ 9 w 13"/>
                    <a:gd name="T1" fmla="*/ 6 h 13"/>
                    <a:gd name="T2" fmla="*/ 0 w 13"/>
                    <a:gd name="T3" fmla="*/ 10 h 13"/>
                    <a:gd name="T4" fmla="*/ 11 w 13"/>
                    <a:gd name="T5" fmla="*/ 0 h 13"/>
                    <a:gd name="T6" fmla="*/ 9 w 13"/>
                    <a:gd name="T7" fmla="*/ 6 h 13"/>
                  </a:gdLst>
                  <a:ahLst/>
                  <a:cxnLst>
                    <a:cxn ang="0">
                      <a:pos x="T0" y="T1"/>
                    </a:cxn>
                    <a:cxn ang="0">
                      <a:pos x="T2" y="T3"/>
                    </a:cxn>
                    <a:cxn ang="0">
                      <a:pos x="T4" y="T5"/>
                    </a:cxn>
                    <a:cxn ang="0">
                      <a:pos x="T6" y="T7"/>
                    </a:cxn>
                  </a:cxnLst>
                  <a:rect l="0" t="0" r="r" b="b"/>
                  <a:pathLst>
                    <a:path w="13" h="13">
                      <a:moveTo>
                        <a:pt x="9" y="6"/>
                      </a:moveTo>
                      <a:cubicBezTo>
                        <a:pt x="4" y="11"/>
                        <a:pt x="0" y="13"/>
                        <a:pt x="0" y="10"/>
                      </a:cubicBezTo>
                      <a:cubicBezTo>
                        <a:pt x="0" y="7"/>
                        <a:pt x="7" y="0"/>
                        <a:pt x="11" y="0"/>
                      </a:cubicBezTo>
                      <a:cubicBezTo>
                        <a:pt x="13" y="1"/>
                        <a:pt x="11"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3" name="Freeform 296">
                  <a:extLst>
                    <a:ext uri="{FF2B5EF4-FFF2-40B4-BE49-F238E27FC236}">
                      <a16:creationId xmlns:a16="http://schemas.microsoft.com/office/drawing/2014/main" id="{8A503237-1ED2-495D-B4C9-A6C0B786DD21}"/>
                    </a:ext>
                  </a:extLst>
                </p:cNvPr>
                <p:cNvSpPr>
                  <a:spLocks/>
                </p:cNvSpPr>
                <p:nvPr/>
              </p:nvSpPr>
              <p:spPr bwMode="auto">
                <a:xfrm>
                  <a:off x="4254" y="1525"/>
                  <a:ext cx="20" cy="18"/>
                </a:xfrm>
                <a:custGeom>
                  <a:avLst/>
                  <a:gdLst>
                    <a:gd name="T0" fmla="*/ 9 w 14"/>
                    <a:gd name="T1" fmla="*/ 7 h 13"/>
                    <a:gd name="T2" fmla="*/ 0 w 14"/>
                    <a:gd name="T3" fmla="*/ 11 h 13"/>
                    <a:gd name="T4" fmla="*/ 11 w 14"/>
                    <a:gd name="T5" fmla="*/ 0 h 13"/>
                    <a:gd name="T6" fmla="*/ 9 w 14"/>
                    <a:gd name="T7" fmla="*/ 7 h 13"/>
                  </a:gdLst>
                  <a:ahLst/>
                  <a:cxnLst>
                    <a:cxn ang="0">
                      <a:pos x="T0" y="T1"/>
                    </a:cxn>
                    <a:cxn ang="0">
                      <a:pos x="T2" y="T3"/>
                    </a:cxn>
                    <a:cxn ang="0">
                      <a:pos x="T4" y="T5"/>
                    </a:cxn>
                    <a:cxn ang="0">
                      <a:pos x="T6" y="T7"/>
                    </a:cxn>
                  </a:cxnLst>
                  <a:rect l="0" t="0" r="r" b="b"/>
                  <a:pathLst>
                    <a:path w="14" h="13">
                      <a:moveTo>
                        <a:pt x="9" y="7"/>
                      </a:moveTo>
                      <a:cubicBezTo>
                        <a:pt x="6" y="11"/>
                        <a:pt x="0" y="13"/>
                        <a:pt x="0" y="11"/>
                      </a:cubicBezTo>
                      <a:cubicBezTo>
                        <a:pt x="0" y="7"/>
                        <a:pt x="7" y="0"/>
                        <a:pt x="11" y="0"/>
                      </a:cubicBezTo>
                      <a:cubicBezTo>
                        <a:pt x="14" y="0"/>
                        <a:pt x="12" y="4"/>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4" name="Freeform 297">
                  <a:extLst>
                    <a:ext uri="{FF2B5EF4-FFF2-40B4-BE49-F238E27FC236}">
                      <a16:creationId xmlns:a16="http://schemas.microsoft.com/office/drawing/2014/main" id="{8691E1CB-7D12-4F12-8303-3D8EF153F3B9}"/>
                    </a:ext>
                  </a:extLst>
                </p:cNvPr>
                <p:cNvSpPr>
                  <a:spLocks/>
                </p:cNvSpPr>
                <p:nvPr/>
              </p:nvSpPr>
              <p:spPr bwMode="auto">
                <a:xfrm>
                  <a:off x="4346" y="1435"/>
                  <a:ext cx="21" cy="14"/>
                </a:xfrm>
                <a:custGeom>
                  <a:avLst/>
                  <a:gdLst>
                    <a:gd name="T0" fmla="*/ 8 w 14"/>
                    <a:gd name="T1" fmla="*/ 5 h 10"/>
                    <a:gd name="T2" fmla="*/ 0 w 14"/>
                    <a:gd name="T3" fmla="*/ 8 h 10"/>
                    <a:gd name="T4" fmla="*/ 12 w 14"/>
                    <a:gd name="T5" fmla="*/ 0 h 10"/>
                    <a:gd name="T6" fmla="*/ 8 w 14"/>
                    <a:gd name="T7" fmla="*/ 5 h 10"/>
                  </a:gdLst>
                  <a:ahLst/>
                  <a:cxnLst>
                    <a:cxn ang="0">
                      <a:pos x="T0" y="T1"/>
                    </a:cxn>
                    <a:cxn ang="0">
                      <a:pos x="T2" y="T3"/>
                    </a:cxn>
                    <a:cxn ang="0">
                      <a:pos x="T4" y="T5"/>
                    </a:cxn>
                    <a:cxn ang="0">
                      <a:pos x="T6" y="T7"/>
                    </a:cxn>
                  </a:cxnLst>
                  <a:rect l="0" t="0" r="r" b="b"/>
                  <a:pathLst>
                    <a:path w="14" h="10">
                      <a:moveTo>
                        <a:pt x="8" y="5"/>
                      </a:moveTo>
                      <a:cubicBezTo>
                        <a:pt x="4" y="8"/>
                        <a:pt x="0" y="10"/>
                        <a:pt x="0" y="8"/>
                      </a:cubicBezTo>
                      <a:cubicBezTo>
                        <a:pt x="1" y="6"/>
                        <a:pt x="9" y="0"/>
                        <a:pt x="12" y="0"/>
                      </a:cubicBezTo>
                      <a:cubicBezTo>
                        <a:pt x="14" y="0"/>
                        <a:pt x="11" y="3"/>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5" name="Freeform 298">
                  <a:extLst>
                    <a:ext uri="{FF2B5EF4-FFF2-40B4-BE49-F238E27FC236}">
                      <a16:creationId xmlns:a16="http://schemas.microsoft.com/office/drawing/2014/main" id="{C677933B-E7C0-47A1-9BBF-4B14CF21E6B1}"/>
                    </a:ext>
                  </a:extLst>
                </p:cNvPr>
                <p:cNvSpPr>
                  <a:spLocks/>
                </p:cNvSpPr>
                <p:nvPr/>
              </p:nvSpPr>
              <p:spPr bwMode="auto">
                <a:xfrm>
                  <a:off x="4315" y="1461"/>
                  <a:ext cx="20" cy="16"/>
                </a:xfrm>
                <a:custGeom>
                  <a:avLst/>
                  <a:gdLst>
                    <a:gd name="T0" fmla="*/ 9 w 14"/>
                    <a:gd name="T1" fmla="*/ 6 h 11"/>
                    <a:gd name="T2" fmla="*/ 0 w 14"/>
                    <a:gd name="T3" fmla="*/ 9 h 11"/>
                    <a:gd name="T4" fmla="*/ 12 w 14"/>
                    <a:gd name="T5" fmla="*/ 0 h 11"/>
                    <a:gd name="T6" fmla="*/ 9 w 14"/>
                    <a:gd name="T7" fmla="*/ 6 h 11"/>
                  </a:gdLst>
                  <a:ahLst/>
                  <a:cxnLst>
                    <a:cxn ang="0">
                      <a:pos x="T0" y="T1"/>
                    </a:cxn>
                    <a:cxn ang="0">
                      <a:pos x="T2" y="T3"/>
                    </a:cxn>
                    <a:cxn ang="0">
                      <a:pos x="T4" y="T5"/>
                    </a:cxn>
                    <a:cxn ang="0">
                      <a:pos x="T6" y="T7"/>
                    </a:cxn>
                  </a:cxnLst>
                  <a:rect l="0" t="0" r="r" b="b"/>
                  <a:pathLst>
                    <a:path w="14" h="11">
                      <a:moveTo>
                        <a:pt x="9" y="6"/>
                      </a:moveTo>
                      <a:cubicBezTo>
                        <a:pt x="5" y="10"/>
                        <a:pt x="0" y="11"/>
                        <a:pt x="0" y="9"/>
                      </a:cubicBezTo>
                      <a:cubicBezTo>
                        <a:pt x="0" y="7"/>
                        <a:pt x="8" y="0"/>
                        <a:pt x="12" y="0"/>
                      </a:cubicBezTo>
                      <a:cubicBezTo>
                        <a:pt x="14" y="1"/>
                        <a:pt x="11"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6" name="Freeform 299">
                  <a:extLst>
                    <a:ext uri="{FF2B5EF4-FFF2-40B4-BE49-F238E27FC236}">
                      <a16:creationId xmlns:a16="http://schemas.microsoft.com/office/drawing/2014/main" id="{44B6FC3A-F005-4800-90EA-F5D31F80FD6A}"/>
                    </a:ext>
                  </a:extLst>
                </p:cNvPr>
                <p:cNvSpPr>
                  <a:spLocks/>
                </p:cNvSpPr>
                <p:nvPr/>
              </p:nvSpPr>
              <p:spPr bwMode="auto">
                <a:xfrm>
                  <a:off x="4313" y="1477"/>
                  <a:ext cx="19" cy="19"/>
                </a:xfrm>
                <a:custGeom>
                  <a:avLst/>
                  <a:gdLst>
                    <a:gd name="T0" fmla="*/ 9 w 13"/>
                    <a:gd name="T1" fmla="*/ 7 h 13"/>
                    <a:gd name="T2" fmla="*/ 0 w 13"/>
                    <a:gd name="T3" fmla="*/ 10 h 13"/>
                    <a:gd name="T4" fmla="*/ 11 w 13"/>
                    <a:gd name="T5" fmla="*/ 1 h 13"/>
                    <a:gd name="T6" fmla="*/ 9 w 13"/>
                    <a:gd name="T7" fmla="*/ 7 h 13"/>
                  </a:gdLst>
                  <a:ahLst/>
                  <a:cxnLst>
                    <a:cxn ang="0">
                      <a:pos x="T0" y="T1"/>
                    </a:cxn>
                    <a:cxn ang="0">
                      <a:pos x="T2" y="T3"/>
                    </a:cxn>
                    <a:cxn ang="0">
                      <a:pos x="T4" y="T5"/>
                    </a:cxn>
                    <a:cxn ang="0">
                      <a:pos x="T6" y="T7"/>
                    </a:cxn>
                  </a:cxnLst>
                  <a:rect l="0" t="0" r="r" b="b"/>
                  <a:pathLst>
                    <a:path w="13" h="13">
                      <a:moveTo>
                        <a:pt x="9" y="7"/>
                      </a:moveTo>
                      <a:cubicBezTo>
                        <a:pt x="5" y="11"/>
                        <a:pt x="0" y="13"/>
                        <a:pt x="0" y="10"/>
                      </a:cubicBezTo>
                      <a:cubicBezTo>
                        <a:pt x="0" y="7"/>
                        <a:pt x="7" y="0"/>
                        <a:pt x="11" y="1"/>
                      </a:cubicBezTo>
                      <a:cubicBezTo>
                        <a:pt x="13" y="1"/>
                        <a:pt x="11" y="5"/>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7" name="Freeform 300">
                  <a:extLst>
                    <a:ext uri="{FF2B5EF4-FFF2-40B4-BE49-F238E27FC236}">
                      <a16:creationId xmlns:a16="http://schemas.microsoft.com/office/drawing/2014/main" id="{9942F898-E8F8-4C6C-86F8-1F7C0A0926DF}"/>
                    </a:ext>
                  </a:extLst>
                </p:cNvPr>
                <p:cNvSpPr>
                  <a:spLocks/>
                </p:cNvSpPr>
                <p:nvPr/>
              </p:nvSpPr>
              <p:spPr bwMode="auto">
                <a:xfrm>
                  <a:off x="4284" y="1509"/>
                  <a:ext cx="20" cy="20"/>
                </a:xfrm>
                <a:custGeom>
                  <a:avLst/>
                  <a:gdLst>
                    <a:gd name="T0" fmla="*/ 9 w 14"/>
                    <a:gd name="T1" fmla="*/ 7 h 14"/>
                    <a:gd name="T2" fmla="*/ 0 w 14"/>
                    <a:gd name="T3" fmla="*/ 11 h 14"/>
                    <a:gd name="T4" fmla="*/ 11 w 14"/>
                    <a:gd name="T5" fmla="*/ 0 h 14"/>
                    <a:gd name="T6" fmla="*/ 9 w 14"/>
                    <a:gd name="T7" fmla="*/ 7 h 14"/>
                  </a:gdLst>
                  <a:ahLst/>
                  <a:cxnLst>
                    <a:cxn ang="0">
                      <a:pos x="T0" y="T1"/>
                    </a:cxn>
                    <a:cxn ang="0">
                      <a:pos x="T2" y="T3"/>
                    </a:cxn>
                    <a:cxn ang="0">
                      <a:pos x="T4" y="T5"/>
                    </a:cxn>
                    <a:cxn ang="0">
                      <a:pos x="T6" y="T7"/>
                    </a:cxn>
                  </a:cxnLst>
                  <a:rect l="0" t="0" r="r" b="b"/>
                  <a:pathLst>
                    <a:path w="14" h="14">
                      <a:moveTo>
                        <a:pt x="9" y="7"/>
                      </a:moveTo>
                      <a:cubicBezTo>
                        <a:pt x="6" y="12"/>
                        <a:pt x="0" y="14"/>
                        <a:pt x="0" y="11"/>
                      </a:cubicBezTo>
                      <a:cubicBezTo>
                        <a:pt x="0" y="8"/>
                        <a:pt x="7" y="0"/>
                        <a:pt x="11" y="0"/>
                      </a:cubicBezTo>
                      <a:cubicBezTo>
                        <a:pt x="14" y="1"/>
                        <a:pt x="11" y="5"/>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8" name="Freeform 301">
                  <a:extLst>
                    <a:ext uri="{FF2B5EF4-FFF2-40B4-BE49-F238E27FC236}">
                      <a16:creationId xmlns:a16="http://schemas.microsoft.com/office/drawing/2014/main" id="{E803FAF7-060A-4BC4-A93F-AC15787FB7A8}"/>
                    </a:ext>
                  </a:extLst>
                </p:cNvPr>
                <p:cNvSpPr>
                  <a:spLocks/>
                </p:cNvSpPr>
                <p:nvPr/>
              </p:nvSpPr>
              <p:spPr bwMode="auto">
                <a:xfrm>
                  <a:off x="4342" y="1449"/>
                  <a:ext cx="19" cy="15"/>
                </a:xfrm>
                <a:custGeom>
                  <a:avLst/>
                  <a:gdLst>
                    <a:gd name="T0" fmla="*/ 8 w 13"/>
                    <a:gd name="T1" fmla="*/ 5 h 10"/>
                    <a:gd name="T2" fmla="*/ 0 w 13"/>
                    <a:gd name="T3" fmla="*/ 8 h 10"/>
                    <a:gd name="T4" fmla="*/ 11 w 13"/>
                    <a:gd name="T5" fmla="*/ 0 h 10"/>
                    <a:gd name="T6" fmla="*/ 8 w 13"/>
                    <a:gd name="T7" fmla="*/ 5 h 10"/>
                  </a:gdLst>
                  <a:ahLst/>
                  <a:cxnLst>
                    <a:cxn ang="0">
                      <a:pos x="T0" y="T1"/>
                    </a:cxn>
                    <a:cxn ang="0">
                      <a:pos x="T2" y="T3"/>
                    </a:cxn>
                    <a:cxn ang="0">
                      <a:pos x="T4" y="T5"/>
                    </a:cxn>
                    <a:cxn ang="0">
                      <a:pos x="T6" y="T7"/>
                    </a:cxn>
                  </a:cxnLst>
                  <a:rect l="0" t="0" r="r" b="b"/>
                  <a:pathLst>
                    <a:path w="13" h="10">
                      <a:moveTo>
                        <a:pt x="8" y="5"/>
                      </a:moveTo>
                      <a:cubicBezTo>
                        <a:pt x="5" y="9"/>
                        <a:pt x="0" y="10"/>
                        <a:pt x="0" y="8"/>
                      </a:cubicBezTo>
                      <a:cubicBezTo>
                        <a:pt x="0" y="6"/>
                        <a:pt x="8" y="0"/>
                        <a:pt x="11" y="0"/>
                      </a:cubicBezTo>
                      <a:cubicBezTo>
                        <a:pt x="13" y="0"/>
                        <a:pt x="11" y="3"/>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9" name="Freeform 302">
                  <a:extLst>
                    <a:ext uri="{FF2B5EF4-FFF2-40B4-BE49-F238E27FC236}">
                      <a16:creationId xmlns:a16="http://schemas.microsoft.com/office/drawing/2014/main" id="{A89D6467-42B2-4D97-901C-220901412F76}"/>
                    </a:ext>
                  </a:extLst>
                </p:cNvPr>
                <p:cNvSpPr>
                  <a:spLocks/>
                </p:cNvSpPr>
                <p:nvPr/>
              </p:nvSpPr>
              <p:spPr bwMode="auto">
                <a:xfrm>
                  <a:off x="4265" y="1565"/>
                  <a:ext cx="21" cy="22"/>
                </a:xfrm>
                <a:custGeom>
                  <a:avLst/>
                  <a:gdLst>
                    <a:gd name="T0" fmla="*/ 11 w 14"/>
                    <a:gd name="T1" fmla="*/ 7 h 15"/>
                    <a:gd name="T2" fmla="*/ 0 w 14"/>
                    <a:gd name="T3" fmla="*/ 11 h 15"/>
                    <a:gd name="T4" fmla="*/ 11 w 14"/>
                    <a:gd name="T5" fmla="*/ 0 h 15"/>
                    <a:gd name="T6" fmla="*/ 11 w 14"/>
                    <a:gd name="T7" fmla="*/ 7 h 15"/>
                  </a:gdLst>
                  <a:ahLst/>
                  <a:cxnLst>
                    <a:cxn ang="0">
                      <a:pos x="T0" y="T1"/>
                    </a:cxn>
                    <a:cxn ang="0">
                      <a:pos x="T2" y="T3"/>
                    </a:cxn>
                    <a:cxn ang="0">
                      <a:pos x="T4" y="T5"/>
                    </a:cxn>
                    <a:cxn ang="0">
                      <a:pos x="T6" y="T7"/>
                    </a:cxn>
                  </a:cxnLst>
                  <a:rect l="0" t="0" r="r" b="b"/>
                  <a:pathLst>
                    <a:path w="14" h="15">
                      <a:moveTo>
                        <a:pt x="11" y="7"/>
                      </a:moveTo>
                      <a:cubicBezTo>
                        <a:pt x="7" y="13"/>
                        <a:pt x="1" y="15"/>
                        <a:pt x="0" y="11"/>
                      </a:cubicBezTo>
                      <a:cubicBezTo>
                        <a:pt x="0" y="7"/>
                        <a:pt x="6" y="0"/>
                        <a:pt x="11" y="0"/>
                      </a:cubicBezTo>
                      <a:cubicBezTo>
                        <a:pt x="14" y="0"/>
                        <a:pt x="13" y="5"/>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0" name="Freeform 303">
                  <a:extLst>
                    <a:ext uri="{FF2B5EF4-FFF2-40B4-BE49-F238E27FC236}">
                      <a16:creationId xmlns:a16="http://schemas.microsoft.com/office/drawing/2014/main" id="{F5656C57-93EE-4659-AF17-6CA5D99B8FB1}"/>
                    </a:ext>
                  </a:extLst>
                </p:cNvPr>
                <p:cNvSpPr>
                  <a:spLocks/>
                </p:cNvSpPr>
                <p:nvPr/>
              </p:nvSpPr>
              <p:spPr bwMode="auto">
                <a:xfrm>
                  <a:off x="4316" y="1494"/>
                  <a:ext cx="19" cy="19"/>
                </a:xfrm>
                <a:custGeom>
                  <a:avLst/>
                  <a:gdLst>
                    <a:gd name="T0" fmla="*/ 9 w 13"/>
                    <a:gd name="T1" fmla="*/ 7 h 13"/>
                    <a:gd name="T2" fmla="*/ 0 w 13"/>
                    <a:gd name="T3" fmla="*/ 11 h 13"/>
                    <a:gd name="T4" fmla="*/ 10 w 13"/>
                    <a:gd name="T5" fmla="*/ 1 h 13"/>
                    <a:gd name="T6" fmla="*/ 9 w 13"/>
                    <a:gd name="T7" fmla="*/ 7 h 13"/>
                  </a:gdLst>
                  <a:ahLst/>
                  <a:cxnLst>
                    <a:cxn ang="0">
                      <a:pos x="T0" y="T1"/>
                    </a:cxn>
                    <a:cxn ang="0">
                      <a:pos x="T2" y="T3"/>
                    </a:cxn>
                    <a:cxn ang="0">
                      <a:pos x="T4" y="T5"/>
                    </a:cxn>
                    <a:cxn ang="0">
                      <a:pos x="T6" y="T7"/>
                    </a:cxn>
                  </a:cxnLst>
                  <a:rect l="0" t="0" r="r" b="b"/>
                  <a:pathLst>
                    <a:path w="13" h="13">
                      <a:moveTo>
                        <a:pt x="9" y="7"/>
                      </a:moveTo>
                      <a:cubicBezTo>
                        <a:pt x="5" y="11"/>
                        <a:pt x="1" y="13"/>
                        <a:pt x="0" y="11"/>
                      </a:cubicBezTo>
                      <a:cubicBezTo>
                        <a:pt x="0" y="7"/>
                        <a:pt x="6" y="0"/>
                        <a:pt x="10" y="1"/>
                      </a:cubicBezTo>
                      <a:cubicBezTo>
                        <a:pt x="13" y="1"/>
                        <a:pt x="11" y="5"/>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1" name="Freeform 304">
                  <a:extLst>
                    <a:ext uri="{FF2B5EF4-FFF2-40B4-BE49-F238E27FC236}">
                      <a16:creationId xmlns:a16="http://schemas.microsoft.com/office/drawing/2014/main" id="{E011FAEF-EBA5-4C9A-8E35-C4286A8FEDD7}"/>
                    </a:ext>
                  </a:extLst>
                </p:cNvPr>
                <p:cNvSpPr>
                  <a:spLocks/>
                </p:cNvSpPr>
                <p:nvPr/>
              </p:nvSpPr>
              <p:spPr bwMode="auto">
                <a:xfrm>
                  <a:off x="4371" y="1436"/>
                  <a:ext cx="17" cy="16"/>
                </a:xfrm>
                <a:custGeom>
                  <a:avLst/>
                  <a:gdLst>
                    <a:gd name="T0" fmla="*/ 7 w 12"/>
                    <a:gd name="T1" fmla="*/ 6 h 11"/>
                    <a:gd name="T2" fmla="*/ 0 w 12"/>
                    <a:gd name="T3" fmla="*/ 9 h 11"/>
                    <a:gd name="T4" fmla="*/ 10 w 12"/>
                    <a:gd name="T5" fmla="*/ 0 h 11"/>
                    <a:gd name="T6" fmla="*/ 7 w 12"/>
                    <a:gd name="T7" fmla="*/ 6 h 11"/>
                  </a:gdLst>
                  <a:ahLst/>
                  <a:cxnLst>
                    <a:cxn ang="0">
                      <a:pos x="T0" y="T1"/>
                    </a:cxn>
                    <a:cxn ang="0">
                      <a:pos x="T2" y="T3"/>
                    </a:cxn>
                    <a:cxn ang="0">
                      <a:pos x="T4" y="T5"/>
                    </a:cxn>
                    <a:cxn ang="0">
                      <a:pos x="T6" y="T7"/>
                    </a:cxn>
                  </a:cxnLst>
                  <a:rect l="0" t="0" r="r" b="b"/>
                  <a:pathLst>
                    <a:path w="12" h="11">
                      <a:moveTo>
                        <a:pt x="7" y="6"/>
                      </a:moveTo>
                      <a:cubicBezTo>
                        <a:pt x="4" y="9"/>
                        <a:pt x="0" y="11"/>
                        <a:pt x="0" y="9"/>
                      </a:cubicBezTo>
                      <a:cubicBezTo>
                        <a:pt x="0" y="6"/>
                        <a:pt x="7" y="0"/>
                        <a:pt x="10" y="0"/>
                      </a:cubicBezTo>
                      <a:cubicBezTo>
                        <a:pt x="12" y="1"/>
                        <a:pt x="9" y="4"/>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2" name="Freeform 305">
                  <a:extLst>
                    <a:ext uri="{FF2B5EF4-FFF2-40B4-BE49-F238E27FC236}">
                      <a16:creationId xmlns:a16="http://schemas.microsoft.com/office/drawing/2014/main" id="{D55F54DC-0549-4FCA-9347-76FB2F1C66D7}"/>
                    </a:ext>
                  </a:extLst>
                </p:cNvPr>
                <p:cNvSpPr>
                  <a:spLocks/>
                </p:cNvSpPr>
                <p:nvPr/>
              </p:nvSpPr>
              <p:spPr bwMode="auto">
                <a:xfrm>
                  <a:off x="4344" y="1464"/>
                  <a:ext cx="17" cy="17"/>
                </a:xfrm>
                <a:custGeom>
                  <a:avLst/>
                  <a:gdLst>
                    <a:gd name="T0" fmla="*/ 8 w 12"/>
                    <a:gd name="T1" fmla="*/ 6 h 12"/>
                    <a:gd name="T2" fmla="*/ 0 w 12"/>
                    <a:gd name="T3" fmla="*/ 10 h 12"/>
                    <a:gd name="T4" fmla="*/ 10 w 12"/>
                    <a:gd name="T5" fmla="*/ 0 h 12"/>
                    <a:gd name="T6" fmla="*/ 8 w 12"/>
                    <a:gd name="T7" fmla="*/ 6 h 12"/>
                  </a:gdLst>
                  <a:ahLst/>
                  <a:cxnLst>
                    <a:cxn ang="0">
                      <a:pos x="T0" y="T1"/>
                    </a:cxn>
                    <a:cxn ang="0">
                      <a:pos x="T2" y="T3"/>
                    </a:cxn>
                    <a:cxn ang="0">
                      <a:pos x="T4" y="T5"/>
                    </a:cxn>
                    <a:cxn ang="0">
                      <a:pos x="T6" y="T7"/>
                    </a:cxn>
                  </a:cxnLst>
                  <a:rect l="0" t="0" r="r" b="b"/>
                  <a:pathLst>
                    <a:path w="12" h="12">
                      <a:moveTo>
                        <a:pt x="8" y="6"/>
                      </a:moveTo>
                      <a:cubicBezTo>
                        <a:pt x="4" y="10"/>
                        <a:pt x="0" y="12"/>
                        <a:pt x="0" y="10"/>
                      </a:cubicBezTo>
                      <a:cubicBezTo>
                        <a:pt x="0" y="7"/>
                        <a:pt x="6" y="0"/>
                        <a:pt x="10" y="0"/>
                      </a:cubicBezTo>
                      <a:cubicBezTo>
                        <a:pt x="12" y="1"/>
                        <a:pt x="10" y="4"/>
                        <a:pt x="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3" name="Freeform 306">
                  <a:extLst>
                    <a:ext uri="{FF2B5EF4-FFF2-40B4-BE49-F238E27FC236}">
                      <a16:creationId xmlns:a16="http://schemas.microsoft.com/office/drawing/2014/main" id="{CCB16FC5-D6A7-4F5A-B1E7-589D6452A2BC}"/>
                    </a:ext>
                  </a:extLst>
                </p:cNvPr>
                <p:cNvSpPr>
                  <a:spLocks/>
                </p:cNvSpPr>
                <p:nvPr/>
              </p:nvSpPr>
              <p:spPr bwMode="auto">
                <a:xfrm>
                  <a:off x="4296" y="1548"/>
                  <a:ext cx="20" cy="21"/>
                </a:xfrm>
                <a:custGeom>
                  <a:avLst/>
                  <a:gdLst>
                    <a:gd name="T0" fmla="*/ 11 w 14"/>
                    <a:gd name="T1" fmla="*/ 7 h 15"/>
                    <a:gd name="T2" fmla="*/ 1 w 14"/>
                    <a:gd name="T3" fmla="*/ 11 h 15"/>
                    <a:gd name="T4" fmla="*/ 11 w 14"/>
                    <a:gd name="T5" fmla="*/ 0 h 15"/>
                    <a:gd name="T6" fmla="*/ 11 w 14"/>
                    <a:gd name="T7" fmla="*/ 7 h 15"/>
                  </a:gdLst>
                  <a:ahLst/>
                  <a:cxnLst>
                    <a:cxn ang="0">
                      <a:pos x="T0" y="T1"/>
                    </a:cxn>
                    <a:cxn ang="0">
                      <a:pos x="T2" y="T3"/>
                    </a:cxn>
                    <a:cxn ang="0">
                      <a:pos x="T4" y="T5"/>
                    </a:cxn>
                    <a:cxn ang="0">
                      <a:pos x="T6" y="T7"/>
                    </a:cxn>
                  </a:cxnLst>
                  <a:rect l="0" t="0" r="r" b="b"/>
                  <a:pathLst>
                    <a:path w="14" h="15">
                      <a:moveTo>
                        <a:pt x="11" y="7"/>
                      </a:moveTo>
                      <a:cubicBezTo>
                        <a:pt x="8" y="13"/>
                        <a:pt x="2" y="15"/>
                        <a:pt x="1" y="11"/>
                      </a:cubicBezTo>
                      <a:cubicBezTo>
                        <a:pt x="0" y="7"/>
                        <a:pt x="6" y="0"/>
                        <a:pt x="11" y="0"/>
                      </a:cubicBezTo>
                      <a:cubicBezTo>
                        <a:pt x="14" y="1"/>
                        <a:pt x="13" y="5"/>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4" name="Freeform 307">
                  <a:extLst>
                    <a:ext uri="{FF2B5EF4-FFF2-40B4-BE49-F238E27FC236}">
                      <a16:creationId xmlns:a16="http://schemas.microsoft.com/office/drawing/2014/main" id="{372E0ABC-F3EC-4634-9A2F-7719195B3970}"/>
                    </a:ext>
                  </a:extLst>
                </p:cNvPr>
                <p:cNvSpPr>
                  <a:spLocks/>
                </p:cNvSpPr>
                <p:nvPr/>
              </p:nvSpPr>
              <p:spPr bwMode="auto">
                <a:xfrm>
                  <a:off x="4344" y="1481"/>
                  <a:ext cx="18" cy="17"/>
                </a:xfrm>
                <a:custGeom>
                  <a:avLst/>
                  <a:gdLst>
                    <a:gd name="T0" fmla="*/ 9 w 13"/>
                    <a:gd name="T1" fmla="*/ 6 h 12"/>
                    <a:gd name="T2" fmla="*/ 1 w 13"/>
                    <a:gd name="T3" fmla="*/ 9 h 12"/>
                    <a:gd name="T4" fmla="*/ 10 w 13"/>
                    <a:gd name="T5" fmla="*/ 0 h 12"/>
                    <a:gd name="T6" fmla="*/ 9 w 13"/>
                    <a:gd name="T7" fmla="*/ 6 h 12"/>
                  </a:gdLst>
                  <a:ahLst/>
                  <a:cxnLst>
                    <a:cxn ang="0">
                      <a:pos x="T0" y="T1"/>
                    </a:cxn>
                    <a:cxn ang="0">
                      <a:pos x="T2" y="T3"/>
                    </a:cxn>
                    <a:cxn ang="0">
                      <a:pos x="T4" y="T5"/>
                    </a:cxn>
                    <a:cxn ang="0">
                      <a:pos x="T6" y="T7"/>
                    </a:cxn>
                  </a:cxnLst>
                  <a:rect l="0" t="0" r="r" b="b"/>
                  <a:pathLst>
                    <a:path w="13" h="12">
                      <a:moveTo>
                        <a:pt x="9" y="6"/>
                      </a:moveTo>
                      <a:cubicBezTo>
                        <a:pt x="6" y="10"/>
                        <a:pt x="1" y="12"/>
                        <a:pt x="1" y="9"/>
                      </a:cubicBezTo>
                      <a:cubicBezTo>
                        <a:pt x="0" y="6"/>
                        <a:pt x="6" y="0"/>
                        <a:pt x="10" y="0"/>
                      </a:cubicBezTo>
                      <a:cubicBezTo>
                        <a:pt x="13" y="0"/>
                        <a:pt x="11"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5" name="Freeform 308">
                  <a:extLst>
                    <a:ext uri="{FF2B5EF4-FFF2-40B4-BE49-F238E27FC236}">
                      <a16:creationId xmlns:a16="http://schemas.microsoft.com/office/drawing/2014/main" id="{7B950B4E-B794-4A38-8D3C-5DFD4FAD7AFE}"/>
                    </a:ext>
                  </a:extLst>
                </p:cNvPr>
                <p:cNvSpPr>
                  <a:spLocks/>
                </p:cNvSpPr>
                <p:nvPr/>
              </p:nvSpPr>
              <p:spPr bwMode="auto">
                <a:xfrm>
                  <a:off x="4320" y="1513"/>
                  <a:ext cx="18" cy="19"/>
                </a:xfrm>
                <a:custGeom>
                  <a:avLst/>
                  <a:gdLst>
                    <a:gd name="T0" fmla="*/ 9 w 12"/>
                    <a:gd name="T1" fmla="*/ 7 h 13"/>
                    <a:gd name="T2" fmla="*/ 0 w 12"/>
                    <a:gd name="T3" fmla="*/ 10 h 13"/>
                    <a:gd name="T4" fmla="*/ 10 w 12"/>
                    <a:gd name="T5" fmla="*/ 0 h 13"/>
                    <a:gd name="T6" fmla="*/ 9 w 12"/>
                    <a:gd name="T7" fmla="*/ 7 h 13"/>
                  </a:gdLst>
                  <a:ahLst/>
                  <a:cxnLst>
                    <a:cxn ang="0">
                      <a:pos x="T0" y="T1"/>
                    </a:cxn>
                    <a:cxn ang="0">
                      <a:pos x="T2" y="T3"/>
                    </a:cxn>
                    <a:cxn ang="0">
                      <a:pos x="T4" y="T5"/>
                    </a:cxn>
                    <a:cxn ang="0">
                      <a:pos x="T6" y="T7"/>
                    </a:cxn>
                  </a:cxnLst>
                  <a:rect l="0" t="0" r="r" b="b"/>
                  <a:pathLst>
                    <a:path w="12" h="13">
                      <a:moveTo>
                        <a:pt x="9" y="7"/>
                      </a:moveTo>
                      <a:cubicBezTo>
                        <a:pt x="6" y="11"/>
                        <a:pt x="0" y="13"/>
                        <a:pt x="0" y="10"/>
                      </a:cubicBezTo>
                      <a:cubicBezTo>
                        <a:pt x="0" y="7"/>
                        <a:pt x="5" y="0"/>
                        <a:pt x="10" y="0"/>
                      </a:cubicBezTo>
                      <a:cubicBezTo>
                        <a:pt x="12" y="0"/>
                        <a:pt x="11" y="4"/>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6" name="Freeform 309">
                  <a:extLst>
                    <a:ext uri="{FF2B5EF4-FFF2-40B4-BE49-F238E27FC236}">
                      <a16:creationId xmlns:a16="http://schemas.microsoft.com/office/drawing/2014/main" id="{D776C373-50DB-4386-AC15-38A2BEF213E2}"/>
                    </a:ext>
                  </a:extLst>
                </p:cNvPr>
                <p:cNvSpPr>
                  <a:spLocks/>
                </p:cNvSpPr>
                <p:nvPr/>
              </p:nvSpPr>
              <p:spPr bwMode="auto">
                <a:xfrm>
                  <a:off x="4370" y="1451"/>
                  <a:ext cx="17" cy="16"/>
                </a:xfrm>
                <a:custGeom>
                  <a:avLst/>
                  <a:gdLst>
                    <a:gd name="T0" fmla="*/ 8 w 12"/>
                    <a:gd name="T1" fmla="*/ 6 h 11"/>
                    <a:gd name="T2" fmla="*/ 0 w 12"/>
                    <a:gd name="T3" fmla="*/ 9 h 11"/>
                    <a:gd name="T4" fmla="*/ 10 w 12"/>
                    <a:gd name="T5" fmla="*/ 0 h 11"/>
                    <a:gd name="T6" fmla="*/ 8 w 12"/>
                    <a:gd name="T7" fmla="*/ 6 h 11"/>
                  </a:gdLst>
                  <a:ahLst/>
                  <a:cxnLst>
                    <a:cxn ang="0">
                      <a:pos x="T0" y="T1"/>
                    </a:cxn>
                    <a:cxn ang="0">
                      <a:pos x="T2" y="T3"/>
                    </a:cxn>
                    <a:cxn ang="0">
                      <a:pos x="T4" y="T5"/>
                    </a:cxn>
                    <a:cxn ang="0">
                      <a:pos x="T6" y="T7"/>
                    </a:cxn>
                  </a:cxnLst>
                  <a:rect l="0" t="0" r="r" b="b"/>
                  <a:pathLst>
                    <a:path w="12" h="11">
                      <a:moveTo>
                        <a:pt x="8" y="6"/>
                      </a:moveTo>
                      <a:cubicBezTo>
                        <a:pt x="4" y="10"/>
                        <a:pt x="0" y="11"/>
                        <a:pt x="0" y="9"/>
                      </a:cubicBezTo>
                      <a:cubicBezTo>
                        <a:pt x="0" y="7"/>
                        <a:pt x="6" y="0"/>
                        <a:pt x="10" y="0"/>
                      </a:cubicBezTo>
                      <a:cubicBezTo>
                        <a:pt x="12" y="1"/>
                        <a:pt x="10" y="4"/>
                        <a:pt x="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7" name="Freeform 310">
                  <a:extLst>
                    <a:ext uri="{FF2B5EF4-FFF2-40B4-BE49-F238E27FC236}">
                      <a16:creationId xmlns:a16="http://schemas.microsoft.com/office/drawing/2014/main" id="{E82B93BF-3EF8-48F7-9413-81F35072C136}"/>
                    </a:ext>
                  </a:extLst>
                </p:cNvPr>
                <p:cNvSpPr>
                  <a:spLocks/>
                </p:cNvSpPr>
                <p:nvPr/>
              </p:nvSpPr>
              <p:spPr bwMode="auto">
                <a:xfrm>
                  <a:off x="4309" y="1568"/>
                  <a:ext cx="19" cy="22"/>
                </a:xfrm>
                <a:custGeom>
                  <a:avLst/>
                  <a:gdLst>
                    <a:gd name="T0" fmla="*/ 11 w 13"/>
                    <a:gd name="T1" fmla="*/ 8 h 15"/>
                    <a:gd name="T2" fmla="*/ 1 w 13"/>
                    <a:gd name="T3" fmla="*/ 11 h 15"/>
                    <a:gd name="T4" fmla="*/ 10 w 13"/>
                    <a:gd name="T5" fmla="*/ 0 h 15"/>
                    <a:gd name="T6" fmla="*/ 11 w 13"/>
                    <a:gd name="T7" fmla="*/ 8 h 15"/>
                  </a:gdLst>
                  <a:ahLst/>
                  <a:cxnLst>
                    <a:cxn ang="0">
                      <a:pos x="T0" y="T1"/>
                    </a:cxn>
                    <a:cxn ang="0">
                      <a:pos x="T2" y="T3"/>
                    </a:cxn>
                    <a:cxn ang="0">
                      <a:pos x="T4" y="T5"/>
                    </a:cxn>
                    <a:cxn ang="0">
                      <a:pos x="T6" y="T7"/>
                    </a:cxn>
                  </a:cxnLst>
                  <a:rect l="0" t="0" r="r" b="b"/>
                  <a:pathLst>
                    <a:path w="13" h="15">
                      <a:moveTo>
                        <a:pt x="11" y="8"/>
                      </a:moveTo>
                      <a:cubicBezTo>
                        <a:pt x="8" y="13"/>
                        <a:pt x="2" y="15"/>
                        <a:pt x="1" y="11"/>
                      </a:cubicBezTo>
                      <a:cubicBezTo>
                        <a:pt x="0" y="7"/>
                        <a:pt x="5" y="0"/>
                        <a:pt x="10" y="0"/>
                      </a:cubicBezTo>
                      <a:cubicBezTo>
                        <a:pt x="13" y="1"/>
                        <a:pt x="13" y="5"/>
                        <a:pt x="1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8" name="Freeform 311">
                  <a:extLst>
                    <a:ext uri="{FF2B5EF4-FFF2-40B4-BE49-F238E27FC236}">
                      <a16:creationId xmlns:a16="http://schemas.microsoft.com/office/drawing/2014/main" id="{7A9076A4-2291-4869-9A77-EDF42937B604}"/>
                    </a:ext>
                  </a:extLst>
                </p:cNvPr>
                <p:cNvSpPr>
                  <a:spLocks/>
                </p:cNvSpPr>
                <p:nvPr/>
              </p:nvSpPr>
              <p:spPr bwMode="auto">
                <a:xfrm>
                  <a:off x="4396" y="1439"/>
                  <a:ext cx="15" cy="15"/>
                </a:xfrm>
                <a:custGeom>
                  <a:avLst/>
                  <a:gdLst>
                    <a:gd name="T0" fmla="*/ 8 w 11"/>
                    <a:gd name="T1" fmla="*/ 5 h 10"/>
                    <a:gd name="T2" fmla="*/ 1 w 11"/>
                    <a:gd name="T3" fmla="*/ 8 h 10"/>
                    <a:gd name="T4" fmla="*/ 9 w 11"/>
                    <a:gd name="T5" fmla="*/ 0 h 10"/>
                    <a:gd name="T6" fmla="*/ 8 w 11"/>
                    <a:gd name="T7" fmla="*/ 5 h 10"/>
                  </a:gdLst>
                  <a:ahLst/>
                  <a:cxnLst>
                    <a:cxn ang="0">
                      <a:pos x="T0" y="T1"/>
                    </a:cxn>
                    <a:cxn ang="0">
                      <a:pos x="T2" y="T3"/>
                    </a:cxn>
                    <a:cxn ang="0">
                      <a:pos x="T4" y="T5"/>
                    </a:cxn>
                    <a:cxn ang="0">
                      <a:pos x="T6" y="T7"/>
                    </a:cxn>
                  </a:cxnLst>
                  <a:rect l="0" t="0" r="r" b="b"/>
                  <a:pathLst>
                    <a:path w="11" h="10">
                      <a:moveTo>
                        <a:pt x="8" y="5"/>
                      </a:moveTo>
                      <a:cubicBezTo>
                        <a:pt x="4" y="9"/>
                        <a:pt x="1" y="10"/>
                        <a:pt x="1" y="8"/>
                      </a:cubicBezTo>
                      <a:cubicBezTo>
                        <a:pt x="0" y="6"/>
                        <a:pt x="6" y="0"/>
                        <a:pt x="9" y="0"/>
                      </a:cubicBezTo>
                      <a:cubicBezTo>
                        <a:pt x="11" y="0"/>
                        <a:pt x="9" y="3"/>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9" name="Freeform 312">
                  <a:extLst>
                    <a:ext uri="{FF2B5EF4-FFF2-40B4-BE49-F238E27FC236}">
                      <a16:creationId xmlns:a16="http://schemas.microsoft.com/office/drawing/2014/main" id="{BDCD4B21-3911-4081-8FAB-1AC2FBBEE3DA}"/>
                    </a:ext>
                  </a:extLst>
                </p:cNvPr>
                <p:cNvSpPr>
                  <a:spLocks/>
                </p:cNvSpPr>
                <p:nvPr/>
              </p:nvSpPr>
              <p:spPr bwMode="auto">
                <a:xfrm>
                  <a:off x="4372" y="1467"/>
                  <a:ext cx="18" cy="17"/>
                </a:xfrm>
                <a:custGeom>
                  <a:avLst/>
                  <a:gdLst>
                    <a:gd name="T0" fmla="*/ 9 w 12"/>
                    <a:gd name="T1" fmla="*/ 6 h 12"/>
                    <a:gd name="T2" fmla="*/ 1 w 12"/>
                    <a:gd name="T3" fmla="*/ 9 h 12"/>
                    <a:gd name="T4" fmla="*/ 10 w 12"/>
                    <a:gd name="T5" fmla="*/ 0 h 12"/>
                    <a:gd name="T6" fmla="*/ 9 w 12"/>
                    <a:gd name="T7" fmla="*/ 6 h 12"/>
                  </a:gdLst>
                  <a:ahLst/>
                  <a:cxnLst>
                    <a:cxn ang="0">
                      <a:pos x="T0" y="T1"/>
                    </a:cxn>
                    <a:cxn ang="0">
                      <a:pos x="T2" y="T3"/>
                    </a:cxn>
                    <a:cxn ang="0">
                      <a:pos x="T4" y="T5"/>
                    </a:cxn>
                    <a:cxn ang="0">
                      <a:pos x="T6" y="T7"/>
                    </a:cxn>
                  </a:cxnLst>
                  <a:rect l="0" t="0" r="r" b="b"/>
                  <a:pathLst>
                    <a:path w="12" h="12">
                      <a:moveTo>
                        <a:pt x="9" y="6"/>
                      </a:moveTo>
                      <a:cubicBezTo>
                        <a:pt x="6" y="10"/>
                        <a:pt x="1" y="12"/>
                        <a:pt x="1" y="9"/>
                      </a:cubicBezTo>
                      <a:cubicBezTo>
                        <a:pt x="0" y="7"/>
                        <a:pt x="6" y="0"/>
                        <a:pt x="10" y="0"/>
                      </a:cubicBezTo>
                      <a:cubicBezTo>
                        <a:pt x="12" y="0"/>
                        <a:pt x="10"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0" name="Freeform 313">
                  <a:extLst>
                    <a:ext uri="{FF2B5EF4-FFF2-40B4-BE49-F238E27FC236}">
                      <a16:creationId xmlns:a16="http://schemas.microsoft.com/office/drawing/2014/main" id="{E716D87D-538B-4F2A-BF42-DCC991AE57C0}"/>
                    </a:ext>
                  </a:extLst>
                </p:cNvPr>
                <p:cNvSpPr>
                  <a:spLocks/>
                </p:cNvSpPr>
                <p:nvPr/>
              </p:nvSpPr>
              <p:spPr bwMode="auto">
                <a:xfrm>
                  <a:off x="4398" y="1454"/>
                  <a:ext cx="15" cy="15"/>
                </a:xfrm>
                <a:custGeom>
                  <a:avLst/>
                  <a:gdLst>
                    <a:gd name="T0" fmla="*/ 8 w 10"/>
                    <a:gd name="T1" fmla="*/ 5 h 11"/>
                    <a:gd name="T2" fmla="*/ 0 w 10"/>
                    <a:gd name="T3" fmla="*/ 9 h 11"/>
                    <a:gd name="T4" fmla="*/ 8 w 10"/>
                    <a:gd name="T5" fmla="*/ 0 h 11"/>
                    <a:gd name="T6" fmla="*/ 8 w 10"/>
                    <a:gd name="T7" fmla="*/ 5 h 11"/>
                  </a:gdLst>
                  <a:ahLst/>
                  <a:cxnLst>
                    <a:cxn ang="0">
                      <a:pos x="T0" y="T1"/>
                    </a:cxn>
                    <a:cxn ang="0">
                      <a:pos x="T2" y="T3"/>
                    </a:cxn>
                    <a:cxn ang="0">
                      <a:pos x="T4" y="T5"/>
                    </a:cxn>
                    <a:cxn ang="0">
                      <a:pos x="T6" y="T7"/>
                    </a:cxn>
                  </a:cxnLst>
                  <a:rect l="0" t="0" r="r" b="b"/>
                  <a:pathLst>
                    <a:path w="10" h="11">
                      <a:moveTo>
                        <a:pt x="8" y="5"/>
                      </a:moveTo>
                      <a:cubicBezTo>
                        <a:pt x="5" y="9"/>
                        <a:pt x="1" y="11"/>
                        <a:pt x="0" y="9"/>
                      </a:cubicBezTo>
                      <a:cubicBezTo>
                        <a:pt x="0" y="6"/>
                        <a:pt x="5" y="0"/>
                        <a:pt x="8" y="0"/>
                      </a:cubicBezTo>
                      <a:cubicBezTo>
                        <a:pt x="10" y="0"/>
                        <a:pt x="9" y="3"/>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1" name="Freeform 314">
                  <a:extLst>
                    <a:ext uri="{FF2B5EF4-FFF2-40B4-BE49-F238E27FC236}">
                      <a16:creationId xmlns:a16="http://schemas.microsoft.com/office/drawing/2014/main" id="{A02DE8C5-73FB-4046-BE9A-0CCAA7F9BB01}"/>
                    </a:ext>
                  </a:extLst>
                </p:cNvPr>
                <p:cNvSpPr>
                  <a:spLocks/>
                </p:cNvSpPr>
                <p:nvPr/>
              </p:nvSpPr>
              <p:spPr bwMode="auto">
                <a:xfrm>
                  <a:off x="4553" y="2822"/>
                  <a:ext cx="23" cy="17"/>
                </a:xfrm>
                <a:custGeom>
                  <a:avLst/>
                  <a:gdLst>
                    <a:gd name="T0" fmla="*/ 15 w 16"/>
                    <a:gd name="T1" fmla="*/ 6 h 12"/>
                    <a:gd name="T2" fmla="*/ 2 w 16"/>
                    <a:gd name="T3" fmla="*/ 8 h 12"/>
                    <a:gd name="T4" fmla="*/ 9 w 16"/>
                    <a:gd name="T5" fmla="*/ 0 h 12"/>
                    <a:gd name="T6" fmla="*/ 15 w 16"/>
                    <a:gd name="T7" fmla="*/ 6 h 12"/>
                  </a:gdLst>
                  <a:ahLst/>
                  <a:cxnLst>
                    <a:cxn ang="0">
                      <a:pos x="T0" y="T1"/>
                    </a:cxn>
                    <a:cxn ang="0">
                      <a:pos x="T2" y="T3"/>
                    </a:cxn>
                    <a:cxn ang="0">
                      <a:pos x="T4" y="T5"/>
                    </a:cxn>
                    <a:cxn ang="0">
                      <a:pos x="T6" y="T7"/>
                    </a:cxn>
                  </a:cxnLst>
                  <a:rect l="0" t="0" r="r" b="b"/>
                  <a:pathLst>
                    <a:path w="16" h="12">
                      <a:moveTo>
                        <a:pt x="15" y="6"/>
                      </a:moveTo>
                      <a:cubicBezTo>
                        <a:pt x="14" y="11"/>
                        <a:pt x="6" y="12"/>
                        <a:pt x="2" y="8"/>
                      </a:cubicBezTo>
                      <a:cubicBezTo>
                        <a:pt x="0" y="5"/>
                        <a:pt x="2" y="1"/>
                        <a:pt x="9" y="0"/>
                      </a:cubicBezTo>
                      <a:cubicBezTo>
                        <a:pt x="14" y="0"/>
                        <a:pt x="16" y="3"/>
                        <a:pt x="1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2" name="Freeform 315">
                  <a:extLst>
                    <a:ext uri="{FF2B5EF4-FFF2-40B4-BE49-F238E27FC236}">
                      <a16:creationId xmlns:a16="http://schemas.microsoft.com/office/drawing/2014/main" id="{8A4A31D0-58D7-4ECB-8894-9F4192B72FBC}"/>
                    </a:ext>
                  </a:extLst>
                </p:cNvPr>
                <p:cNvSpPr>
                  <a:spLocks/>
                </p:cNvSpPr>
                <p:nvPr/>
              </p:nvSpPr>
              <p:spPr bwMode="auto">
                <a:xfrm>
                  <a:off x="4553" y="2851"/>
                  <a:ext cx="22" cy="15"/>
                </a:xfrm>
                <a:custGeom>
                  <a:avLst/>
                  <a:gdLst>
                    <a:gd name="T0" fmla="*/ 14 w 15"/>
                    <a:gd name="T1" fmla="*/ 5 h 11"/>
                    <a:gd name="T2" fmla="*/ 2 w 15"/>
                    <a:gd name="T3" fmla="*/ 7 h 11"/>
                    <a:gd name="T4" fmla="*/ 8 w 15"/>
                    <a:gd name="T5" fmla="*/ 0 h 11"/>
                    <a:gd name="T6" fmla="*/ 14 w 15"/>
                    <a:gd name="T7" fmla="*/ 5 h 11"/>
                  </a:gdLst>
                  <a:ahLst/>
                  <a:cxnLst>
                    <a:cxn ang="0">
                      <a:pos x="T0" y="T1"/>
                    </a:cxn>
                    <a:cxn ang="0">
                      <a:pos x="T2" y="T3"/>
                    </a:cxn>
                    <a:cxn ang="0">
                      <a:pos x="T4" y="T5"/>
                    </a:cxn>
                    <a:cxn ang="0">
                      <a:pos x="T6" y="T7"/>
                    </a:cxn>
                  </a:cxnLst>
                  <a:rect l="0" t="0" r="r" b="b"/>
                  <a:pathLst>
                    <a:path w="15" h="11">
                      <a:moveTo>
                        <a:pt x="14" y="5"/>
                      </a:moveTo>
                      <a:cubicBezTo>
                        <a:pt x="13" y="10"/>
                        <a:pt x="5" y="11"/>
                        <a:pt x="2" y="7"/>
                      </a:cubicBezTo>
                      <a:cubicBezTo>
                        <a:pt x="0" y="5"/>
                        <a:pt x="3" y="1"/>
                        <a:pt x="8" y="0"/>
                      </a:cubicBezTo>
                      <a:cubicBezTo>
                        <a:pt x="13" y="0"/>
                        <a:pt x="15" y="3"/>
                        <a:pt x="1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3" name="Freeform 316">
                  <a:extLst>
                    <a:ext uri="{FF2B5EF4-FFF2-40B4-BE49-F238E27FC236}">
                      <a16:creationId xmlns:a16="http://schemas.microsoft.com/office/drawing/2014/main" id="{8013A7BB-A1A6-4C64-A187-465E6C06E3FE}"/>
                    </a:ext>
                  </a:extLst>
                </p:cNvPr>
                <p:cNvSpPr>
                  <a:spLocks/>
                </p:cNvSpPr>
                <p:nvPr/>
              </p:nvSpPr>
              <p:spPr bwMode="auto">
                <a:xfrm>
                  <a:off x="4586" y="2836"/>
                  <a:ext cx="22" cy="16"/>
                </a:xfrm>
                <a:custGeom>
                  <a:avLst/>
                  <a:gdLst>
                    <a:gd name="T0" fmla="*/ 14 w 15"/>
                    <a:gd name="T1" fmla="*/ 5 h 11"/>
                    <a:gd name="T2" fmla="*/ 2 w 15"/>
                    <a:gd name="T3" fmla="*/ 7 h 11"/>
                    <a:gd name="T4" fmla="*/ 8 w 15"/>
                    <a:gd name="T5" fmla="*/ 0 h 11"/>
                    <a:gd name="T6" fmla="*/ 14 w 15"/>
                    <a:gd name="T7" fmla="*/ 5 h 11"/>
                  </a:gdLst>
                  <a:ahLst/>
                  <a:cxnLst>
                    <a:cxn ang="0">
                      <a:pos x="T0" y="T1"/>
                    </a:cxn>
                    <a:cxn ang="0">
                      <a:pos x="T2" y="T3"/>
                    </a:cxn>
                    <a:cxn ang="0">
                      <a:pos x="T4" y="T5"/>
                    </a:cxn>
                    <a:cxn ang="0">
                      <a:pos x="T6" y="T7"/>
                    </a:cxn>
                  </a:cxnLst>
                  <a:rect l="0" t="0" r="r" b="b"/>
                  <a:pathLst>
                    <a:path w="15" h="11">
                      <a:moveTo>
                        <a:pt x="14" y="5"/>
                      </a:moveTo>
                      <a:cubicBezTo>
                        <a:pt x="13" y="10"/>
                        <a:pt x="4" y="11"/>
                        <a:pt x="2" y="7"/>
                      </a:cubicBezTo>
                      <a:cubicBezTo>
                        <a:pt x="0" y="5"/>
                        <a:pt x="2" y="0"/>
                        <a:pt x="8" y="0"/>
                      </a:cubicBezTo>
                      <a:cubicBezTo>
                        <a:pt x="13" y="0"/>
                        <a:pt x="15" y="3"/>
                        <a:pt x="1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4" name="Freeform 317">
                  <a:extLst>
                    <a:ext uri="{FF2B5EF4-FFF2-40B4-BE49-F238E27FC236}">
                      <a16:creationId xmlns:a16="http://schemas.microsoft.com/office/drawing/2014/main" id="{6BEF3E3C-00A9-4E7A-976F-4FB060E38AF7}"/>
                    </a:ext>
                  </a:extLst>
                </p:cNvPr>
                <p:cNvSpPr>
                  <a:spLocks/>
                </p:cNvSpPr>
                <p:nvPr/>
              </p:nvSpPr>
              <p:spPr bwMode="auto">
                <a:xfrm>
                  <a:off x="4617" y="2819"/>
                  <a:ext cx="22" cy="18"/>
                </a:xfrm>
                <a:custGeom>
                  <a:avLst/>
                  <a:gdLst>
                    <a:gd name="T0" fmla="*/ 14 w 15"/>
                    <a:gd name="T1" fmla="*/ 6 h 13"/>
                    <a:gd name="T2" fmla="*/ 2 w 15"/>
                    <a:gd name="T3" fmla="*/ 8 h 13"/>
                    <a:gd name="T4" fmla="*/ 9 w 15"/>
                    <a:gd name="T5" fmla="*/ 0 h 13"/>
                    <a:gd name="T6" fmla="*/ 14 w 15"/>
                    <a:gd name="T7" fmla="*/ 6 h 13"/>
                  </a:gdLst>
                  <a:ahLst/>
                  <a:cxnLst>
                    <a:cxn ang="0">
                      <a:pos x="T0" y="T1"/>
                    </a:cxn>
                    <a:cxn ang="0">
                      <a:pos x="T2" y="T3"/>
                    </a:cxn>
                    <a:cxn ang="0">
                      <a:pos x="T4" y="T5"/>
                    </a:cxn>
                    <a:cxn ang="0">
                      <a:pos x="T6" y="T7"/>
                    </a:cxn>
                  </a:cxnLst>
                  <a:rect l="0" t="0" r="r" b="b"/>
                  <a:pathLst>
                    <a:path w="15" h="13">
                      <a:moveTo>
                        <a:pt x="14" y="6"/>
                      </a:moveTo>
                      <a:cubicBezTo>
                        <a:pt x="13" y="11"/>
                        <a:pt x="4" y="13"/>
                        <a:pt x="2" y="8"/>
                      </a:cubicBezTo>
                      <a:cubicBezTo>
                        <a:pt x="0" y="6"/>
                        <a:pt x="3" y="1"/>
                        <a:pt x="9" y="0"/>
                      </a:cubicBezTo>
                      <a:cubicBezTo>
                        <a:pt x="14" y="0"/>
                        <a:pt x="15" y="4"/>
                        <a:pt x="1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5" name="Freeform 318">
                  <a:extLst>
                    <a:ext uri="{FF2B5EF4-FFF2-40B4-BE49-F238E27FC236}">
                      <a16:creationId xmlns:a16="http://schemas.microsoft.com/office/drawing/2014/main" id="{CA9B9007-F1E5-400D-B9FD-47924BF724C8}"/>
                    </a:ext>
                  </a:extLst>
                </p:cNvPr>
                <p:cNvSpPr>
                  <a:spLocks/>
                </p:cNvSpPr>
                <p:nvPr/>
              </p:nvSpPr>
              <p:spPr bwMode="auto">
                <a:xfrm>
                  <a:off x="4613" y="2849"/>
                  <a:ext cx="20" cy="16"/>
                </a:xfrm>
                <a:custGeom>
                  <a:avLst/>
                  <a:gdLst>
                    <a:gd name="T0" fmla="*/ 13 w 14"/>
                    <a:gd name="T1" fmla="*/ 5 h 11"/>
                    <a:gd name="T2" fmla="*/ 1 w 14"/>
                    <a:gd name="T3" fmla="*/ 7 h 11"/>
                    <a:gd name="T4" fmla="*/ 8 w 14"/>
                    <a:gd name="T5" fmla="*/ 0 h 11"/>
                    <a:gd name="T6" fmla="*/ 13 w 14"/>
                    <a:gd name="T7" fmla="*/ 5 h 11"/>
                  </a:gdLst>
                  <a:ahLst/>
                  <a:cxnLst>
                    <a:cxn ang="0">
                      <a:pos x="T0" y="T1"/>
                    </a:cxn>
                    <a:cxn ang="0">
                      <a:pos x="T2" y="T3"/>
                    </a:cxn>
                    <a:cxn ang="0">
                      <a:pos x="T4" y="T5"/>
                    </a:cxn>
                    <a:cxn ang="0">
                      <a:pos x="T6" y="T7"/>
                    </a:cxn>
                  </a:cxnLst>
                  <a:rect l="0" t="0" r="r" b="b"/>
                  <a:pathLst>
                    <a:path w="14" h="11">
                      <a:moveTo>
                        <a:pt x="13" y="5"/>
                      </a:moveTo>
                      <a:cubicBezTo>
                        <a:pt x="11" y="10"/>
                        <a:pt x="3" y="11"/>
                        <a:pt x="1" y="7"/>
                      </a:cubicBezTo>
                      <a:cubicBezTo>
                        <a:pt x="0" y="4"/>
                        <a:pt x="3" y="0"/>
                        <a:pt x="8" y="0"/>
                      </a:cubicBezTo>
                      <a:cubicBezTo>
                        <a:pt x="13" y="0"/>
                        <a:pt x="14" y="3"/>
                        <a:pt x="13"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6" name="Freeform 319">
                  <a:extLst>
                    <a:ext uri="{FF2B5EF4-FFF2-40B4-BE49-F238E27FC236}">
                      <a16:creationId xmlns:a16="http://schemas.microsoft.com/office/drawing/2014/main" id="{2F10C7FC-F16C-4AA8-B7E0-317A6A4805DD}"/>
                    </a:ext>
                  </a:extLst>
                </p:cNvPr>
                <p:cNvSpPr>
                  <a:spLocks/>
                </p:cNvSpPr>
                <p:nvPr/>
              </p:nvSpPr>
              <p:spPr bwMode="auto">
                <a:xfrm>
                  <a:off x="4472" y="2675"/>
                  <a:ext cx="28" cy="25"/>
                </a:xfrm>
                <a:custGeom>
                  <a:avLst/>
                  <a:gdLst>
                    <a:gd name="T0" fmla="*/ 19 w 19"/>
                    <a:gd name="T1" fmla="*/ 8 h 17"/>
                    <a:gd name="T2" fmla="*/ 4 w 19"/>
                    <a:gd name="T3" fmla="*/ 11 h 17"/>
                    <a:gd name="T4" fmla="*/ 10 w 19"/>
                    <a:gd name="T5" fmla="*/ 0 h 17"/>
                    <a:gd name="T6" fmla="*/ 19 w 19"/>
                    <a:gd name="T7" fmla="*/ 8 h 17"/>
                  </a:gdLst>
                  <a:ahLst/>
                  <a:cxnLst>
                    <a:cxn ang="0">
                      <a:pos x="T0" y="T1"/>
                    </a:cxn>
                    <a:cxn ang="0">
                      <a:pos x="T2" y="T3"/>
                    </a:cxn>
                    <a:cxn ang="0">
                      <a:pos x="T4" y="T5"/>
                    </a:cxn>
                    <a:cxn ang="0">
                      <a:pos x="T6" y="T7"/>
                    </a:cxn>
                  </a:cxnLst>
                  <a:rect l="0" t="0" r="r" b="b"/>
                  <a:pathLst>
                    <a:path w="19" h="17">
                      <a:moveTo>
                        <a:pt x="19" y="8"/>
                      </a:moveTo>
                      <a:cubicBezTo>
                        <a:pt x="19" y="14"/>
                        <a:pt x="9" y="17"/>
                        <a:pt x="4" y="11"/>
                      </a:cubicBezTo>
                      <a:cubicBezTo>
                        <a:pt x="0" y="7"/>
                        <a:pt x="2" y="0"/>
                        <a:pt x="10" y="0"/>
                      </a:cubicBezTo>
                      <a:cubicBezTo>
                        <a:pt x="17" y="0"/>
                        <a:pt x="19" y="5"/>
                        <a:pt x="1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7" name="Freeform 320">
                  <a:extLst>
                    <a:ext uri="{FF2B5EF4-FFF2-40B4-BE49-F238E27FC236}">
                      <a16:creationId xmlns:a16="http://schemas.microsoft.com/office/drawing/2014/main" id="{971A47B8-1866-4AD8-907D-63625231B3EB}"/>
                    </a:ext>
                  </a:extLst>
                </p:cNvPr>
                <p:cNvSpPr>
                  <a:spLocks/>
                </p:cNvSpPr>
                <p:nvPr/>
              </p:nvSpPr>
              <p:spPr bwMode="auto">
                <a:xfrm>
                  <a:off x="4475" y="2716"/>
                  <a:ext cx="28" cy="23"/>
                </a:xfrm>
                <a:custGeom>
                  <a:avLst/>
                  <a:gdLst>
                    <a:gd name="T0" fmla="*/ 19 w 19"/>
                    <a:gd name="T1" fmla="*/ 8 h 16"/>
                    <a:gd name="T2" fmla="*/ 4 w 19"/>
                    <a:gd name="T3" fmla="*/ 11 h 16"/>
                    <a:gd name="T4" fmla="*/ 10 w 19"/>
                    <a:gd name="T5" fmla="*/ 0 h 16"/>
                    <a:gd name="T6" fmla="*/ 19 w 19"/>
                    <a:gd name="T7" fmla="*/ 8 h 16"/>
                  </a:gdLst>
                  <a:ahLst/>
                  <a:cxnLst>
                    <a:cxn ang="0">
                      <a:pos x="T0" y="T1"/>
                    </a:cxn>
                    <a:cxn ang="0">
                      <a:pos x="T2" y="T3"/>
                    </a:cxn>
                    <a:cxn ang="0">
                      <a:pos x="T4" y="T5"/>
                    </a:cxn>
                    <a:cxn ang="0">
                      <a:pos x="T6" y="T7"/>
                    </a:cxn>
                  </a:cxnLst>
                  <a:rect l="0" t="0" r="r" b="b"/>
                  <a:pathLst>
                    <a:path w="19" h="16">
                      <a:moveTo>
                        <a:pt x="19" y="8"/>
                      </a:moveTo>
                      <a:cubicBezTo>
                        <a:pt x="19" y="14"/>
                        <a:pt x="9" y="16"/>
                        <a:pt x="4" y="11"/>
                      </a:cubicBezTo>
                      <a:cubicBezTo>
                        <a:pt x="0" y="7"/>
                        <a:pt x="3" y="1"/>
                        <a:pt x="10" y="0"/>
                      </a:cubicBezTo>
                      <a:cubicBezTo>
                        <a:pt x="17" y="0"/>
                        <a:pt x="19" y="5"/>
                        <a:pt x="1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8" name="Freeform 321">
                  <a:extLst>
                    <a:ext uri="{FF2B5EF4-FFF2-40B4-BE49-F238E27FC236}">
                      <a16:creationId xmlns:a16="http://schemas.microsoft.com/office/drawing/2014/main" id="{BEC2E302-3167-49A2-BB78-50F87630B406}"/>
                    </a:ext>
                  </a:extLst>
                </p:cNvPr>
                <p:cNvSpPr>
                  <a:spLocks/>
                </p:cNvSpPr>
                <p:nvPr/>
              </p:nvSpPr>
              <p:spPr bwMode="auto">
                <a:xfrm>
                  <a:off x="4465" y="2585"/>
                  <a:ext cx="30" cy="28"/>
                </a:xfrm>
                <a:custGeom>
                  <a:avLst/>
                  <a:gdLst>
                    <a:gd name="T0" fmla="*/ 21 w 21"/>
                    <a:gd name="T1" fmla="*/ 9 h 19"/>
                    <a:gd name="T2" fmla="*/ 4 w 21"/>
                    <a:gd name="T3" fmla="*/ 13 h 19"/>
                    <a:gd name="T4" fmla="*/ 11 w 21"/>
                    <a:gd name="T5" fmla="*/ 0 h 19"/>
                    <a:gd name="T6" fmla="*/ 21 w 21"/>
                    <a:gd name="T7" fmla="*/ 9 h 19"/>
                  </a:gdLst>
                  <a:ahLst/>
                  <a:cxnLst>
                    <a:cxn ang="0">
                      <a:pos x="T0" y="T1"/>
                    </a:cxn>
                    <a:cxn ang="0">
                      <a:pos x="T2" y="T3"/>
                    </a:cxn>
                    <a:cxn ang="0">
                      <a:pos x="T4" y="T5"/>
                    </a:cxn>
                    <a:cxn ang="0">
                      <a:pos x="T6" y="T7"/>
                    </a:cxn>
                  </a:cxnLst>
                  <a:rect l="0" t="0" r="r" b="b"/>
                  <a:pathLst>
                    <a:path w="21" h="19">
                      <a:moveTo>
                        <a:pt x="21" y="9"/>
                      </a:moveTo>
                      <a:cubicBezTo>
                        <a:pt x="20" y="16"/>
                        <a:pt x="10" y="19"/>
                        <a:pt x="4" y="13"/>
                      </a:cubicBezTo>
                      <a:cubicBezTo>
                        <a:pt x="0" y="8"/>
                        <a:pt x="3" y="1"/>
                        <a:pt x="11" y="0"/>
                      </a:cubicBezTo>
                      <a:cubicBezTo>
                        <a:pt x="18" y="0"/>
                        <a:pt x="21" y="5"/>
                        <a:pt x="2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9" name="Freeform 322">
                  <a:extLst>
                    <a:ext uri="{FF2B5EF4-FFF2-40B4-BE49-F238E27FC236}">
                      <a16:creationId xmlns:a16="http://schemas.microsoft.com/office/drawing/2014/main" id="{51E2C796-639A-4AD6-AC25-0370F4C14334}"/>
                    </a:ext>
                  </a:extLst>
                </p:cNvPr>
                <p:cNvSpPr>
                  <a:spLocks/>
                </p:cNvSpPr>
                <p:nvPr/>
              </p:nvSpPr>
              <p:spPr bwMode="auto">
                <a:xfrm>
                  <a:off x="4468" y="2632"/>
                  <a:ext cx="30" cy="26"/>
                </a:xfrm>
                <a:custGeom>
                  <a:avLst/>
                  <a:gdLst>
                    <a:gd name="T0" fmla="*/ 21 w 21"/>
                    <a:gd name="T1" fmla="*/ 8 h 18"/>
                    <a:gd name="T2" fmla="*/ 4 w 21"/>
                    <a:gd name="T3" fmla="*/ 12 h 18"/>
                    <a:gd name="T4" fmla="*/ 11 w 21"/>
                    <a:gd name="T5" fmla="*/ 0 h 18"/>
                    <a:gd name="T6" fmla="*/ 21 w 21"/>
                    <a:gd name="T7" fmla="*/ 8 h 18"/>
                  </a:gdLst>
                  <a:ahLst/>
                  <a:cxnLst>
                    <a:cxn ang="0">
                      <a:pos x="T0" y="T1"/>
                    </a:cxn>
                    <a:cxn ang="0">
                      <a:pos x="T2" y="T3"/>
                    </a:cxn>
                    <a:cxn ang="0">
                      <a:pos x="T4" y="T5"/>
                    </a:cxn>
                    <a:cxn ang="0">
                      <a:pos x="T6" y="T7"/>
                    </a:cxn>
                  </a:cxnLst>
                  <a:rect l="0" t="0" r="r" b="b"/>
                  <a:pathLst>
                    <a:path w="21" h="18">
                      <a:moveTo>
                        <a:pt x="21" y="8"/>
                      </a:moveTo>
                      <a:cubicBezTo>
                        <a:pt x="20" y="15"/>
                        <a:pt x="10" y="18"/>
                        <a:pt x="4" y="12"/>
                      </a:cubicBezTo>
                      <a:cubicBezTo>
                        <a:pt x="0" y="7"/>
                        <a:pt x="3" y="0"/>
                        <a:pt x="11" y="0"/>
                      </a:cubicBezTo>
                      <a:cubicBezTo>
                        <a:pt x="18" y="0"/>
                        <a:pt x="21" y="5"/>
                        <a:pt x="2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0" name="Freeform 323">
                  <a:extLst>
                    <a:ext uri="{FF2B5EF4-FFF2-40B4-BE49-F238E27FC236}">
                      <a16:creationId xmlns:a16="http://schemas.microsoft.com/office/drawing/2014/main" id="{D929686E-006D-42CF-BF38-26A13C512A36}"/>
                    </a:ext>
                  </a:extLst>
                </p:cNvPr>
                <p:cNvSpPr>
                  <a:spLocks/>
                </p:cNvSpPr>
                <p:nvPr/>
              </p:nvSpPr>
              <p:spPr bwMode="auto">
                <a:xfrm>
                  <a:off x="4520" y="2772"/>
                  <a:ext cx="25" cy="21"/>
                </a:xfrm>
                <a:custGeom>
                  <a:avLst/>
                  <a:gdLst>
                    <a:gd name="T0" fmla="*/ 17 w 17"/>
                    <a:gd name="T1" fmla="*/ 6 h 14"/>
                    <a:gd name="T2" fmla="*/ 3 w 17"/>
                    <a:gd name="T3" fmla="*/ 9 h 14"/>
                    <a:gd name="T4" fmla="*/ 9 w 17"/>
                    <a:gd name="T5" fmla="*/ 0 h 14"/>
                    <a:gd name="T6" fmla="*/ 17 w 17"/>
                    <a:gd name="T7" fmla="*/ 6 h 14"/>
                  </a:gdLst>
                  <a:ahLst/>
                  <a:cxnLst>
                    <a:cxn ang="0">
                      <a:pos x="T0" y="T1"/>
                    </a:cxn>
                    <a:cxn ang="0">
                      <a:pos x="T2" y="T3"/>
                    </a:cxn>
                    <a:cxn ang="0">
                      <a:pos x="T4" y="T5"/>
                    </a:cxn>
                    <a:cxn ang="0">
                      <a:pos x="T6" y="T7"/>
                    </a:cxn>
                  </a:cxnLst>
                  <a:rect l="0" t="0" r="r" b="b"/>
                  <a:pathLst>
                    <a:path w="17" h="14">
                      <a:moveTo>
                        <a:pt x="17" y="6"/>
                      </a:moveTo>
                      <a:cubicBezTo>
                        <a:pt x="16" y="12"/>
                        <a:pt x="7" y="14"/>
                        <a:pt x="3" y="9"/>
                      </a:cubicBezTo>
                      <a:cubicBezTo>
                        <a:pt x="0" y="6"/>
                        <a:pt x="2" y="0"/>
                        <a:pt x="9" y="0"/>
                      </a:cubicBezTo>
                      <a:cubicBezTo>
                        <a:pt x="15" y="0"/>
                        <a:pt x="17" y="4"/>
                        <a:pt x="1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1" name="Freeform 324">
                  <a:extLst>
                    <a:ext uri="{FF2B5EF4-FFF2-40B4-BE49-F238E27FC236}">
                      <a16:creationId xmlns:a16="http://schemas.microsoft.com/office/drawing/2014/main" id="{BBA72D2E-DF0B-4A5A-B04A-A56A0D960D3B}"/>
                    </a:ext>
                  </a:extLst>
                </p:cNvPr>
                <p:cNvSpPr>
                  <a:spLocks/>
                </p:cNvSpPr>
                <p:nvPr/>
              </p:nvSpPr>
              <p:spPr bwMode="auto">
                <a:xfrm>
                  <a:off x="4523" y="2806"/>
                  <a:ext cx="23" cy="18"/>
                </a:xfrm>
                <a:custGeom>
                  <a:avLst/>
                  <a:gdLst>
                    <a:gd name="T0" fmla="*/ 15 w 16"/>
                    <a:gd name="T1" fmla="*/ 6 h 13"/>
                    <a:gd name="T2" fmla="*/ 2 w 16"/>
                    <a:gd name="T3" fmla="*/ 8 h 13"/>
                    <a:gd name="T4" fmla="*/ 8 w 16"/>
                    <a:gd name="T5" fmla="*/ 0 h 13"/>
                    <a:gd name="T6" fmla="*/ 15 w 16"/>
                    <a:gd name="T7" fmla="*/ 6 h 13"/>
                  </a:gdLst>
                  <a:ahLst/>
                  <a:cxnLst>
                    <a:cxn ang="0">
                      <a:pos x="T0" y="T1"/>
                    </a:cxn>
                    <a:cxn ang="0">
                      <a:pos x="T2" y="T3"/>
                    </a:cxn>
                    <a:cxn ang="0">
                      <a:pos x="T4" y="T5"/>
                    </a:cxn>
                    <a:cxn ang="0">
                      <a:pos x="T6" y="T7"/>
                    </a:cxn>
                  </a:cxnLst>
                  <a:rect l="0" t="0" r="r" b="b"/>
                  <a:pathLst>
                    <a:path w="16" h="13">
                      <a:moveTo>
                        <a:pt x="15" y="6"/>
                      </a:moveTo>
                      <a:cubicBezTo>
                        <a:pt x="15" y="12"/>
                        <a:pt x="6" y="13"/>
                        <a:pt x="2" y="8"/>
                      </a:cubicBezTo>
                      <a:cubicBezTo>
                        <a:pt x="0" y="6"/>
                        <a:pt x="2" y="1"/>
                        <a:pt x="8" y="0"/>
                      </a:cubicBezTo>
                      <a:cubicBezTo>
                        <a:pt x="14" y="0"/>
                        <a:pt x="16" y="4"/>
                        <a:pt x="1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2" name="Freeform 325">
                  <a:extLst>
                    <a:ext uri="{FF2B5EF4-FFF2-40B4-BE49-F238E27FC236}">
                      <a16:creationId xmlns:a16="http://schemas.microsoft.com/office/drawing/2014/main" id="{88EF7AF5-A620-4C6B-986B-C3CDF089980F}"/>
                    </a:ext>
                  </a:extLst>
                </p:cNvPr>
                <p:cNvSpPr>
                  <a:spLocks/>
                </p:cNvSpPr>
                <p:nvPr/>
              </p:nvSpPr>
              <p:spPr bwMode="auto">
                <a:xfrm>
                  <a:off x="4516" y="2695"/>
                  <a:ext cx="27" cy="24"/>
                </a:xfrm>
                <a:custGeom>
                  <a:avLst/>
                  <a:gdLst>
                    <a:gd name="T0" fmla="*/ 19 w 19"/>
                    <a:gd name="T1" fmla="*/ 8 h 16"/>
                    <a:gd name="T2" fmla="*/ 4 w 19"/>
                    <a:gd name="T3" fmla="*/ 11 h 16"/>
                    <a:gd name="T4" fmla="*/ 10 w 19"/>
                    <a:gd name="T5" fmla="*/ 0 h 16"/>
                    <a:gd name="T6" fmla="*/ 19 w 19"/>
                    <a:gd name="T7" fmla="*/ 8 h 16"/>
                  </a:gdLst>
                  <a:ahLst/>
                  <a:cxnLst>
                    <a:cxn ang="0">
                      <a:pos x="T0" y="T1"/>
                    </a:cxn>
                    <a:cxn ang="0">
                      <a:pos x="T2" y="T3"/>
                    </a:cxn>
                    <a:cxn ang="0">
                      <a:pos x="T4" y="T5"/>
                    </a:cxn>
                    <a:cxn ang="0">
                      <a:pos x="T6" y="T7"/>
                    </a:cxn>
                  </a:cxnLst>
                  <a:rect l="0" t="0" r="r" b="b"/>
                  <a:pathLst>
                    <a:path w="19" h="16">
                      <a:moveTo>
                        <a:pt x="19" y="8"/>
                      </a:moveTo>
                      <a:cubicBezTo>
                        <a:pt x="18" y="14"/>
                        <a:pt x="8" y="16"/>
                        <a:pt x="4" y="11"/>
                      </a:cubicBezTo>
                      <a:cubicBezTo>
                        <a:pt x="0" y="7"/>
                        <a:pt x="3" y="0"/>
                        <a:pt x="10" y="0"/>
                      </a:cubicBezTo>
                      <a:cubicBezTo>
                        <a:pt x="17" y="0"/>
                        <a:pt x="19" y="5"/>
                        <a:pt x="1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3" name="Freeform 326">
                  <a:extLst>
                    <a:ext uri="{FF2B5EF4-FFF2-40B4-BE49-F238E27FC236}">
                      <a16:creationId xmlns:a16="http://schemas.microsoft.com/office/drawing/2014/main" id="{0DCD609D-431E-4E34-9165-C7C27863EC42}"/>
                    </a:ext>
                  </a:extLst>
                </p:cNvPr>
                <p:cNvSpPr>
                  <a:spLocks/>
                </p:cNvSpPr>
                <p:nvPr/>
              </p:nvSpPr>
              <p:spPr bwMode="auto">
                <a:xfrm>
                  <a:off x="4519" y="2735"/>
                  <a:ext cx="26" cy="21"/>
                </a:xfrm>
                <a:custGeom>
                  <a:avLst/>
                  <a:gdLst>
                    <a:gd name="T0" fmla="*/ 18 w 18"/>
                    <a:gd name="T1" fmla="*/ 7 h 15"/>
                    <a:gd name="T2" fmla="*/ 3 w 18"/>
                    <a:gd name="T3" fmla="*/ 10 h 15"/>
                    <a:gd name="T4" fmla="*/ 9 w 18"/>
                    <a:gd name="T5" fmla="*/ 0 h 15"/>
                    <a:gd name="T6" fmla="*/ 18 w 18"/>
                    <a:gd name="T7" fmla="*/ 7 h 15"/>
                  </a:gdLst>
                  <a:ahLst/>
                  <a:cxnLst>
                    <a:cxn ang="0">
                      <a:pos x="T0" y="T1"/>
                    </a:cxn>
                    <a:cxn ang="0">
                      <a:pos x="T2" y="T3"/>
                    </a:cxn>
                    <a:cxn ang="0">
                      <a:pos x="T4" y="T5"/>
                    </a:cxn>
                    <a:cxn ang="0">
                      <a:pos x="T6" y="T7"/>
                    </a:cxn>
                  </a:cxnLst>
                  <a:rect l="0" t="0" r="r" b="b"/>
                  <a:pathLst>
                    <a:path w="18" h="15">
                      <a:moveTo>
                        <a:pt x="18" y="7"/>
                      </a:moveTo>
                      <a:cubicBezTo>
                        <a:pt x="17" y="14"/>
                        <a:pt x="7" y="15"/>
                        <a:pt x="3" y="10"/>
                      </a:cubicBezTo>
                      <a:cubicBezTo>
                        <a:pt x="0" y="7"/>
                        <a:pt x="2" y="1"/>
                        <a:pt x="9" y="0"/>
                      </a:cubicBezTo>
                      <a:cubicBezTo>
                        <a:pt x="15" y="1"/>
                        <a:pt x="18" y="5"/>
                        <a:pt x="1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4" name="Freeform 327">
                  <a:extLst>
                    <a:ext uri="{FF2B5EF4-FFF2-40B4-BE49-F238E27FC236}">
                      <a16:creationId xmlns:a16="http://schemas.microsoft.com/office/drawing/2014/main" id="{3C99B269-4880-4FAC-8B38-2EC66E42EB7C}"/>
                    </a:ext>
                  </a:extLst>
                </p:cNvPr>
                <p:cNvSpPr>
                  <a:spLocks/>
                </p:cNvSpPr>
                <p:nvPr/>
              </p:nvSpPr>
              <p:spPr bwMode="auto">
                <a:xfrm>
                  <a:off x="4513" y="2609"/>
                  <a:ext cx="29" cy="26"/>
                </a:xfrm>
                <a:custGeom>
                  <a:avLst/>
                  <a:gdLst>
                    <a:gd name="T0" fmla="*/ 20 w 20"/>
                    <a:gd name="T1" fmla="*/ 8 h 18"/>
                    <a:gd name="T2" fmla="*/ 3 w 20"/>
                    <a:gd name="T3" fmla="*/ 12 h 18"/>
                    <a:gd name="T4" fmla="*/ 11 w 20"/>
                    <a:gd name="T5" fmla="*/ 0 h 18"/>
                    <a:gd name="T6" fmla="*/ 20 w 20"/>
                    <a:gd name="T7" fmla="*/ 8 h 18"/>
                  </a:gdLst>
                  <a:ahLst/>
                  <a:cxnLst>
                    <a:cxn ang="0">
                      <a:pos x="T0" y="T1"/>
                    </a:cxn>
                    <a:cxn ang="0">
                      <a:pos x="T2" y="T3"/>
                    </a:cxn>
                    <a:cxn ang="0">
                      <a:pos x="T4" y="T5"/>
                    </a:cxn>
                    <a:cxn ang="0">
                      <a:pos x="T6" y="T7"/>
                    </a:cxn>
                  </a:cxnLst>
                  <a:rect l="0" t="0" r="r" b="b"/>
                  <a:pathLst>
                    <a:path w="20" h="18">
                      <a:moveTo>
                        <a:pt x="20" y="8"/>
                      </a:moveTo>
                      <a:cubicBezTo>
                        <a:pt x="19" y="16"/>
                        <a:pt x="8" y="18"/>
                        <a:pt x="3" y="12"/>
                      </a:cubicBezTo>
                      <a:cubicBezTo>
                        <a:pt x="0" y="8"/>
                        <a:pt x="3" y="0"/>
                        <a:pt x="11" y="0"/>
                      </a:cubicBezTo>
                      <a:cubicBezTo>
                        <a:pt x="18" y="0"/>
                        <a:pt x="20" y="5"/>
                        <a:pt x="2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5" name="Freeform 328">
                  <a:extLst>
                    <a:ext uri="{FF2B5EF4-FFF2-40B4-BE49-F238E27FC236}">
                      <a16:creationId xmlns:a16="http://schemas.microsoft.com/office/drawing/2014/main" id="{58337AF3-8BB9-4FF2-82EA-743CD3FE6B35}"/>
                    </a:ext>
                  </a:extLst>
                </p:cNvPr>
                <p:cNvSpPr>
                  <a:spLocks/>
                </p:cNvSpPr>
                <p:nvPr/>
              </p:nvSpPr>
              <p:spPr bwMode="auto">
                <a:xfrm>
                  <a:off x="4514" y="2653"/>
                  <a:ext cx="29" cy="25"/>
                </a:xfrm>
                <a:custGeom>
                  <a:avLst/>
                  <a:gdLst>
                    <a:gd name="T0" fmla="*/ 19 w 20"/>
                    <a:gd name="T1" fmla="*/ 8 h 17"/>
                    <a:gd name="T2" fmla="*/ 4 w 20"/>
                    <a:gd name="T3" fmla="*/ 11 h 17"/>
                    <a:gd name="T4" fmla="*/ 11 w 20"/>
                    <a:gd name="T5" fmla="*/ 0 h 17"/>
                    <a:gd name="T6" fmla="*/ 19 w 20"/>
                    <a:gd name="T7" fmla="*/ 8 h 17"/>
                  </a:gdLst>
                  <a:ahLst/>
                  <a:cxnLst>
                    <a:cxn ang="0">
                      <a:pos x="T0" y="T1"/>
                    </a:cxn>
                    <a:cxn ang="0">
                      <a:pos x="T2" y="T3"/>
                    </a:cxn>
                    <a:cxn ang="0">
                      <a:pos x="T4" y="T5"/>
                    </a:cxn>
                    <a:cxn ang="0">
                      <a:pos x="T6" y="T7"/>
                    </a:cxn>
                  </a:cxnLst>
                  <a:rect l="0" t="0" r="r" b="b"/>
                  <a:pathLst>
                    <a:path w="20" h="17">
                      <a:moveTo>
                        <a:pt x="19" y="8"/>
                      </a:moveTo>
                      <a:cubicBezTo>
                        <a:pt x="19" y="15"/>
                        <a:pt x="8" y="17"/>
                        <a:pt x="4" y="11"/>
                      </a:cubicBezTo>
                      <a:cubicBezTo>
                        <a:pt x="0" y="7"/>
                        <a:pt x="3" y="0"/>
                        <a:pt x="11" y="0"/>
                      </a:cubicBezTo>
                      <a:cubicBezTo>
                        <a:pt x="17" y="0"/>
                        <a:pt x="20" y="5"/>
                        <a:pt x="1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6" name="Freeform 329">
                  <a:extLst>
                    <a:ext uri="{FF2B5EF4-FFF2-40B4-BE49-F238E27FC236}">
                      <a16:creationId xmlns:a16="http://schemas.microsoft.com/office/drawing/2014/main" id="{EBEE0FD8-9860-4467-B37E-A299CD26F239}"/>
                    </a:ext>
                  </a:extLst>
                </p:cNvPr>
                <p:cNvSpPr>
                  <a:spLocks/>
                </p:cNvSpPr>
                <p:nvPr/>
              </p:nvSpPr>
              <p:spPr bwMode="auto">
                <a:xfrm>
                  <a:off x="4553" y="2753"/>
                  <a:ext cx="25" cy="22"/>
                </a:xfrm>
                <a:custGeom>
                  <a:avLst/>
                  <a:gdLst>
                    <a:gd name="T0" fmla="*/ 17 w 17"/>
                    <a:gd name="T1" fmla="*/ 7 h 15"/>
                    <a:gd name="T2" fmla="*/ 3 w 17"/>
                    <a:gd name="T3" fmla="*/ 9 h 15"/>
                    <a:gd name="T4" fmla="*/ 9 w 17"/>
                    <a:gd name="T5" fmla="*/ 0 h 15"/>
                    <a:gd name="T6" fmla="*/ 17 w 17"/>
                    <a:gd name="T7" fmla="*/ 7 h 15"/>
                  </a:gdLst>
                  <a:ahLst/>
                  <a:cxnLst>
                    <a:cxn ang="0">
                      <a:pos x="T0" y="T1"/>
                    </a:cxn>
                    <a:cxn ang="0">
                      <a:pos x="T2" y="T3"/>
                    </a:cxn>
                    <a:cxn ang="0">
                      <a:pos x="T4" y="T5"/>
                    </a:cxn>
                    <a:cxn ang="0">
                      <a:pos x="T6" y="T7"/>
                    </a:cxn>
                  </a:cxnLst>
                  <a:rect l="0" t="0" r="r" b="b"/>
                  <a:pathLst>
                    <a:path w="17" h="15">
                      <a:moveTo>
                        <a:pt x="17" y="7"/>
                      </a:moveTo>
                      <a:cubicBezTo>
                        <a:pt x="16" y="13"/>
                        <a:pt x="6" y="15"/>
                        <a:pt x="3" y="9"/>
                      </a:cubicBezTo>
                      <a:cubicBezTo>
                        <a:pt x="0" y="6"/>
                        <a:pt x="2" y="0"/>
                        <a:pt x="9" y="0"/>
                      </a:cubicBezTo>
                      <a:cubicBezTo>
                        <a:pt x="15" y="0"/>
                        <a:pt x="17" y="4"/>
                        <a:pt x="17"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7" name="Freeform 330">
                  <a:extLst>
                    <a:ext uri="{FF2B5EF4-FFF2-40B4-BE49-F238E27FC236}">
                      <a16:creationId xmlns:a16="http://schemas.microsoft.com/office/drawing/2014/main" id="{D159633A-174F-4329-8731-8CB10D443004}"/>
                    </a:ext>
                  </a:extLst>
                </p:cNvPr>
                <p:cNvSpPr>
                  <a:spLocks/>
                </p:cNvSpPr>
                <p:nvPr/>
              </p:nvSpPr>
              <p:spPr bwMode="auto">
                <a:xfrm>
                  <a:off x="4553" y="2788"/>
                  <a:ext cx="25" cy="20"/>
                </a:xfrm>
                <a:custGeom>
                  <a:avLst/>
                  <a:gdLst>
                    <a:gd name="T0" fmla="*/ 16 w 17"/>
                    <a:gd name="T1" fmla="*/ 6 h 14"/>
                    <a:gd name="T2" fmla="*/ 3 w 17"/>
                    <a:gd name="T3" fmla="*/ 9 h 14"/>
                    <a:gd name="T4" fmla="*/ 9 w 17"/>
                    <a:gd name="T5" fmla="*/ 0 h 14"/>
                    <a:gd name="T6" fmla="*/ 16 w 17"/>
                    <a:gd name="T7" fmla="*/ 6 h 14"/>
                  </a:gdLst>
                  <a:ahLst/>
                  <a:cxnLst>
                    <a:cxn ang="0">
                      <a:pos x="T0" y="T1"/>
                    </a:cxn>
                    <a:cxn ang="0">
                      <a:pos x="T2" y="T3"/>
                    </a:cxn>
                    <a:cxn ang="0">
                      <a:pos x="T4" y="T5"/>
                    </a:cxn>
                    <a:cxn ang="0">
                      <a:pos x="T6" y="T7"/>
                    </a:cxn>
                  </a:cxnLst>
                  <a:rect l="0" t="0" r="r" b="b"/>
                  <a:pathLst>
                    <a:path w="17" h="14">
                      <a:moveTo>
                        <a:pt x="16" y="6"/>
                      </a:moveTo>
                      <a:cubicBezTo>
                        <a:pt x="15" y="12"/>
                        <a:pt x="6" y="14"/>
                        <a:pt x="3" y="9"/>
                      </a:cubicBezTo>
                      <a:cubicBezTo>
                        <a:pt x="0" y="6"/>
                        <a:pt x="2" y="1"/>
                        <a:pt x="9" y="0"/>
                      </a:cubicBezTo>
                      <a:cubicBezTo>
                        <a:pt x="15" y="0"/>
                        <a:pt x="17" y="4"/>
                        <a:pt x="16"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8" name="Freeform 331">
                  <a:extLst>
                    <a:ext uri="{FF2B5EF4-FFF2-40B4-BE49-F238E27FC236}">
                      <a16:creationId xmlns:a16="http://schemas.microsoft.com/office/drawing/2014/main" id="{0F9874AC-F93E-46A3-9592-E28E1B1BF7DC}"/>
                    </a:ext>
                  </a:extLst>
                </p:cNvPr>
                <p:cNvSpPr>
                  <a:spLocks/>
                </p:cNvSpPr>
                <p:nvPr/>
              </p:nvSpPr>
              <p:spPr bwMode="auto">
                <a:xfrm>
                  <a:off x="4552" y="2674"/>
                  <a:ext cx="29" cy="24"/>
                </a:xfrm>
                <a:custGeom>
                  <a:avLst/>
                  <a:gdLst>
                    <a:gd name="T0" fmla="*/ 19 w 20"/>
                    <a:gd name="T1" fmla="*/ 8 h 17"/>
                    <a:gd name="T2" fmla="*/ 4 w 20"/>
                    <a:gd name="T3" fmla="*/ 11 h 17"/>
                    <a:gd name="T4" fmla="*/ 11 w 20"/>
                    <a:gd name="T5" fmla="*/ 0 h 17"/>
                    <a:gd name="T6" fmla="*/ 19 w 20"/>
                    <a:gd name="T7" fmla="*/ 8 h 17"/>
                  </a:gdLst>
                  <a:ahLst/>
                  <a:cxnLst>
                    <a:cxn ang="0">
                      <a:pos x="T0" y="T1"/>
                    </a:cxn>
                    <a:cxn ang="0">
                      <a:pos x="T2" y="T3"/>
                    </a:cxn>
                    <a:cxn ang="0">
                      <a:pos x="T4" y="T5"/>
                    </a:cxn>
                    <a:cxn ang="0">
                      <a:pos x="T6" y="T7"/>
                    </a:cxn>
                  </a:cxnLst>
                  <a:rect l="0" t="0" r="r" b="b"/>
                  <a:pathLst>
                    <a:path w="20" h="17">
                      <a:moveTo>
                        <a:pt x="19" y="8"/>
                      </a:moveTo>
                      <a:cubicBezTo>
                        <a:pt x="18" y="14"/>
                        <a:pt x="8" y="17"/>
                        <a:pt x="4" y="11"/>
                      </a:cubicBezTo>
                      <a:cubicBezTo>
                        <a:pt x="0" y="7"/>
                        <a:pt x="3" y="1"/>
                        <a:pt x="11" y="0"/>
                      </a:cubicBezTo>
                      <a:cubicBezTo>
                        <a:pt x="17" y="0"/>
                        <a:pt x="20" y="5"/>
                        <a:pt x="1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9" name="Freeform 332">
                  <a:extLst>
                    <a:ext uri="{FF2B5EF4-FFF2-40B4-BE49-F238E27FC236}">
                      <a16:creationId xmlns:a16="http://schemas.microsoft.com/office/drawing/2014/main" id="{ED4FE3E3-8A33-4D48-B054-A71121D53BC2}"/>
                    </a:ext>
                  </a:extLst>
                </p:cNvPr>
                <p:cNvSpPr>
                  <a:spLocks/>
                </p:cNvSpPr>
                <p:nvPr/>
              </p:nvSpPr>
              <p:spPr bwMode="auto">
                <a:xfrm>
                  <a:off x="4553" y="2714"/>
                  <a:ext cx="26" cy="23"/>
                </a:xfrm>
                <a:custGeom>
                  <a:avLst/>
                  <a:gdLst>
                    <a:gd name="T0" fmla="*/ 18 w 18"/>
                    <a:gd name="T1" fmla="*/ 8 h 16"/>
                    <a:gd name="T2" fmla="*/ 3 w 18"/>
                    <a:gd name="T3" fmla="*/ 11 h 16"/>
                    <a:gd name="T4" fmla="*/ 10 w 18"/>
                    <a:gd name="T5" fmla="*/ 0 h 16"/>
                    <a:gd name="T6" fmla="*/ 18 w 18"/>
                    <a:gd name="T7" fmla="*/ 8 h 16"/>
                  </a:gdLst>
                  <a:ahLst/>
                  <a:cxnLst>
                    <a:cxn ang="0">
                      <a:pos x="T0" y="T1"/>
                    </a:cxn>
                    <a:cxn ang="0">
                      <a:pos x="T2" y="T3"/>
                    </a:cxn>
                    <a:cxn ang="0">
                      <a:pos x="T4" y="T5"/>
                    </a:cxn>
                    <a:cxn ang="0">
                      <a:pos x="T6" y="T7"/>
                    </a:cxn>
                  </a:cxnLst>
                  <a:rect l="0" t="0" r="r" b="b"/>
                  <a:pathLst>
                    <a:path w="18" h="16">
                      <a:moveTo>
                        <a:pt x="18" y="8"/>
                      </a:moveTo>
                      <a:cubicBezTo>
                        <a:pt x="17" y="14"/>
                        <a:pt x="6" y="16"/>
                        <a:pt x="3" y="11"/>
                      </a:cubicBezTo>
                      <a:cubicBezTo>
                        <a:pt x="0" y="7"/>
                        <a:pt x="2" y="1"/>
                        <a:pt x="10" y="0"/>
                      </a:cubicBezTo>
                      <a:cubicBezTo>
                        <a:pt x="16" y="1"/>
                        <a:pt x="18" y="5"/>
                        <a:pt x="1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0" name="Freeform 333">
                  <a:extLst>
                    <a:ext uri="{FF2B5EF4-FFF2-40B4-BE49-F238E27FC236}">
                      <a16:creationId xmlns:a16="http://schemas.microsoft.com/office/drawing/2014/main" id="{60CC5F8C-8698-4050-BBE1-0CED76A20D1A}"/>
                    </a:ext>
                  </a:extLst>
                </p:cNvPr>
                <p:cNvSpPr>
                  <a:spLocks/>
                </p:cNvSpPr>
                <p:nvPr/>
              </p:nvSpPr>
              <p:spPr bwMode="auto">
                <a:xfrm>
                  <a:off x="4552" y="2584"/>
                  <a:ext cx="29" cy="27"/>
                </a:xfrm>
                <a:custGeom>
                  <a:avLst/>
                  <a:gdLst>
                    <a:gd name="T0" fmla="*/ 20 w 20"/>
                    <a:gd name="T1" fmla="*/ 9 h 19"/>
                    <a:gd name="T2" fmla="*/ 3 w 20"/>
                    <a:gd name="T3" fmla="*/ 13 h 19"/>
                    <a:gd name="T4" fmla="*/ 11 w 20"/>
                    <a:gd name="T5" fmla="*/ 0 h 19"/>
                    <a:gd name="T6" fmla="*/ 20 w 20"/>
                    <a:gd name="T7" fmla="*/ 9 h 19"/>
                  </a:gdLst>
                  <a:ahLst/>
                  <a:cxnLst>
                    <a:cxn ang="0">
                      <a:pos x="T0" y="T1"/>
                    </a:cxn>
                    <a:cxn ang="0">
                      <a:pos x="T2" y="T3"/>
                    </a:cxn>
                    <a:cxn ang="0">
                      <a:pos x="T4" y="T5"/>
                    </a:cxn>
                    <a:cxn ang="0">
                      <a:pos x="T6" y="T7"/>
                    </a:cxn>
                  </a:cxnLst>
                  <a:rect l="0" t="0" r="r" b="b"/>
                  <a:pathLst>
                    <a:path w="20" h="19">
                      <a:moveTo>
                        <a:pt x="20" y="9"/>
                      </a:moveTo>
                      <a:cubicBezTo>
                        <a:pt x="19" y="16"/>
                        <a:pt x="8" y="19"/>
                        <a:pt x="3" y="13"/>
                      </a:cubicBezTo>
                      <a:cubicBezTo>
                        <a:pt x="0" y="8"/>
                        <a:pt x="3" y="1"/>
                        <a:pt x="11" y="0"/>
                      </a:cubicBezTo>
                      <a:cubicBezTo>
                        <a:pt x="18" y="0"/>
                        <a:pt x="20" y="5"/>
                        <a:pt x="2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1" name="Freeform 334">
                  <a:extLst>
                    <a:ext uri="{FF2B5EF4-FFF2-40B4-BE49-F238E27FC236}">
                      <a16:creationId xmlns:a16="http://schemas.microsoft.com/office/drawing/2014/main" id="{CE718B13-2328-4F9A-B79B-C457423BEB67}"/>
                    </a:ext>
                  </a:extLst>
                </p:cNvPr>
                <p:cNvSpPr>
                  <a:spLocks/>
                </p:cNvSpPr>
                <p:nvPr/>
              </p:nvSpPr>
              <p:spPr bwMode="auto">
                <a:xfrm>
                  <a:off x="4552" y="2630"/>
                  <a:ext cx="29" cy="26"/>
                </a:xfrm>
                <a:custGeom>
                  <a:avLst/>
                  <a:gdLst>
                    <a:gd name="T0" fmla="*/ 20 w 20"/>
                    <a:gd name="T1" fmla="*/ 8 h 18"/>
                    <a:gd name="T2" fmla="*/ 4 w 20"/>
                    <a:gd name="T3" fmla="*/ 12 h 18"/>
                    <a:gd name="T4" fmla="*/ 11 w 20"/>
                    <a:gd name="T5" fmla="*/ 0 h 18"/>
                    <a:gd name="T6" fmla="*/ 20 w 20"/>
                    <a:gd name="T7" fmla="*/ 8 h 18"/>
                  </a:gdLst>
                  <a:ahLst/>
                  <a:cxnLst>
                    <a:cxn ang="0">
                      <a:pos x="T0" y="T1"/>
                    </a:cxn>
                    <a:cxn ang="0">
                      <a:pos x="T2" y="T3"/>
                    </a:cxn>
                    <a:cxn ang="0">
                      <a:pos x="T4" y="T5"/>
                    </a:cxn>
                    <a:cxn ang="0">
                      <a:pos x="T6" y="T7"/>
                    </a:cxn>
                  </a:cxnLst>
                  <a:rect l="0" t="0" r="r" b="b"/>
                  <a:pathLst>
                    <a:path w="20" h="18">
                      <a:moveTo>
                        <a:pt x="20" y="8"/>
                      </a:moveTo>
                      <a:cubicBezTo>
                        <a:pt x="19" y="15"/>
                        <a:pt x="8" y="18"/>
                        <a:pt x="4" y="12"/>
                      </a:cubicBezTo>
                      <a:cubicBezTo>
                        <a:pt x="0" y="7"/>
                        <a:pt x="3" y="1"/>
                        <a:pt x="11" y="0"/>
                      </a:cubicBezTo>
                      <a:cubicBezTo>
                        <a:pt x="18" y="0"/>
                        <a:pt x="20" y="5"/>
                        <a:pt x="2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2" name="Freeform 335">
                  <a:extLst>
                    <a:ext uri="{FF2B5EF4-FFF2-40B4-BE49-F238E27FC236}">
                      <a16:creationId xmlns:a16="http://schemas.microsoft.com/office/drawing/2014/main" id="{BE296FCD-FCFA-4E80-9DA3-6CFE2F9DA32B}"/>
                    </a:ext>
                  </a:extLst>
                </p:cNvPr>
                <p:cNvSpPr>
                  <a:spLocks/>
                </p:cNvSpPr>
                <p:nvPr/>
              </p:nvSpPr>
              <p:spPr bwMode="auto">
                <a:xfrm>
                  <a:off x="4591" y="2771"/>
                  <a:ext cx="24" cy="20"/>
                </a:xfrm>
                <a:custGeom>
                  <a:avLst/>
                  <a:gdLst>
                    <a:gd name="T0" fmla="*/ 16 w 17"/>
                    <a:gd name="T1" fmla="*/ 6 h 14"/>
                    <a:gd name="T2" fmla="*/ 2 w 17"/>
                    <a:gd name="T3" fmla="*/ 9 h 14"/>
                    <a:gd name="T4" fmla="*/ 9 w 17"/>
                    <a:gd name="T5" fmla="*/ 0 h 14"/>
                    <a:gd name="T6" fmla="*/ 16 w 17"/>
                    <a:gd name="T7" fmla="*/ 6 h 14"/>
                  </a:gdLst>
                  <a:ahLst/>
                  <a:cxnLst>
                    <a:cxn ang="0">
                      <a:pos x="T0" y="T1"/>
                    </a:cxn>
                    <a:cxn ang="0">
                      <a:pos x="T2" y="T3"/>
                    </a:cxn>
                    <a:cxn ang="0">
                      <a:pos x="T4" y="T5"/>
                    </a:cxn>
                    <a:cxn ang="0">
                      <a:pos x="T6" y="T7"/>
                    </a:cxn>
                  </a:cxnLst>
                  <a:rect l="0" t="0" r="r" b="b"/>
                  <a:pathLst>
                    <a:path w="17" h="14">
                      <a:moveTo>
                        <a:pt x="16" y="6"/>
                      </a:moveTo>
                      <a:cubicBezTo>
                        <a:pt x="15" y="12"/>
                        <a:pt x="5" y="14"/>
                        <a:pt x="2" y="9"/>
                      </a:cubicBezTo>
                      <a:cubicBezTo>
                        <a:pt x="0" y="5"/>
                        <a:pt x="3" y="0"/>
                        <a:pt x="9" y="0"/>
                      </a:cubicBezTo>
                      <a:cubicBezTo>
                        <a:pt x="15" y="0"/>
                        <a:pt x="17" y="3"/>
                        <a:pt x="16"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3" name="Freeform 336">
                  <a:extLst>
                    <a:ext uri="{FF2B5EF4-FFF2-40B4-BE49-F238E27FC236}">
                      <a16:creationId xmlns:a16="http://schemas.microsoft.com/office/drawing/2014/main" id="{8F00D9DC-4FF5-4302-8A02-51A0F928796E}"/>
                    </a:ext>
                  </a:extLst>
                </p:cNvPr>
                <p:cNvSpPr>
                  <a:spLocks/>
                </p:cNvSpPr>
                <p:nvPr/>
              </p:nvSpPr>
              <p:spPr bwMode="auto">
                <a:xfrm>
                  <a:off x="4589" y="2804"/>
                  <a:ext cx="22" cy="19"/>
                </a:xfrm>
                <a:custGeom>
                  <a:avLst/>
                  <a:gdLst>
                    <a:gd name="T0" fmla="*/ 15 w 15"/>
                    <a:gd name="T1" fmla="*/ 6 h 13"/>
                    <a:gd name="T2" fmla="*/ 2 w 15"/>
                    <a:gd name="T3" fmla="*/ 8 h 13"/>
                    <a:gd name="T4" fmla="*/ 8 w 15"/>
                    <a:gd name="T5" fmla="*/ 0 h 13"/>
                    <a:gd name="T6" fmla="*/ 15 w 15"/>
                    <a:gd name="T7" fmla="*/ 6 h 13"/>
                  </a:gdLst>
                  <a:ahLst/>
                  <a:cxnLst>
                    <a:cxn ang="0">
                      <a:pos x="T0" y="T1"/>
                    </a:cxn>
                    <a:cxn ang="0">
                      <a:pos x="T2" y="T3"/>
                    </a:cxn>
                    <a:cxn ang="0">
                      <a:pos x="T4" y="T5"/>
                    </a:cxn>
                    <a:cxn ang="0">
                      <a:pos x="T6" y="T7"/>
                    </a:cxn>
                  </a:cxnLst>
                  <a:rect l="0" t="0" r="r" b="b"/>
                  <a:pathLst>
                    <a:path w="15" h="13">
                      <a:moveTo>
                        <a:pt x="15" y="6"/>
                      </a:moveTo>
                      <a:cubicBezTo>
                        <a:pt x="13" y="11"/>
                        <a:pt x="4" y="13"/>
                        <a:pt x="2" y="8"/>
                      </a:cubicBezTo>
                      <a:cubicBezTo>
                        <a:pt x="0" y="5"/>
                        <a:pt x="2" y="1"/>
                        <a:pt x="8" y="0"/>
                      </a:cubicBezTo>
                      <a:cubicBezTo>
                        <a:pt x="14" y="0"/>
                        <a:pt x="15" y="3"/>
                        <a:pt x="1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4" name="Freeform 337">
                  <a:extLst>
                    <a:ext uri="{FF2B5EF4-FFF2-40B4-BE49-F238E27FC236}">
                      <a16:creationId xmlns:a16="http://schemas.microsoft.com/office/drawing/2014/main" id="{AAC10E00-6003-48FD-827D-4F4DF84B411B}"/>
                    </a:ext>
                  </a:extLst>
                </p:cNvPr>
                <p:cNvSpPr>
                  <a:spLocks/>
                </p:cNvSpPr>
                <p:nvPr/>
              </p:nvSpPr>
              <p:spPr bwMode="auto">
                <a:xfrm>
                  <a:off x="4594" y="2694"/>
                  <a:ext cx="27" cy="23"/>
                </a:xfrm>
                <a:custGeom>
                  <a:avLst/>
                  <a:gdLst>
                    <a:gd name="T0" fmla="*/ 18 w 19"/>
                    <a:gd name="T1" fmla="*/ 7 h 16"/>
                    <a:gd name="T2" fmla="*/ 3 w 19"/>
                    <a:gd name="T3" fmla="*/ 10 h 16"/>
                    <a:gd name="T4" fmla="*/ 10 w 19"/>
                    <a:gd name="T5" fmla="*/ 0 h 16"/>
                    <a:gd name="T6" fmla="*/ 18 w 19"/>
                    <a:gd name="T7" fmla="*/ 7 h 16"/>
                  </a:gdLst>
                  <a:ahLst/>
                  <a:cxnLst>
                    <a:cxn ang="0">
                      <a:pos x="T0" y="T1"/>
                    </a:cxn>
                    <a:cxn ang="0">
                      <a:pos x="T2" y="T3"/>
                    </a:cxn>
                    <a:cxn ang="0">
                      <a:pos x="T4" y="T5"/>
                    </a:cxn>
                    <a:cxn ang="0">
                      <a:pos x="T6" y="T7"/>
                    </a:cxn>
                  </a:cxnLst>
                  <a:rect l="0" t="0" r="r" b="b"/>
                  <a:pathLst>
                    <a:path w="19" h="16">
                      <a:moveTo>
                        <a:pt x="18" y="7"/>
                      </a:moveTo>
                      <a:cubicBezTo>
                        <a:pt x="17" y="14"/>
                        <a:pt x="6" y="16"/>
                        <a:pt x="3" y="10"/>
                      </a:cubicBezTo>
                      <a:cubicBezTo>
                        <a:pt x="0" y="6"/>
                        <a:pt x="3" y="0"/>
                        <a:pt x="10" y="0"/>
                      </a:cubicBezTo>
                      <a:cubicBezTo>
                        <a:pt x="17" y="0"/>
                        <a:pt x="19" y="4"/>
                        <a:pt x="1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5" name="Freeform 338">
                  <a:extLst>
                    <a:ext uri="{FF2B5EF4-FFF2-40B4-BE49-F238E27FC236}">
                      <a16:creationId xmlns:a16="http://schemas.microsoft.com/office/drawing/2014/main" id="{C800C988-6000-46B0-A619-C43FD8431D8C}"/>
                    </a:ext>
                  </a:extLst>
                </p:cNvPr>
                <p:cNvSpPr>
                  <a:spLocks/>
                </p:cNvSpPr>
                <p:nvPr/>
              </p:nvSpPr>
              <p:spPr bwMode="auto">
                <a:xfrm>
                  <a:off x="4592" y="2733"/>
                  <a:ext cx="26" cy="22"/>
                </a:xfrm>
                <a:custGeom>
                  <a:avLst/>
                  <a:gdLst>
                    <a:gd name="T0" fmla="*/ 17 w 18"/>
                    <a:gd name="T1" fmla="*/ 7 h 15"/>
                    <a:gd name="T2" fmla="*/ 3 w 18"/>
                    <a:gd name="T3" fmla="*/ 10 h 15"/>
                    <a:gd name="T4" fmla="*/ 10 w 18"/>
                    <a:gd name="T5" fmla="*/ 0 h 15"/>
                    <a:gd name="T6" fmla="*/ 17 w 18"/>
                    <a:gd name="T7" fmla="*/ 7 h 15"/>
                  </a:gdLst>
                  <a:ahLst/>
                  <a:cxnLst>
                    <a:cxn ang="0">
                      <a:pos x="T0" y="T1"/>
                    </a:cxn>
                    <a:cxn ang="0">
                      <a:pos x="T2" y="T3"/>
                    </a:cxn>
                    <a:cxn ang="0">
                      <a:pos x="T4" y="T5"/>
                    </a:cxn>
                    <a:cxn ang="0">
                      <a:pos x="T6" y="T7"/>
                    </a:cxn>
                  </a:cxnLst>
                  <a:rect l="0" t="0" r="r" b="b"/>
                  <a:pathLst>
                    <a:path w="18" h="15">
                      <a:moveTo>
                        <a:pt x="17" y="7"/>
                      </a:moveTo>
                      <a:cubicBezTo>
                        <a:pt x="16" y="13"/>
                        <a:pt x="6" y="15"/>
                        <a:pt x="3" y="10"/>
                      </a:cubicBezTo>
                      <a:cubicBezTo>
                        <a:pt x="0" y="6"/>
                        <a:pt x="3" y="1"/>
                        <a:pt x="10" y="0"/>
                      </a:cubicBezTo>
                      <a:cubicBezTo>
                        <a:pt x="16" y="0"/>
                        <a:pt x="18" y="4"/>
                        <a:pt x="17"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6" name="Freeform 339">
                  <a:extLst>
                    <a:ext uri="{FF2B5EF4-FFF2-40B4-BE49-F238E27FC236}">
                      <a16:creationId xmlns:a16="http://schemas.microsoft.com/office/drawing/2014/main" id="{465F0D73-6F3F-449F-8F56-CA63D512800A}"/>
                    </a:ext>
                  </a:extLst>
                </p:cNvPr>
                <p:cNvSpPr>
                  <a:spLocks/>
                </p:cNvSpPr>
                <p:nvPr/>
              </p:nvSpPr>
              <p:spPr bwMode="auto">
                <a:xfrm>
                  <a:off x="4597" y="2606"/>
                  <a:ext cx="29" cy="27"/>
                </a:xfrm>
                <a:custGeom>
                  <a:avLst/>
                  <a:gdLst>
                    <a:gd name="T0" fmla="*/ 19 w 20"/>
                    <a:gd name="T1" fmla="*/ 9 h 19"/>
                    <a:gd name="T2" fmla="*/ 3 w 20"/>
                    <a:gd name="T3" fmla="*/ 13 h 19"/>
                    <a:gd name="T4" fmla="*/ 11 w 20"/>
                    <a:gd name="T5" fmla="*/ 0 h 19"/>
                    <a:gd name="T6" fmla="*/ 19 w 20"/>
                    <a:gd name="T7" fmla="*/ 9 h 19"/>
                  </a:gdLst>
                  <a:ahLst/>
                  <a:cxnLst>
                    <a:cxn ang="0">
                      <a:pos x="T0" y="T1"/>
                    </a:cxn>
                    <a:cxn ang="0">
                      <a:pos x="T2" y="T3"/>
                    </a:cxn>
                    <a:cxn ang="0">
                      <a:pos x="T4" y="T5"/>
                    </a:cxn>
                    <a:cxn ang="0">
                      <a:pos x="T6" y="T7"/>
                    </a:cxn>
                  </a:cxnLst>
                  <a:rect l="0" t="0" r="r" b="b"/>
                  <a:pathLst>
                    <a:path w="20" h="19">
                      <a:moveTo>
                        <a:pt x="19" y="9"/>
                      </a:moveTo>
                      <a:cubicBezTo>
                        <a:pt x="18" y="16"/>
                        <a:pt x="7" y="19"/>
                        <a:pt x="3" y="13"/>
                      </a:cubicBezTo>
                      <a:cubicBezTo>
                        <a:pt x="0" y="9"/>
                        <a:pt x="2" y="1"/>
                        <a:pt x="11" y="0"/>
                      </a:cubicBezTo>
                      <a:cubicBezTo>
                        <a:pt x="17" y="0"/>
                        <a:pt x="20" y="5"/>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7" name="Freeform 340">
                  <a:extLst>
                    <a:ext uri="{FF2B5EF4-FFF2-40B4-BE49-F238E27FC236}">
                      <a16:creationId xmlns:a16="http://schemas.microsoft.com/office/drawing/2014/main" id="{BB6E46C6-BD11-4F2A-86B2-E9AFA216C074}"/>
                    </a:ext>
                  </a:extLst>
                </p:cNvPr>
                <p:cNvSpPr>
                  <a:spLocks/>
                </p:cNvSpPr>
                <p:nvPr/>
              </p:nvSpPr>
              <p:spPr bwMode="auto">
                <a:xfrm>
                  <a:off x="4595" y="2651"/>
                  <a:ext cx="28" cy="26"/>
                </a:xfrm>
                <a:custGeom>
                  <a:avLst/>
                  <a:gdLst>
                    <a:gd name="T0" fmla="*/ 19 w 19"/>
                    <a:gd name="T1" fmla="*/ 8 h 18"/>
                    <a:gd name="T2" fmla="*/ 3 w 19"/>
                    <a:gd name="T3" fmla="*/ 12 h 18"/>
                    <a:gd name="T4" fmla="*/ 11 w 19"/>
                    <a:gd name="T5" fmla="*/ 0 h 18"/>
                    <a:gd name="T6" fmla="*/ 19 w 19"/>
                    <a:gd name="T7" fmla="*/ 8 h 18"/>
                  </a:gdLst>
                  <a:ahLst/>
                  <a:cxnLst>
                    <a:cxn ang="0">
                      <a:pos x="T0" y="T1"/>
                    </a:cxn>
                    <a:cxn ang="0">
                      <a:pos x="T2" y="T3"/>
                    </a:cxn>
                    <a:cxn ang="0">
                      <a:pos x="T4" y="T5"/>
                    </a:cxn>
                    <a:cxn ang="0">
                      <a:pos x="T6" y="T7"/>
                    </a:cxn>
                  </a:cxnLst>
                  <a:rect l="0" t="0" r="r" b="b"/>
                  <a:pathLst>
                    <a:path w="19" h="18">
                      <a:moveTo>
                        <a:pt x="19" y="8"/>
                      </a:moveTo>
                      <a:cubicBezTo>
                        <a:pt x="18" y="15"/>
                        <a:pt x="7" y="18"/>
                        <a:pt x="3" y="12"/>
                      </a:cubicBezTo>
                      <a:cubicBezTo>
                        <a:pt x="0" y="8"/>
                        <a:pt x="3" y="1"/>
                        <a:pt x="11" y="0"/>
                      </a:cubicBezTo>
                      <a:cubicBezTo>
                        <a:pt x="17" y="0"/>
                        <a:pt x="19" y="5"/>
                        <a:pt x="1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8" name="Freeform 341">
                  <a:extLst>
                    <a:ext uri="{FF2B5EF4-FFF2-40B4-BE49-F238E27FC236}">
                      <a16:creationId xmlns:a16="http://schemas.microsoft.com/office/drawing/2014/main" id="{B928698F-4073-4741-9E19-9D9B58EF996D}"/>
                    </a:ext>
                  </a:extLst>
                </p:cNvPr>
                <p:cNvSpPr>
                  <a:spLocks/>
                </p:cNvSpPr>
                <p:nvPr/>
              </p:nvSpPr>
              <p:spPr bwMode="auto">
                <a:xfrm>
                  <a:off x="4626" y="2751"/>
                  <a:ext cx="24" cy="21"/>
                </a:xfrm>
                <a:custGeom>
                  <a:avLst/>
                  <a:gdLst>
                    <a:gd name="T0" fmla="*/ 16 w 17"/>
                    <a:gd name="T1" fmla="*/ 7 h 15"/>
                    <a:gd name="T2" fmla="*/ 2 w 17"/>
                    <a:gd name="T3" fmla="*/ 10 h 15"/>
                    <a:gd name="T4" fmla="*/ 9 w 17"/>
                    <a:gd name="T5" fmla="*/ 0 h 15"/>
                    <a:gd name="T6" fmla="*/ 16 w 17"/>
                    <a:gd name="T7" fmla="*/ 7 h 15"/>
                  </a:gdLst>
                  <a:ahLst/>
                  <a:cxnLst>
                    <a:cxn ang="0">
                      <a:pos x="T0" y="T1"/>
                    </a:cxn>
                    <a:cxn ang="0">
                      <a:pos x="T2" y="T3"/>
                    </a:cxn>
                    <a:cxn ang="0">
                      <a:pos x="T4" y="T5"/>
                    </a:cxn>
                    <a:cxn ang="0">
                      <a:pos x="T6" y="T7"/>
                    </a:cxn>
                  </a:cxnLst>
                  <a:rect l="0" t="0" r="r" b="b"/>
                  <a:pathLst>
                    <a:path w="17" h="15">
                      <a:moveTo>
                        <a:pt x="16" y="7"/>
                      </a:moveTo>
                      <a:cubicBezTo>
                        <a:pt x="14" y="13"/>
                        <a:pt x="5" y="15"/>
                        <a:pt x="2" y="10"/>
                      </a:cubicBezTo>
                      <a:cubicBezTo>
                        <a:pt x="0" y="6"/>
                        <a:pt x="2" y="1"/>
                        <a:pt x="9" y="0"/>
                      </a:cubicBezTo>
                      <a:cubicBezTo>
                        <a:pt x="15" y="0"/>
                        <a:pt x="17" y="3"/>
                        <a:pt x="1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9" name="Freeform 342">
                  <a:extLst>
                    <a:ext uri="{FF2B5EF4-FFF2-40B4-BE49-F238E27FC236}">
                      <a16:creationId xmlns:a16="http://schemas.microsoft.com/office/drawing/2014/main" id="{0A01BBD1-65A4-48E4-8F5E-1FB43A268688}"/>
                    </a:ext>
                  </a:extLst>
                </p:cNvPr>
                <p:cNvSpPr>
                  <a:spLocks/>
                </p:cNvSpPr>
                <p:nvPr/>
              </p:nvSpPr>
              <p:spPr bwMode="auto">
                <a:xfrm>
                  <a:off x="4621" y="2787"/>
                  <a:ext cx="23" cy="19"/>
                </a:xfrm>
                <a:custGeom>
                  <a:avLst/>
                  <a:gdLst>
                    <a:gd name="T0" fmla="*/ 15 w 16"/>
                    <a:gd name="T1" fmla="*/ 6 h 13"/>
                    <a:gd name="T2" fmla="*/ 2 w 16"/>
                    <a:gd name="T3" fmla="*/ 8 h 13"/>
                    <a:gd name="T4" fmla="*/ 9 w 16"/>
                    <a:gd name="T5" fmla="*/ 0 h 13"/>
                    <a:gd name="T6" fmla="*/ 15 w 16"/>
                    <a:gd name="T7" fmla="*/ 6 h 13"/>
                  </a:gdLst>
                  <a:ahLst/>
                  <a:cxnLst>
                    <a:cxn ang="0">
                      <a:pos x="T0" y="T1"/>
                    </a:cxn>
                    <a:cxn ang="0">
                      <a:pos x="T2" y="T3"/>
                    </a:cxn>
                    <a:cxn ang="0">
                      <a:pos x="T4" y="T5"/>
                    </a:cxn>
                    <a:cxn ang="0">
                      <a:pos x="T6" y="T7"/>
                    </a:cxn>
                  </a:cxnLst>
                  <a:rect l="0" t="0" r="r" b="b"/>
                  <a:pathLst>
                    <a:path w="16" h="13">
                      <a:moveTo>
                        <a:pt x="15" y="6"/>
                      </a:moveTo>
                      <a:cubicBezTo>
                        <a:pt x="14" y="11"/>
                        <a:pt x="5" y="13"/>
                        <a:pt x="2" y="8"/>
                      </a:cubicBezTo>
                      <a:cubicBezTo>
                        <a:pt x="0" y="5"/>
                        <a:pt x="3" y="0"/>
                        <a:pt x="9" y="0"/>
                      </a:cubicBezTo>
                      <a:cubicBezTo>
                        <a:pt x="15" y="0"/>
                        <a:pt x="16" y="3"/>
                        <a:pt x="1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0" name="Freeform 343">
                  <a:extLst>
                    <a:ext uri="{FF2B5EF4-FFF2-40B4-BE49-F238E27FC236}">
                      <a16:creationId xmlns:a16="http://schemas.microsoft.com/office/drawing/2014/main" id="{1809ABE8-92DD-4A5D-9B8B-DDF7EFB6BB3B}"/>
                    </a:ext>
                  </a:extLst>
                </p:cNvPr>
                <p:cNvSpPr>
                  <a:spLocks/>
                </p:cNvSpPr>
                <p:nvPr/>
              </p:nvSpPr>
              <p:spPr bwMode="auto">
                <a:xfrm>
                  <a:off x="4631" y="2671"/>
                  <a:ext cx="28" cy="24"/>
                </a:xfrm>
                <a:custGeom>
                  <a:avLst/>
                  <a:gdLst>
                    <a:gd name="T0" fmla="*/ 18 w 19"/>
                    <a:gd name="T1" fmla="*/ 8 h 17"/>
                    <a:gd name="T2" fmla="*/ 3 w 19"/>
                    <a:gd name="T3" fmla="*/ 12 h 17"/>
                    <a:gd name="T4" fmla="*/ 10 w 19"/>
                    <a:gd name="T5" fmla="*/ 0 h 17"/>
                    <a:gd name="T6" fmla="*/ 18 w 19"/>
                    <a:gd name="T7" fmla="*/ 8 h 17"/>
                  </a:gdLst>
                  <a:ahLst/>
                  <a:cxnLst>
                    <a:cxn ang="0">
                      <a:pos x="T0" y="T1"/>
                    </a:cxn>
                    <a:cxn ang="0">
                      <a:pos x="T2" y="T3"/>
                    </a:cxn>
                    <a:cxn ang="0">
                      <a:pos x="T4" y="T5"/>
                    </a:cxn>
                    <a:cxn ang="0">
                      <a:pos x="T6" y="T7"/>
                    </a:cxn>
                  </a:cxnLst>
                  <a:rect l="0" t="0" r="r" b="b"/>
                  <a:pathLst>
                    <a:path w="19" h="17">
                      <a:moveTo>
                        <a:pt x="18" y="8"/>
                      </a:moveTo>
                      <a:cubicBezTo>
                        <a:pt x="17" y="14"/>
                        <a:pt x="7" y="17"/>
                        <a:pt x="3" y="12"/>
                      </a:cubicBezTo>
                      <a:cubicBezTo>
                        <a:pt x="0" y="7"/>
                        <a:pt x="3" y="1"/>
                        <a:pt x="10" y="0"/>
                      </a:cubicBezTo>
                      <a:cubicBezTo>
                        <a:pt x="17" y="0"/>
                        <a:pt x="19" y="4"/>
                        <a:pt x="1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1" name="Freeform 344">
                  <a:extLst>
                    <a:ext uri="{FF2B5EF4-FFF2-40B4-BE49-F238E27FC236}">
                      <a16:creationId xmlns:a16="http://schemas.microsoft.com/office/drawing/2014/main" id="{C417ECA7-43C3-483D-8F36-425BBEE01E2A}"/>
                    </a:ext>
                  </a:extLst>
                </p:cNvPr>
                <p:cNvSpPr>
                  <a:spLocks/>
                </p:cNvSpPr>
                <p:nvPr/>
              </p:nvSpPr>
              <p:spPr bwMode="auto">
                <a:xfrm>
                  <a:off x="4628" y="2711"/>
                  <a:ext cx="26" cy="24"/>
                </a:xfrm>
                <a:custGeom>
                  <a:avLst/>
                  <a:gdLst>
                    <a:gd name="T0" fmla="*/ 17 w 18"/>
                    <a:gd name="T1" fmla="*/ 8 h 16"/>
                    <a:gd name="T2" fmla="*/ 2 w 18"/>
                    <a:gd name="T3" fmla="*/ 11 h 16"/>
                    <a:gd name="T4" fmla="*/ 10 w 18"/>
                    <a:gd name="T5" fmla="*/ 0 h 16"/>
                    <a:gd name="T6" fmla="*/ 17 w 18"/>
                    <a:gd name="T7" fmla="*/ 8 h 16"/>
                  </a:gdLst>
                  <a:ahLst/>
                  <a:cxnLst>
                    <a:cxn ang="0">
                      <a:pos x="T0" y="T1"/>
                    </a:cxn>
                    <a:cxn ang="0">
                      <a:pos x="T2" y="T3"/>
                    </a:cxn>
                    <a:cxn ang="0">
                      <a:pos x="T4" y="T5"/>
                    </a:cxn>
                    <a:cxn ang="0">
                      <a:pos x="T6" y="T7"/>
                    </a:cxn>
                  </a:cxnLst>
                  <a:rect l="0" t="0" r="r" b="b"/>
                  <a:pathLst>
                    <a:path w="18" h="16">
                      <a:moveTo>
                        <a:pt x="17" y="8"/>
                      </a:moveTo>
                      <a:cubicBezTo>
                        <a:pt x="16" y="14"/>
                        <a:pt x="5" y="16"/>
                        <a:pt x="2" y="11"/>
                      </a:cubicBezTo>
                      <a:cubicBezTo>
                        <a:pt x="0" y="7"/>
                        <a:pt x="3" y="1"/>
                        <a:pt x="10" y="0"/>
                      </a:cubicBezTo>
                      <a:cubicBezTo>
                        <a:pt x="16" y="0"/>
                        <a:pt x="18" y="4"/>
                        <a:pt x="17"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2" name="Freeform 345">
                  <a:extLst>
                    <a:ext uri="{FF2B5EF4-FFF2-40B4-BE49-F238E27FC236}">
                      <a16:creationId xmlns:a16="http://schemas.microsoft.com/office/drawing/2014/main" id="{841CD179-6689-4F4C-9984-2F60C0F7844D}"/>
                    </a:ext>
                  </a:extLst>
                </p:cNvPr>
                <p:cNvSpPr>
                  <a:spLocks/>
                </p:cNvSpPr>
                <p:nvPr/>
              </p:nvSpPr>
              <p:spPr bwMode="auto">
                <a:xfrm>
                  <a:off x="4636" y="2581"/>
                  <a:ext cx="29" cy="28"/>
                </a:xfrm>
                <a:custGeom>
                  <a:avLst/>
                  <a:gdLst>
                    <a:gd name="T0" fmla="*/ 19 w 20"/>
                    <a:gd name="T1" fmla="*/ 8 h 19"/>
                    <a:gd name="T2" fmla="*/ 3 w 20"/>
                    <a:gd name="T3" fmla="*/ 13 h 19"/>
                    <a:gd name="T4" fmla="*/ 11 w 20"/>
                    <a:gd name="T5" fmla="*/ 0 h 19"/>
                    <a:gd name="T6" fmla="*/ 19 w 20"/>
                    <a:gd name="T7" fmla="*/ 8 h 19"/>
                  </a:gdLst>
                  <a:ahLst/>
                  <a:cxnLst>
                    <a:cxn ang="0">
                      <a:pos x="T0" y="T1"/>
                    </a:cxn>
                    <a:cxn ang="0">
                      <a:pos x="T2" y="T3"/>
                    </a:cxn>
                    <a:cxn ang="0">
                      <a:pos x="T4" y="T5"/>
                    </a:cxn>
                    <a:cxn ang="0">
                      <a:pos x="T6" y="T7"/>
                    </a:cxn>
                  </a:cxnLst>
                  <a:rect l="0" t="0" r="r" b="b"/>
                  <a:pathLst>
                    <a:path w="20" h="19">
                      <a:moveTo>
                        <a:pt x="19" y="8"/>
                      </a:moveTo>
                      <a:cubicBezTo>
                        <a:pt x="18" y="16"/>
                        <a:pt x="7" y="19"/>
                        <a:pt x="3" y="13"/>
                      </a:cubicBezTo>
                      <a:cubicBezTo>
                        <a:pt x="0" y="8"/>
                        <a:pt x="3" y="1"/>
                        <a:pt x="11" y="0"/>
                      </a:cubicBezTo>
                      <a:cubicBezTo>
                        <a:pt x="18" y="0"/>
                        <a:pt x="20" y="5"/>
                        <a:pt x="1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3" name="Freeform 346">
                  <a:extLst>
                    <a:ext uri="{FF2B5EF4-FFF2-40B4-BE49-F238E27FC236}">
                      <a16:creationId xmlns:a16="http://schemas.microsoft.com/office/drawing/2014/main" id="{BEF7DFFE-8DF0-441E-8566-7F732D24642C}"/>
                    </a:ext>
                  </a:extLst>
                </p:cNvPr>
                <p:cNvSpPr>
                  <a:spLocks/>
                </p:cNvSpPr>
                <p:nvPr/>
              </p:nvSpPr>
              <p:spPr bwMode="auto">
                <a:xfrm>
                  <a:off x="4633" y="2627"/>
                  <a:ext cx="29" cy="26"/>
                </a:xfrm>
                <a:custGeom>
                  <a:avLst/>
                  <a:gdLst>
                    <a:gd name="T0" fmla="*/ 19 w 20"/>
                    <a:gd name="T1" fmla="*/ 8 h 18"/>
                    <a:gd name="T2" fmla="*/ 4 w 20"/>
                    <a:gd name="T3" fmla="*/ 12 h 18"/>
                    <a:gd name="T4" fmla="*/ 11 w 20"/>
                    <a:gd name="T5" fmla="*/ 0 h 18"/>
                    <a:gd name="T6" fmla="*/ 19 w 20"/>
                    <a:gd name="T7" fmla="*/ 8 h 18"/>
                  </a:gdLst>
                  <a:ahLst/>
                  <a:cxnLst>
                    <a:cxn ang="0">
                      <a:pos x="T0" y="T1"/>
                    </a:cxn>
                    <a:cxn ang="0">
                      <a:pos x="T2" y="T3"/>
                    </a:cxn>
                    <a:cxn ang="0">
                      <a:pos x="T4" y="T5"/>
                    </a:cxn>
                    <a:cxn ang="0">
                      <a:pos x="T6" y="T7"/>
                    </a:cxn>
                  </a:cxnLst>
                  <a:rect l="0" t="0" r="r" b="b"/>
                  <a:pathLst>
                    <a:path w="20" h="18">
                      <a:moveTo>
                        <a:pt x="19" y="8"/>
                      </a:moveTo>
                      <a:cubicBezTo>
                        <a:pt x="18" y="15"/>
                        <a:pt x="8" y="18"/>
                        <a:pt x="4" y="12"/>
                      </a:cubicBezTo>
                      <a:cubicBezTo>
                        <a:pt x="0" y="8"/>
                        <a:pt x="4" y="1"/>
                        <a:pt x="11" y="0"/>
                      </a:cubicBezTo>
                      <a:cubicBezTo>
                        <a:pt x="18" y="0"/>
                        <a:pt x="20" y="5"/>
                        <a:pt x="1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4" name="Freeform 347">
                  <a:extLst>
                    <a:ext uri="{FF2B5EF4-FFF2-40B4-BE49-F238E27FC236}">
                      <a16:creationId xmlns:a16="http://schemas.microsoft.com/office/drawing/2014/main" id="{17107B56-A960-4C7B-8655-5CB70AD07614}"/>
                    </a:ext>
                  </a:extLst>
                </p:cNvPr>
                <p:cNvSpPr>
                  <a:spLocks/>
                </p:cNvSpPr>
                <p:nvPr/>
              </p:nvSpPr>
              <p:spPr bwMode="auto">
                <a:xfrm>
                  <a:off x="4660" y="2766"/>
                  <a:ext cx="23" cy="21"/>
                </a:xfrm>
                <a:custGeom>
                  <a:avLst/>
                  <a:gdLst>
                    <a:gd name="T0" fmla="*/ 15 w 16"/>
                    <a:gd name="T1" fmla="*/ 6 h 14"/>
                    <a:gd name="T2" fmla="*/ 1 w 16"/>
                    <a:gd name="T3" fmla="*/ 9 h 14"/>
                    <a:gd name="T4" fmla="*/ 9 w 16"/>
                    <a:gd name="T5" fmla="*/ 0 h 14"/>
                    <a:gd name="T6" fmla="*/ 15 w 16"/>
                    <a:gd name="T7" fmla="*/ 6 h 14"/>
                  </a:gdLst>
                  <a:ahLst/>
                  <a:cxnLst>
                    <a:cxn ang="0">
                      <a:pos x="T0" y="T1"/>
                    </a:cxn>
                    <a:cxn ang="0">
                      <a:pos x="T2" y="T3"/>
                    </a:cxn>
                    <a:cxn ang="0">
                      <a:pos x="T4" y="T5"/>
                    </a:cxn>
                    <a:cxn ang="0">
                      <a:pos x="T6" y="T7"/>
                    </a:cxn>
                  </a:cxnLst>
                  <a:rect l="0" t="0" r="r" b="b"/>
                  <a:pathLst>
                    <a:path w="16" h="14">
                      <a:moveTo>
                        <a:pt x="15" y="6"/>
                      </a:moveTo>
                      <a:cubicBezTo>
                        <a:pt x="13" y="12"/>
                        <a:pt x="4" y="14"/>
                        <a:pt x="1" y="9"/>
                      </a:cubicBezTo>
                      <a:cubicBezTo>
                        <a:pt x="0" y="6"/>
                        <a:pt x="2" y="1"/>
                        <a:pt x="9" y="0"/>
                      </a:cubicBezTo>
                      <a:cubicBezTo>
                        <a:pt x="15" y="0"/>
                        <a:pt x="16" y="4"/>
                        <a:pt x="1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5" name="Freeform 348">
                  <a:extLst>
                    <a:ext uri="{FF2B5EF4-FFF2-40B4-BE49-F238E27FC236}">
                      <a16:creationId xmlns:a16="http://schemas.microsoft.com/office/drawing/2014/main" id="{A6BA110E-AED8-4D8B-A19E-4506CB1AD87D}"/>
                    </a:ext>
                  </a:extLst>
                </p:cNvPr>
                <p:cNvSpPr>
                  <a:spLocks/>
                </p:cNvSpPr>
                <p:nvPr/>
              </p:nvSpPr>
              <p:spPr bwMode="auto">
                <a:xfrm>
                  <a:off x="4653" y="2801"/>
                  <a:ext cx="23" cy="19"/>
                </a:xfrm>
                <a:custGeom>
                  <a:avLst/>
                  <a:gdLst>
                    <a:gd name="T0" fmla="*/ 15 w 16"/>
                    <a:gd name="T1" fmla="*/ 6 h 13"/>
                    <a:gd name="T2" fmla="*/ 2 w 16"/>
                    <a:gd name="T3" fmla="*/ 8 h 13"/>
                    <a:gd name="T4" fmla="*/ 9 w 16"/>
                    <a:gd name="T5" fmla="*/ 0 h 13"/>
                    <a:gd name="T6" fmla="*/ 15 w 16"/>
                    <a:gd name="T7" fmla="*/ 6 h 13"/>
                  </a:gdLst>
                  <a:ahLst/>
                  <a:cxnLst>
                    <a:cxn ang="0">
                      <a:pos x="T0" y="T1"/>
                    </a:cxn>
                    <a:cxn ang="0">
                      <a:pos x="T2" y="T3"/>
                    </a:cxn>
                    <a:cxn ang="0">
                      <a:pos x="T4" y="T5"/>
                    </a:cxn>
                    <a:cxn ang="0">
                      <a:pos x="T6" y="T7"/>
                    </a:cxn>
                  </a:cxnLst>
                  <a:rect l="0" t="0" r="r" b="b"/>
                  <a:pathLst>
                    <a:path w="16" h="13">
                      <a:moveTo>
                        <a:pt x="15" y="6"/>
                      </a:moveTo>
                      <a:cubicBezTo>
                        <a:pt x="13" y="11"/>
                        <a:pt x="4" y="13"/>
                        <a:pt x="2" y="8"/>
                      </a:cubicBezTo>
                      <a:cubicBezTo>
                        <a:pt x="0" y="5"/>
                        <a:pt x="3" y="0"/>
                        <a:pt x="9" y="0"/>
                      </a:cubicBezTo>
                      <a:cubicBezTo>
                        <a:pt x="15" y="0"/>
                        <a:pt x="16" y="3"/>
                        <a:pt x="1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6" name="Freeform 349">
                  <a:extLst>
                    <a:ext uri="{FF2B5EF4-FFF2-40B4-BE49-F238E27FC236}">
                      <a16:creationId xmlns:a16="http://schemas.microsoft.com/office/drawing/2014/main" id="{4A78A7A4-8A76-4EF7-9F90-86C8FECF2EBE}"/>
                    </a:ext>
                  </a:extLst>
                </p:cNvPr>
                <p:cNvSpPr>
                  <a:spLocks/>
                </p:cNvSpPr>
                <p:nvPr/>
              </p:nvSpPr>
              <p:spPr bwMode="auto">
                <a:xfrm>
                  <a:off x="4670" y="2690"/>
                  <a:ext cx="26" cy="23"/>
                </a:xfrm>
                <a:custGeom>
                  <a:avLst/>
                  <a:gdLst>
                    <a:gd name="T0" fmla="*/ 17 w 18"/>
                    <a:gd name="T1" fmla="*/ 7 h 16"/>
                    <a:gd name="T2" fmla="*/ 2 w 18"/>
                    <a:gd name="T3" fmla="*/ 11 h 16"/>
                    <a:gd name="T4" fmla="*/ 10 w 18"/>
                    <a:gd name="T5" fmla="*/ 0 h 16"/>
                    <a:gd name="T6" fmla="*/ 17 w 18"/>
                    <a:gd name="T7" fmla="*/ 7 h 16"/>
                  </a:gdLst>
                  <a:ahLst/>
                  <a:cxnLst>
                    <a:cxn ang="0">
                      <a:pos x="T0" y="T1"/>
                    </a:cxn>
                    <a:cxn ang="0">
                      <a:pos x="T2" y="T3"/>
                    </a:cxn>
                    <a:cxn ang="0">
                      <a:pos x="T4" y="T5"/>
                    </a:cxn>
                    <a:cxn ang="0">
                      <a:pos x="T6" y="T7"/>
                    </a:cxn>
                  </a:cxnLst>
                  <a:rect l="0" t="0" r="r" b="b"/>
                  <a:pathLst>
                    <a:path w="18" h="16">
                      <a:moveTo>
                        <a:pt x="17" y="7"/>
                      </a:moveTo>
                      <a:cubicBezTo>
                        <a:pt x="15" y="14"/>
                        <a:pt x="5" y="16"/>
                        <a:pt x="2" y="11"/>
                      </a:cubicBezTo>
                      <a:cubicBezTo>
                        <a:pt x="0" y="7"/>
                        <a:pt x="3" y="1"/>
                        <a:pt x="10" y="0"/>
                      </a:cubicBezTo>
                      <a:cubicBezTo>
                        <a:pt x="16" y="0"/>
                        <a:pt x="18" y="4"/>
                        <a:pt x="17"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7" name="Freeform 350">
                  <a:extLst>
                    <a:ext uri="{FF2B5EF4-FFF2-40B4-BE49-F238E27FC236}">
                      <a16:creationId xmlns:a16="http://schemas.microsoft.com/office/drawing/2014/main" id="{9A42B84B-4415-42C1-86EF-8429D6650EB4}"/>
                    </a:ext>
                  </a:extLst>
                </p:cNvPr>
                <p:cNvSpPr>
                  <a:spLocks/>
                </p:cNvSpPr>
                <p:nvPr/>
              </p:nvSpPr>
              <p:spPr bwMode="auto">
                <a:xfrm>
                  <a:off x="4665" y="2729"/>
                  <a:ext cx="26" cy="23"/>
                </a:xfrm>
                <a:custGeom>
                  <a:avLst/>
                  <a:gdLst>
                    <a:gd name="T0" fmla="*/ 17 w 18"/>
                    <a:gd name="T1" fmla="*/ 7 h 16"/>
                    <a:gd name="T2" fmla="*/ 2 w 18"/>
                    <a:gd name="T3" fmla="*/ 11 h 16"/>
                    <a:gd name="T4" fmla="*/ 10 w 18"/>
                    <a:gd name="T5" fmla="*/ 1 h 16"/>
                    <a:gd name="T6" fmla="*/ 17 w 18"/>
                    <a:gd name="T7" fmla="*/ 7 h 16"/>
                  </a:gdLst>
                  <a:ahLst/>
                  <a:cxnLst>
                    <a:cxn ang="0">
                      <a:pos x="T0" y="T1"/>
                    </a:cxn>
                    <a:cxn ang="0">
                      <a:pos x="T2" y="T3"/>
                    </a:cxn>
                    <a:cxn ang="0">
                      <a:pos x="T4" y="T5"/>
                    </a:cxn>
                    <a:cxn ang="0">
                      <a:pos x="T6" y="T7"/>
                    </a:cxn>
                  </a:cxnLst>
                  <a:rect l="0" t="0" r="r" b="b"/>
                  <a:pathLst>
                    <a:path w="18" h="16">
                      <a:moveTo>
                        <a:pt x="17" y="7"/>
                      </a:moveTo>
                      <a:cubicBezTo>
                        <a:pt x="15" y="14"/>
                        <a:pt x="5" y="16"/>
                        <a:pt x="2" y="11"/>
                      </a:cubicBezTo>
                      <a:cubicBezTo>
                        <a:pt x="0" y="7"/>
                        <a:pt x="3" y="1"/>
                        <a:pt x="10" y="1"/>
                      </a:cubicBezTo>
                      <a:cubicBezTo>
                        <a:pt x="16" y="0"/>
                        <a:pt x="18" y="4"/>
                        <a:pt x="17"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8" name="Freeform 351">
                  <a:extLst>
                    <a:ext uri="{FF2B5EF4-FFF2-40B4-BE49-F238E27FC236}">
                      <a16:creationId xmlns:a16="http://schemas.microsoft.com/office/drawing/2014/main" id="{E4A58EC0-7A38-459D-8F02-4E8BBE8DB7F4}"/>
                    </a:ext>
                  </a:extLst>
                </p:cNvPr>
                <p:cNvSpPr>
                  <a:spLocks/>
                </p:cNvSpPr>
                <p:nvPr/>
              </p:nvSpPr>
              <p:spPr bwMode="auto">
                <a:xfrm>
                  <a:off x="4678" y="2601"/>
                  <a:ext cx="29" cy="28"/>
                </a:xfrm>
                <a:custGeom>
                  <a:avLst/>
                  <a:gdLst>
                    <a:gd name="T0" fmla="*/ 19 w 20"/>
                    <a:gd name="T1" fmla="*/ 9 h 19"/>
                    <a:gd name="T2" fmla="*/ 3 w 20"/>
                    <a:gd name="T3" fmla="*/ 13 h 19"/>
                    <a:gd name="T4" fmla="*/ 11 w 20"/>
                    <a:gd name="T5" fmla="*/ 1 h 19"/>
                    <a:gd name="T6" fmla="*/ 19 w 20"/>
                    <a:gd name="T7" fmla="*/ 9 h 19"/>
                  </a:gdLst>
                  <a:ahLst/>
                  <a:cxnLst>
                    <a:cxn ang="0">
                      <a:pos x="T0" y="T1"/>
                    </a:cxn>
                    <a:cxn ang="0">
                      <a:pos x="T2" y="T3"/>
                    </a:cxn>
                    <a:cxn ang="0">
                      <a:pos x="T4" y="T5"/>
                    </a:cxn>
                    <a:cxn ang="0">
                      <a:pos x="T6" y="T7"/>
                    </a:cxn>
                  </a:cxnLst>
                  <a:rect l="0" t="0" r="r" b="b"/>
                  <a:pathLst>
                    <a:path w="20" h="19">
                      <a:moveTo>
                        <a:pt x="19" y="9"/>
                      </a:moveTo>
                      <a:cubicBezTo>
                        <a:pt x="17" y="16"/>
                        <a:pt x="7" y="19"/>
                        <a:pt x="3" y="13"/>
                      </a:cubicBezTo>
                      <a:cubicBezTo>
                        <a:pt x="0" y="9"/>
                        <a:pt x="3" y="1"/>
                        <a:pt x="11" y="1"/>
                      </a:cubicBezTo>
                      <a:cubicBezTo>
                        <a:pt x="18" y="0"/>
                        <a:pt x="20" y="5"/>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9" name="Freeform 352">
                  <a:extLst>
                    <a:ext uri="{FF2B5EF4-FFF2-40B4-BE49-F238E27FC236}">
                      <a16:creationId xmlns:a16="http://schemas.microsoft.com/office/drawing/2014/main" id="{CB153420-E771-42CE-A601-FAD856B7FEA1}"/>
                    </a:ext>
                  </a:extLst>
                </p:cNvPr>
                <p:cNvSpPr>
                  <a:spLocks/>
                </p:cNvSpPr>
                <p:nvPr/>
              </p:nvSpPr>
              <p:spPr bwMode="auto">
                <a:xfrm>
                  <a:off x="4675" y="2648"/>
                  <a:ext cx="26" cy="24"/>
                </a:xfrm>
                <a:custGeom>
                  <a:avLst/>
                  <a:gdLst>
                    <a:gd name="T0" fmla="*/ 18 w 18"/>
                    <a:gd name="T1" fmla="*/ 7 h 17"/>
                    <a:gd name="T2" fmla="*/ 2 w 18"/>
                    <a:gd name="T3" fmla="*/ 12 h 17"/>
                    <a:gd name="T4" fmla="*/ 10 w 18"/>
                    <a:gd name="T5" fmla="*/ 0 h 17"/>
                    <a:gd name="T6" fmla="*/ 18 w 18"/>
                    <a:gd name="T7" fmla="*/ 7 h 17"/>
                  </a:gdLst>
                  <a:ahLst/>
                  <a:cxnLst>
                    <a:cxn ang="0">
                      <a:pos x="T0" y="T1"/>
                    </a:cxn>
                    <a:cxn ang="0">
                      <a:pos x="T2" y="T3"/>
                    </a:cxn>
                    <a:cxn ang="0">
                      <a:pos x="T4" y="T5"/>
                    </a:cxn>
                    <a:cxn ang="0">
                      <a:pos x="T6" y="T7"/>
                    </a:cxn>
                  </a:cxnLst>
                  <a:rect l="0" t="0" r="r" b="b"/>
                  <a:pathLst>
                    <a:path w="18" h="17">
                      <a:moveTo>
                        <a:pt x="18" y="7"/>
                      </a:moveTo>
                      <a:cubicBezTo>
                        <a:pt x="16" y="14"/>
                        <a:pt x="6" y="17"/>
                        <a:pt x="2" y="12"/>
                      </a:cubicBezTo>
                      <a:cubicBezTo>
                        <a:pt x="0" y="8"/>
                        <a:pt x="2" y="1"/>
                        <a:pt x="10" y="0"/>
                      </a:cubicBezTo>
                      <a:cubicBezTo>
                        <a:pt x="17" y="0"/>
                        <a:pt x="18" y="4"/>
                        <a:pt x="1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0" name="Freeform 353">
                  <a:extLst>
                    <a:ext uri="{FF2B5EF4-FFF2-40B4-BE49-F238E27FC236}">
                      <a16:creationId xmlns:a16="http://schemas.microsoft.com/office/drawing/2014/main" id="{EE39BE7A-1107-4E0E-BA25-1C852058235A}"/>
                    </a:ext>
                  </a:extLst>
                </p:cNvPr>
                <p:cNvSpPr>
                  <a:spLocks/>
                </p:cNvSpPr>
                <p:nvPr/>
              </p:nvSpPr>
              <p:spPr bwMode="auto">
                <a:xfrm>
                  <a:off x="4695" y="2746"/>
                  <a:ext cx="23" cy="22"/>
                </a:xfrm>
                <a:custGeom>
                  <a:avLst/>
                  <a:gdLst>
                    <a:gd name="T0" fmla="*/ 15 w 16"/>
                    <a:gd name="T1" fmla="*/ 7 h 15"/>
                    <a:gd name="T2" fmla="*/ 1 w 16"/>
                    <a:gd name="T3" fmla="*/ 10 h 15"/>
                    <a:gd name="T4" fmla="*/ 10 w 16"/>
                    <a:gd name="T5" fmla="*/ 0 h 15"/>
                    <a:gd name="T6" fmla="*/ 15 w 16"/>
                    <a:gd name="T7" fmla="*/ 7 h 15"/>
                  </a:gdLst>
                  <a:ahLst/>
                  <a:cxnLst>
                    <a:cxn ang="0">
                      <a:pos x="T0" y="T1"/>
                    </a:cxn>
                    <a:cxn ang="0">
                      <a:pos x="T2" y="T3"/>
                    </a:cxn>
                    <a:cxn ang="0">
                      <a:pos x="T4" y="T5"/>
                    </a:cxn>
                    <a:cxn ang="0">
                      <a:pos x="T6" y="T7"/>
                    </a:cxn>
                  </a:cxnLst>
                  <a:rect l="0" t="0" r="r" b="b"/>
                  <a:pathLst>
                    <a:path w="16" h="15">
                      <a:moveTo>
                        <a:pt x="15" y="7"/>
                      </a:moveTo>
                      <a:cubicBezTo>
                        <a:pt x="13" y="13"/>
                        <a:pt x="3" y="15"/>
                        <a:pt x="1" y="10"/>
                      </a:cubicBezTo>
                      <a:cubicBezTo>
                        <a:pt x="0" y="7"/>
                        <a:pt x="3" y="1"/>
                        <a:pt x="10" y="0"/>
                      </a:cubicBezTo>
                      <a:cubicBezTo>
                        <a:pt x="15" y="0"/>
                        <a:pt x="16" y="4"/>
                        <a:pt x="1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1" name="Freeform 354">
                  <a:extLst>
                    <a:ext uri="{FF2B5EF4-FFF2-40B4-BE49-F238E27FC236}">
                      <a16:creationId xmlns:a16="http://schemas.microsoft.com/office/drawing/2014/main" id="{AA745058-76B2-4C48-8847-4BB391BCEBE4}"/>
                    </a:ext>
                  </a:extLst>
                </p:cNvPr>
                <p:cNvSpPr>
                  <a:spLocks/>
                </p:cNvSpPr>
                <p:nvPr/>
              </p:nvSpPr>
              <p:spPr bwMode="auto">
                <a:xfrm>
                  <a:off x="4686" y="2782"/>
                  <a:ext cx="23" cy="21"/>
                </a:xfrm>
                <a:custGeom>
                  <a:avLst/>
                  <a:gdLst>
                    <a:gd name="T0" fmla="*/ 15 w 16"/>
                    <a:gd name="T1" fmla="*/ 6 h 14"/>
                    <a:gd name="T2" fmla="*/ 2 w 16"/>
                    <a:gd name="T3" fmla="*/ 9 h 14"/>
                    <a:gd name="T4" fmla="*/ 10 w 16"/>
                    <a:gd name="T5" fmla="*/ 0 h 14"/>
                    <a:gd name="T6" fmla="*/ 15 w 16"/>
                    <a:gd name="T7" fmla="*/ 6 h 14"/>
                  </a:gdLst>
                  <a:ahLst/>
                  <a:cxnLst>
                    <a:cxn ang="0">
                      <a:pos x="T0" y="T1"/>
                    </a:cxn>
                    <a:cxn ang="0">
                      <a:pos x="T2" y="T3"/>
                    </a:cxn>
                    <a:cxn ang="0">
                      <a:pos x="T4" y="T5"/>
                    </a:cxn>
                    <a:cxn ang="0">
                      <a:pos x="T6" y="T7"/>
                    </a:cxn>
                  </a:cxnLst>
                  <a:rect l="0" t="0" r="r" b="b"/>
                  <a:pathLst>
                    <a:path w="16" h="14">
                      <a:moveTo>
                        <a:pt x="15" y="6"/>
                      </a:moveTo>
                      <a:cubicBezTo>
                        <a:pt x="13" y="12"/>
                        <a:pt x="4" y="14"/>
                        <a:pt x="2" y="9"/>
                      </a:cubicBezTo>
                      <a:cubicBezTo>
                        <a:pt x="0" y="6"/>
                        <a:pt x="4" y="1"/>
                        <a:pt x="10" y="0"/>
                      </a:cubicBezTo>
                      <a:cubicBezTo>
                        <a:pt x="15" y="0"/>
                        <a:pt x="16" y="3"/>
                        <a:pt x="1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2" name="Freeform 355">
                  <a:extLst>
                    <a:ext uri="{FF2B5EF4-FFF2-40B4-BE49-F238E27FC236}">
                      <a16:creationId xmlns:a16="http://schemas.microsoft.com/office/drawing/2014/main" id="{1C6741B9-E319-47B8-828C-C7A741C0BFFC}"/>
                    </a:ext>
                  </a:extLst>
                </p:cNvPr>
                <p:cNvSpPr>
                  <a:spLocks/>
                </p:cNvSpPr>
                <p:nvPr/>
              </p:nvSpPr>
              <p:spPr bwMode="auto">
                <a:xfrm>
                  <a:off x="4707" y="2666"/>
                  <a:ext cx="27" cy="25"/>
                </a:xfrm>
                <a:custGeom>
                  <a:avLst/>
                  <a:gdLst>
                    <a:gd name="T0" fmla="*/ 18 w 19"/>
                    <a:gd name="T1" fmla="*/ 7 h 17"/>
                    <a:gd name="T2" fmla="*/ 3 w 19"/>
                    <a:gd name="T3" fmla="*/ 12 h 17"/>
                    <a:gd name="T4" fmla="*/ 11 w 19"/>
                    <a:gd name="T5" fmla="*/ 0 h 17"/>
                    <a:gd name="T6" fmla="*/ 18 w 19"/>
                    <a:gd name="T7" fmla="*/ 7 h 17"/>
                  </a:gdLst>
                  <a:ahLst/>
                  <a:cxnLst>
                    <a:cxn ang="0">
                      <a:pos x="T0" y="T1"/>
                    </a:cxn>
                    <a:cxn ang="0">
                      <a:pos x="T2" y="T3"/>
                    </a:cxn>
                    <a:cxn ang="0">
                      <a:pos x="T4" y="T5"/>
                    </a:cxn>
                    <a:cxn ang="0">
                      <a:pos x="T6" y="T7"/>
                    </a:cxn>
                  </a:cxnLst>
                  <a:rect l="0" t="0" r="r" b="b"/>
                  <a:pathLst>
                    <a:path w="19" h="17">
                      <a:moveTo>
                        <a:pt x="18" y="7"/>
                      </a:moveTo>
                      <a:cubicBezTo>
                        <a:pt x="16" y="14"/>
                        <a:pt x="6" y="17"/>
                        <a:pt x="3" y="12"/>
                      </a:cubicBezTo>
                      <a:cubicBezTo>
                        <a:pt x="0" y="8"/>
                        <a:pt x="4" y="1"/>
                        <a:pt x="11" y="0"/>
                      </a:cubicBezTo>
                      <a:cubicBezTo>
                        <a:pt x="17" y="0"/>
                        <a:pt x="19" y="4"/>
                        <a:pt x="1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3" name="Freeform 356">
                  <a:extLst>
                    <a:ext uri="{FF2B5EF4-FFF2-40B4-BE49-F238E27FC236}">
                      <a16:creationId xmlns:a16="http://schemas.microsoft.com/office/drawing/2014/main" id="{7E7C16A8-5C0B-4628-B305-F3939BA1A19D}"/>
                    </a:ext>
                  </a:extLst>
                </p:cNvPr>
                <p:cNvSpPr>
                  <a:spLocks/>
                </p:cNvSpPr>
                <p:nvPr/>
              </p:nvSpPr>
              <p:spPr bwMode="auto">
                <a:xfrm>
                  <a:off x="4701" y="2707"/>
                  <a:ext cx="26" cy="23"/>
                </a:xfrm>
                <a:custGeom>
                  <a:avLst/>
                  <a:gdLst>
                    <a:gd name="T0" fmla="*/ 17 w 18"/>
                    <a:gd name="T1" fmla="*/ 7 h 16"/>
                    <a:gd name="T2" fmla="*/ 2 w 18"/>
                    <a:gd name="T3" fmla="*/ 11 h 16"/>
                    <a:gd name="T4" fmla="*/ 11 w 18"/>
                    <a:gd name="T5" fmla="*/ 1 h 16"/>
                    <a:gd name="T6" fmla="*/ 17 w 18"/>
                    <a:gd name="T7" fmla="*/ 7 h 16"/>
                  </a:gdLst>
                  <a:ahLst/>
                  <a:cxnLst>
                    <a:cxn ang="0">
                      <a:pos x="T0" y="T1"/>
                    </a:cxn>
                    <a:cxn ang="0">
                      <a:pos x="T2" y="T3"/>
                    </a:cxn>
                    <a:cxn ang="0">
                      <a:pos x="T4" y="T5"/>
                    </a:cxn>
                    <a:cxn ang="0">
                      <a:pos x="T6" y="T7"/>
                    </a:cxn>
                  </a:cxnLst>
                  <a:rect l="0" t="0" r="r" b="b"/>
                  <a:pathLst>
                    <a:path w="18" h="16">
                      <a:moveTo>
                        <a:pt x="17" y="7"/>
                      </a:moveTo>
                      <a:cubicBezTo>
                        <a:pt x="15" y="14"/>
                        <a:pt x="5" y="16"/>
                        <a:pt x="2" y="11"/>
                      </a:cubicBezTo>
                      <a:cubicBezTo>
                        <a:pt x="0" y="7"/>
                        <a:pt x="4" y="1"/>
                        <a:pt x="11" y="1"/>
                      </a:cubicBezTo>
                      <a:cubicBezTo>
                        <a:pt x="16" y="0"/>
                        <a:pt x="18" y="4"/>
                        <a:pt x="17"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4" name="Freeform 357">
                  <a:extLst>
                    <a:ext uri="{FF2B5EF4-FFF2-40B4-BE49-F238E27FC236}">
                      <a16:creationId xmlns:a16="http://schemas.microsoft.com/office/drawing/2014/main" id="{A58B8205-A778-4E4F-8719-5DE06FB4719C}"/>
                    </a:ext>
                  </a:extLst>
                </p:cNvPr>
                <p:cNvSpPr>
                  <a:spLocks/>
                </p:cNvSpPr>
                <p:nvPr/>
              </p:nvSpPr>
              <p:spPr bwMode="auto">
                <a:xfrm>
                  <a:off x="4717" y="2577"/>
                  <a:ext cx="29" cy="27"/>
                </a:xfrm>
                <a:custGeom>
                  <a:avLst/>
                  <a:gdLst>
                    <a:gd name="T0" fmla="*/ 19 w 20"/>
                    <a:gd name="T1" fmla="*/ 8 h 19"/>
                    <a:gd name="T2" fmla="*/ 3 w 20"/>
                    <a:gd name="T3" fmla="*/ 13 h 19"/>
                    <a:gd name="T4" fmla="*/ 11 w 20"/>
                    <a:gd name="T5" fmla="*/ 0 h 19"/>
                    <a:gd name="T6" fmla="*/ 19 w 20"/>
                    <a:gd name="T7" fmla="*/ 8 h 19"/>
                  </a:gdLst>
                  <a:ahLst/>
                  <a:cxnLst>
                    <a:cxn ang="0">
                      <a:pos x="T0" y="T1"/>
                    </a:cxn>
                    <a:cxn ang="0">
                      <a:pos x="T2" y="T3"/>
                    </a:cxn>
                    <a:cxn ang="0">
                      <a:pos x="T4" y="T5"/>
                    </a:cxn>
                    <a:cxn ang="0">
                      <a:pos x="T6" y="T7"/>
                    </a:cxn>
                  </a:cxnLst>
                  <a:rect l="0" t="0" r="r" b="b"/>
                  <a:pathLst>
                    <a:path w="20" h="19">
                      <a:moveTo>
                        <a:pt x="19" y="8"/>
                      </a:moveTo>
                      <a:cubicBezTo>
                        <a:pt x="17" y="16"/>
                        <a:pt x="7" y="19"/>
                        <a:pt x="3" y="13"/>
                      </a:cubicBezTo>
                      <a:cubicBezTo>
                        <a:pt x="0" y="8"/>
                        <a:pt x="4" y="1"/>
                        <a:pt x="11" y="0"/>
                      </a:cubicBezTo>
                      <a:cubicBezTo>
                        <a:pt x="18" y="0"/>
                        <a:pt x="20" y="4"/>
                        <a:pt x="1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5" name="Freeform 358">
                  <a:extLst>
                    <a:ext uri="{FF2B5EF4-FFF2-40B4-BE49-F238E27FC236}">
                      <a16:creationId xmlns:a16="http://schemas.microsoft.com/office/drawing/2014/main" id="{50900938-16A7-4A56-A9B8-14BF2D22F842}"/>
                    </a:ext>
                  </a:extLst>
                </p:cNvPr>
                <p:cNvSpPr>
                  <a:spLocks/>
                </p:cNvSpPr>
                <p:nvPr/>
              </p:nvSpPr>
              <p:spPr bwMode="auto">
                <a:xfrm>
                  <a:off x="4712" y="2623"/>
                  <a:ext cx="28" cy="26"/>
                </a:xfrm>
                <a:custGeom>
                  <a:avLst/>
                  <a:gdLst>
                    <a:gd name="T0" fmla="*/ 18 w 19"/>
                    <a:gd name="T1" fmla="*/ 8 h 18"/>
                    <a:gd name="T2" fmla="*/ 3 w 19"/>
                    <a:gd name="T3" fmla="*/ 12 h 18"/>
                    <a:gd name="T4" fmla="*/ 11 w 19"/>
                    <a:gd name="T5" fmla="*/ 0 h 18"/>
                    <a:gd name="T6" fmla="*/ 18 w 19"/>
                    <a:gd name="T7" fmla="*/ 8 h 18"/>
                  </a:gdLst>
                  <a:ahLst/>
                  <a:cxnLst>
                    <a:cxn ang="0">
                      <a:pos x="T0" y="T1"/>
                    </a:cxn>
                    <a:cxn ang="0">
                      <a:pos x="T2" y="T3"/>
                    </a:cxn>
                    <a:cxn ang="0">
                      <a:pos x="T4" y="T5"/>
                    </a:cxn>
                    <a:cxn ang="0">
                      <a:pos x="T6" y="T7"/>
                    </a:cxn>
                  </a:cxnLst>
                  <a:rect l="0" t="0" r="r" b="b"/>
                  <a:pathLst>
                    <a:path w="19" h="18">
                      <a:moveTo>
                        <a:pt x="18" y="8"/>
                      </a:moveTo>
                      <a:cubicBezTo>
                        <a:pt x="17" y="15"/>
                        <a:pt x="6" y="18"/>
                        <a:pt x="3" y="12"/>
                      </a:cubicBezTo>
                      <a:cubicBezTo>
                        <a:pt x="0" y="8"/>
                        <a:pt x="3" y="1"/>
                        <a:pt x="11" y="0"/>
                      </a:cubicBezTo>
                      <a:cubicBezTo>
                        <a:pt x="17" y="0"/>
                        <a:pt x="19" y="4"/>
                        <a:pt x="1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6" name="Freeform 359">
                  <a:extLst>
                    <a:ext uri="{FF2B5EF4-FFF2-40B4-BE49-F238E27FC236}">
                      <a16:creationId xmlns:a16="http://schemas.microsoft.com/office/drawing/2014/main" id="{D330ABE9-0F43-41D6-A7A3-E4F4EB8B4476}"/>
                    </a:ext>
                  </a:extLst>
                </p:cNvPr>
                <p:cNvSpPr>
                  <a:spLocks/>
                </p:cNvSpPr>
                <p:nvPr/>
              </p:nvSpPr>
              <p:spPr bwMode="auto">
                <a:xfrm>
                  <a:off x="4743" y="2684"/>
                  <a:ext cx="26" cy="25"/>
                </a:xfrm>
                <a:custGeom>
                  <a:avLst/>
                  <a:gdLst>
                    <a:gd name="T0" fmla="*/ 17 w 18"/>
                    <a:gd name="T1" fmla="*/ 8 h 17"/>
                    <a:gd name="T2" fmla="*/ 2 w 18"/>
                    <a:gd name="T3" fmla="*/ 12 h 17"/>
                    <a:gd name="T4" fmla="*/ 11 w 18"/>
                    <a:gd name="T5" fmla="*/ 0 h 17"/>
                    <a:gd name="T6" fmla="*/ 17 w 18"/>
                    <a:gd name="T7" fmla="*/ 8 h 17"/>
                  </a:gdLst>
                  <a:ahLst/>
                  <a:cxnLst>
                    <a:cxn ang="0">
                      <a:pos x="T0" y="T1"/>
                    </a:cxn>
                    <a:cxn ang="0">
                      <a:pos x="T2" y="T3"/>
                    </a:cxn>
                    <a:cxn ang="0">
                      <a:pos x="T4" y="T5"/>
                    </a:cxn>
                    <a:cxn ang="0">
                      <a:pos x="T6" y="T7"/>
                    </a:cxn>
                  </a:cxnLst>
                  <a:rect l="0" t="0" r="r" b="b"/>
                  <a:pathLst>
                    <a:path w="18" h="17">
                      <a:moveTo>
                        <a:pt x="17" y="8"/>
                      </a:moveTo>
                      <a:cubicBezTo>
                        <a:pt x="15" y="14"/>
                        <a:pt x="5" y="17"/>
                        <a:pt x="2" y="12"/>
                      </a:cubicBezTo>
                      <a:cubicBezTo>
                        <a:pt x="0" y="8"/>
                        <a:pt x="4" y="1"/>
                        <a:pt x="11" y="0"/>
                      </a:cubicBezTo>
                      <a:cubicBezTo>
                        <a:pt x="17" y="0"/>
                        <a:pt x="18" y="4"/>
                        <a:pt x="17"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7" name="Freeform 360">
                  <a:extLst>
                    <a:ext uri="{FF2B5EF4-FFF2-40B4-BE49-F238E27FC236}">
                      <a16:creationId xmlns:a16="http://schemas.microsoft.com/office/drawing/2014/main" id="{F8AE50ED-27C3-46D0-BCD9-E0E696CA34A5}"/>
                    </a:ext>
                  </a:extLst>
                </p:cNvPr>
                <p:cNvSpPr>
                  <a:spLocks/>
                </p:cNvSpPr>
                <p:nvPr/>
              </p:nvSpPr>
              <p:spPr bwMode="auto">
                <a:xfrm>
                  <a:off x="4757" y="2597"/>
                  <a:ext cx="26" cy="26"/>
                </a:xfrm>
                <a:custGeom>
                  <a:avLst/>
                  <a:gdLst>
                    <a:gd name="T0" fmla="*/ 17 w 18"/>
                    <a:gd name="T1" fmla="*/ 8 h 18"/>
                    <a:gd name="T2" fmla="*/ 2 w 18"/>
                    <a:gd name="T3" fmla="*/ 13 h 18"/>
                    <a:gd name="T4" fmla="*/ 11 w 18"/>
                    <a:gd name="T5" fmla="*/ 0 h 18"/>
                    <a:gd name="T6" fmla="*/ 17 w 18"/>
                    <a:gd name="T7" fmla="*/ 8 h 18"/>
                  </a:gdLst>
                  <a:ahLst/>
                  <a:cxnLst>
                    <a:cxn ang="0">
                      <a:pos x="T0" y="T1"/>
                    </a:cxn>
                    <a:cxn ang="0">
                      <a:pos x="T2" y="T3"/>
                    </a:cxn>
                    <a:cxn ang="0">
                      <a:pos x="T4" y="T5"/>
                    </a:cxn>
                    <a:cxn ang="0">
                      <a:pos x="T6" y="T7"/>
                    </a:cxn>
                  </a:cxnLst>
                  <a:rect l="0" t="0" r="r" b="b"/>
                  <a:pathLst>
                    <a:path w="18" h="18">
                      <a:moveTo>
                        <a:pt x="17" y="8"/>
                      </a:moveTo>
                      <a:cubicBezTo>
                        <a:pt x="16" y="15"/>
                        <a:pt x="6" y="18"/>
                        <a:pt x="2" y="13"/>
                      </a:cubicBezTo>
                      <a:cubicBezTo>
                        <a:pt x="0" y="8"/>
                        <a:pt x="3" y="1"/>
                        <a:pt x="11" y="0"/>
                      </a:cubicBezTo>
                      <a:cubicBezTo>
                        <a:pt x="17" y="0"/>
                        <a:pt x="18" y="4"/>
                        <a:pt x="17"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8" name="Freeform 361">
                  <a:extLst>
                    <a:ext uri="{FF2B5EF4-FFF2-40B4-BE49-F238E27FC236}">
                      <a16:creationId xmlns:a16="http://schemas.microsoft.com/office/drawing/2014/main" id="{537B6FBF-1F39-48D8-8688-9E0B1911F35E}"/>
                    </a:ext>
                  </a:extLst>
                </p:cNvPr>
                <p:cNvSpPr>
                  <a:spLocks/>
                </p:cNvSpPr>
                <p:nvPr/>
              </p:nvSpPr>
              <p:spPr bwMode="auto">
                <a:xfrm>
                  <a:off x="4750" y="2642"/>
                  <a:ext cx="26" cy="24"/>
                </a:xfrm>
                <a:custGeom>
                  <a:avLst/>
                  <a:gdLst>
                    <a:gd name="T0" fmla="*/ 18 w 18"/>
                    <a:gd name="T1" fmla="*/ 8 h 17"/>
                    <a:gd name="T2" fmla="*/ 2 w 18"/>
                    <a:gd name="T3" fmla="*/ 12 h 17"/>
                    <a:gd name="T4" fmla="*/ 11 w 18"/>
                    <a:gd name="T5" fmla="*/ 0 h 17"/>
                    <a:gd name="T6" fmla="*/ 18 w 18"/>
                    <a:gd name="T7" fmla="*/ 8 h 17"/>
                  </a:gdLst>
                  <a:ahLst/>
                  <a:cxnLst>
                    <a:cxn ang="0">
                      <a:pos x="T0" y="T1"/>
                    </a:cxn>
                    <a:cxn ang="0">
                      <a:pos x="T2" y="T3"/>
                    </a:cxn>
                    <a:cxn ang="0">
                      <a:pos x="T4" y="T5"/>
                    </a:cxn>
                    <a:cxn ang="0">
                      <a:pos x="T6" y="T7"/>
                    </a:cxn>
                  </a:cxnLst>
                  <a:rect l="0" t="0" r="r" b="b"/>
                  <a:pathLst>
                    <a:path w="18" h="17">
                      <a:moveTo>
                        <a:pt x="18" y="8"/>
                      </a:moveTo>
                      <a:cubicBezTo>
                        <a:pt x="16" y="14"/>
                        <a:pt x="6" y="17"/>
                        <a:pt x="2" y="12"/>
                      </a:cubicBezTo>
                      <a:cubicBezTo>
                        <a:pt x="0" y="8"/>
                        <a:pt x="4" y="1"/>
                        <a:pt x="11" y="0"/>
                      </a:cubicBezTo>
                      <a:cubicBezTo>
                        <a:pt x="17" y="0"/>
                        <a:pt x="18" y="4"/>
                        <a:pt x="1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9" name="Freeform 362">
                  <a:extLst>
                    <a:ext uri="{FF2B5EF4-FFF2-40B4-BE49-F238E27FC236}">
                      <a16:creationId xmlns:a16="http://schemas.microsoft.com/office/drawing/2014/main" id="{CBC8E1CC-B23E-4AB1-AC8D-837F6C38D91C}"/>
                    </a:ext>
                  </a:extLst>
                </p:cNvPr>
                <p:cNvSpPr>
                  <a:spLocks/>
                </p:cNvSpPr>
                <p:nvPr/>
              </p:nvSpPr>
              <p:spPr bwMode="auto">
                <a:xfrm>
                  <a:off x="4780" y="2661"/>
                  <a:ext cx="26" cy="24"/>
                </a:xfrm>
                <a:custGeom>
                  <a:avLst/>
                  <a:gdLst>
                    <a:gd name="T0" fmla="*/ 17 w 18"/>
                    <a:gd name="T1" fmla="*/ 7 h 17"/>
                    <a:gd name="T2" fmla="*/ 2 w 18"/>
                    <a:gd name="T3" fmla="*/ 12 h 17"/>
                    <a:gd name="T4" fmla="*/ 11 w 18"/>
                    <a:gd name="T5" fmla="*/ 0 h 17"/>
                    <a:gd name="T6" fmla="*/ 17 w 18"/>
                    <a:gd name="T7" fmla="*/ 7 h 17"/>
                  </a:gdLst>
                  <a:ahLst/>
                  <a:cxnLst>
                    <a:cxn ang="0">
                      <a:pos x="T0" y="T1"/>
                    </a:cxn>
                    <a:cxn ang="0">
                      <a:pos x="T2" y="T3"/>
                    </a:cxn>
                    <a:cxn ang="0">
                      <a:pos x="T4" y="T5"/>
                    </a:cxn>
                    <a:cxn ang="0">
                      <a:pos x="T6" y="T7"/>
                    </a:cxn>
                  </a:cxnLst>
                  <a:rect l="0" t="0" r="r" b="b"/>
                  <a:pathLst>
                    <a:path w="18" h="17">
                      <a:moveTo>
                        <a:pt x="17" y="7"/>
                      </a:moveTo>
                      <a:cubicBezTo>
                        <a:pt x="14" y="14"/>
                        <a:pt x="5" y="17"/>
                        <a:pt x="2" y="12"/>
                      </a:cubicBezTo>
                      <a:cubicBezTo>
                        <a:pt x="0" y="8"/>
                        <a:pt x="4" y="1"/>
                        <a:pt x="11" y="0"/>
                      </a:cubicBezTo>
                      <a:cubicBezTo>
                        <a:pt x="16" y="0"/>
                        <a:pt x="18" y="3"/>
                        <a:pt x="17"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0" name="Freeform 363">
                  <a:extLst>
                    <a:ext uri="{FF2B5EF4-FFF2-40B4-BE49-F238E27FC236}">
                      <a16:creationId xmlns:a16="http://schemas.microsoft.com/office/drawing/2014/main" id="{F7828360-1DA7-4813-B982-23BABCBE3D92}"/>
                    </a:ext>
                  </a:extLst>
                </p:cNvPr>
                <p:cNvSpPr>
                  <a:spLocks/>
                </p:cNvSpPr>
                <p:nvPr/>
              </p:nvSpPr>
              <p:spPr bwMode="auto">
                <a:xfrm>
                  <a:off x="4787" y="2616"/>
                  <a:ext cx="28" cy="27"/>
                </a:xfrm>
                <a:custGeom>
                  <a:avLst/>
                  <a:gdLst>
                    <a:gd name="T0" fmla="*/ 18 w 19"/>
                    <a:gd name="T1" fmla="*/ 8 h 19"/>
                    <a:gd name="T2" fmla="*/ 3 w 19"/>
                    <a:gd name="T3" fmla="*/ 13 h 19"/>
                    <a:gd name="T4" fmla="*/ 12 w 19"/>
                    <a:gd name="T5" fmla="*/ 0 h 19"/>
                    <a:gd name="T6" fmla="*/ 18 w 19"/>
                    <a:gd name="T7" fmla="*/ 8 h 19"/>
                  </a:gdLst>
                  <a:ahLst/>
                  <a:cxnLst>
                    <a:cxn ang="0">
                      <a:pos x="T0" y="T1"/>
                    </a:cxn>
                    <a:cxn ang="0">
                      <a:pos x="T2" y="T3"/>
                    </a:cxn>
                    <a:cxn ang="0">
                      <a:pos x="T4" y="T5"/>
                    </a:cxn>
                    <a:cxn ang="0">
                      <a:pos x="T6" y="T7"/>
                    </a:cxn>
                  </a:cxnLst>
                  <a:rect l="0" t="0" r="r" b="b"/>
                  <a:pathLst>
                    <a:path w="19" h="19">
                      <a:moveTo>
                        <a:pt x="18" y="8"/>
                      </a:moveTo>
                      <a:cubicBezTo>
                        <a:pt x="16" y="15"/>
                        <a:pt x="6" y="19"/>
                        <a:pt x="3" y="13"/>
                      </a:cubicBezTo>
                      <a:cubicBezTo>
                        <a:pt x="0" y="9"/>
                        <a:pt x="4" y="1"/>
                        <a:pt x="12" y="0"/>
                      </a:cubicBezTo>
                      <a:cubicBezTo>
                        <a:pt x="18" y="0"/>
                        <a:pt x="19" y="5"/>
                        <a:pt x="1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1" name="Freeform 364">
                  <a:extLst>
                    <a:ext uri="{FF2B5EF4-FFF2-40B4-BE49-F238E27FC236}">
                      <a16:creationId xmlns:a16="http://schemas.microsoft.com/office/drawing/2014/main" id="{EC83B133-4F72-44B9-8BB5-F11AE8FF5072}"/>
                    </a:ext>
                  </a:extLst>
                </p:cNvPr>
                <p:cNvSpPr>
                  <a:spLocks/>
                </p:cNvSpPr>
                <p:nvPr/>
              </p:nvSpPr>
              <p:spPr bwMode="auto">
                <a:xfrm>
                  <a:off x="4789" y="2756"/>
                  <a:ext cx="22" cy="21"/>
                </a:xfrm>
                <a:custGeom>
                  <a:avLst/>
                  <a:gdLst>
                    <a:gd name="T0" fmla="*/ 14 w 15"/>
                    <a:gd name="T1" fmla="*/ 6 h 14"/>
                    <a:gd name="T2" fmla="*/ 1 w 15"/>
                    <a:gd name="T3" fmla="*/ 10 h 14"/>
                    <a:gd name="T4" fmla="*/ 10 w 15"/>
                    <a:gd name="T5" fmla="*/ 0 h 14"/>
                    <a:gd name="T6" fmla="*/ 14 w 15"/>
                    <a:gd name="T7" fmla="*/ 6 h 14"/>
                  </a:gdLst>
                  <a:ahLst/>
                  <a:cxnLst>
                    <a:cxn ang="0">
                      <a:pos x="T0" y="T1"/>
                    </a:cxn>
                    <a:cxn ang="0">
                      <a:pos x="T2" y="T3"/>
                    </a:cxn>
                    <a:cxn ang="0">
                      <a:pos x="T4" y="T5"/>
                    </a:cxn>
                    <a:cxn ang="0">
                      <a:pos x="T6" y="T7"/>
                    </a:cxn>
                  </a:cxnLst>
                  <a:rect l="0" t="0" r="r" b="b"/>
                  <a:pathLst>
                    <a:path w="15" h="14">
                      <a:moveTo>
                        <a:pt x="14" y="6"/>
                      </a:moveTo>
                      <a:cubicBezTo>
                        <a:pt x="11" y="12"/>
                        <a:pt x="3" y="14"/>
                        <a:pt x="1" y="10"/>
                      </a:cubicBezTo>
                      <a:cubicBezTo>
                        <a:pt x="0" y="7"/>
                        <a:pt x="4" y="1"/>
                        <a:pt x="10" y="0"/>
                      </a:cubicBezTo>
                      <a:cubicBezTo>
                        <a:pt x="15" y="0"/>
                        <a:pt x="15" y="3"/>
                        <a:pt x="1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2" name="Freeform 365">
                  <a:extLst>
                    <a:ext uri="{FF2B5EF4-FFF2-40B4-BE49-F238E27FC236}">
                      <a16:creationId xmlns:a16="http://schemas.microsoft.com/office/drawing/2014/main" id="{BB11E95A-8D87-47BD-AAC0-0F94FFB139FE}"/>
                    </a:ext>
                  </a:extLst>
                </p:cNvPr>
                <p:cNvSpPr>
                  <a:spLocks/>
                </p:cNvSpPr>
                <p:nvPr/>
              </p:nvSpPr>
              <p:spPr bwMode="auto">
                <a:xfrm>
                  <a:off x="4814" y="2678"/>
                  <a:ext cx="23" cy="25"/>
                </a:xfrm>
                <a:custGeom>
                  <a:avLst/>
                  <a:gdLst>
                    <a:gd name="T0" fmla="*/ 15 w 16"/>
                    <a:gd name="T1" fmla="*/ 7 h 17"/>
                    <a:gd name="T2" fmla="*/ 1 w 16"/>
                    <a:gd name="T3" fmla="*/ 12 h 17"/>
                    <a:gd name="T4" fmla="*/ 10 w 16"/>
                    <a:gd name="T5" fmla="*/ 0 h 17"/>
                    <a:gd name="T6" fmla="*/ 15 w 16"/>
                    <a:gd name="T7" fmla="*/ 7 h 17"/>
                  </a:gdLst>
                  <a:ahLst/>
                  <a:cxnLst>
                    <a:cxn ang="0">
                      <a:pos x="T0" y="T1"/>
                    </a:cxn>
                    <a:cxn ang="0">
                      <a:pos x="T2" y="T3"/>
                    </a:cxn>
                    <a:cxn ang="0">
                      <a:pos x="T4" y="T5"/>
                    </a:cxn>
                    <a:cxn ang="0">
                      <a:pos x="T6" y="T7"/>
                    </a:cxn>
                  </a:cxnLst>
                  <a:rect l="0" t="0" r="r" b="b"/>
                  <a:pathLst>
                    <a:path w="16" h="17">
                      <a:moveTo>
                        <a:pt x="15" y="7"/>
                      </a:moveTo>
                      <a:cubicBezTo>
                        <a:pt x="13" y="14"/>
                        <a:pt x="4" y="17"/>
                        <a:pt x="1" y="12"/>
                      </a:cubicBezTo>
                      <a:cubicBezTo>
                        <a:pt x="0" y="8"/>
                        <a:pt x="3" y="1"/>
                        <a:pt x="10" y="0"/>
                      </a:cubicBezTo>
                      <a:cubicBezTo>
                        <a:pt x="16" y="0"/>
                        <a:pt x="16" y="4"/>
                        <a:pt x="1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3" name="Freeform 366">
                  <a:extLst>
                    <a:ext uri="{FF2B5EF4-FFF2-40B4-BE49-F238E27FC236}">
                      <a16:creationId xmlns:a16="http://schemas.microsoft.com/office/drawing/2014/main" id="{19118BB2-9854-4454-88E2-B40F0B6181F9}"/>
                    </a:ext>
                  </a:extLst>
                </p:cNvPr>
                <p:cNvSpPr>
                  <a:spLocks/>
                </p:cNvSpPr>
                <p:nvPr/>
              </p:nvSpPr>
              <p:spPr bwMode="auto">
                <a:xfrm>
                  <a:off x="4802" y="2719"/>
                  <a:ext cx="23" cy="21"/>
                </a:xfrm>
                <a:custGeom>
                  <a:avLst/>
                  <a:gdLst>
                    <a:gd name="T0" fmla="*/ 15 w 16"/>
                    <a:gd name="T1" fmla="*/ 6 h 15"/>
                    <a:gd name="T2" fmla="*/ 1 w 16"/>
                    <a:gd name="T3" fmla="*/ 11 h 15"/>
                    <a:gd name="T4" fmla="*/ 10 w 16"/>
                    <a:gd name="T5" fmla="*/ 0 h 15"/>
                    <a:gd name="T6" fmla="*/ 15 w 16"/>
                    <a:gd name="T7" fmla="*/ 6 h 15"/>
                  </a:gdLst>
                  <a:ahLst/>
                  <a:cxnLst>
                    <a:cxn ang="0">
                      <a:pos x="T0" y="T1"/>
                    </a:cxn>
                    <a:cxn ang="0">
                      <a:pos x="T2" y="T3"/>
                    </a:cxn>
                    <a:cxn ang="0">
                      <a:pos x="T4" y="T5"/>
                    </a:cxn>
                    <a:cxn ang="0">
                      <a:pos x="T6" y="T7"/>
                    </a:cxn>
                  </a:cxnLst>
                  <a:rect l="0" t="0" r="r" b="b"/>
                  <a:pathLst>
                    <a:path w="16" h="15">
                      <a:moveTo>
                        <a:pt x="15" y="6"/>
                      </a:moveTo>
                      <a:cubicBezTo>
                        <a:pt x="12" y="12"/>
                        <a:pt x="3" y="15"/>
                        <a:pt x="1" y="11"/>
                      </a:cubicBezTo>
                      <a:cubicBezTo>
                        <a:pt x="0" y="7"/>
                        <a:pt x="3" y="1"/>
                        <a:pt x="10" y="0"/>
                      </a:cubicBezTo>
                      <a:cubicBezTo>
                        <a:pt x="15" y="0"/>
                        <a:pt x="16" y="3"/>
                        <a:pt x="1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4" name="Freeform 367">
                  <a:extLst>
                    <a:ext uri="{FF2B5EF4-FFF2-40B4-BE49-F238E27FC236}">
                      <a16:creationId xmlns:a16="http://schemas.microsoft.com/office/drawing/2014/main" id="{61AFA362-770A-447C-B26D-355E41F6AC5D}"/>
                    </a:ext>
                  </a:extLst>
                </p:cNvPr>
                <p:cNvSpPr>
                  <a:spLocks/>
                </p:cNvSpPr>
                <p:nvPr/>
              </p:nvSpPr>
              <p:spPr bwMode="auto">
                <a:xfrm>
                  <a:off x="4824" y="2733"/>
                  <a:ext cx="23" cy="23"/>
                </a:xfrm>
                <a:custGeom>
                  <a:avLst/>
                  <a:gdLst>
                    <a:gd name="T0" fmla="*/ 15 w 16"/>
                    <a:gd name="T1" fmla="*/ 7 h 16"/>
                    <a:gd name="T2" fmla="*/ 2 w 16"/>
                    <a:gd name="T3" fmla="*/ 11 h 16"/>
                    <a:gd name="T4" fmla="*/ 11 w 16"/>
                    <a:gd name="T5" fmla="*/ 1 h 16"/>
                    <a:gd name="T6" fmla="*/ 15 w 16"/>
                    <a:gd name="T7" fmla="*/ 7 h 16"/>
                  </a:gdLst>
                  <a:ahLst/>
                  <a:cxnLst>
                    <a:cxn ang="0">
                      <a:pos x="T0" y="T1"/>
                    </a:cxn>
                    <a:cxn ang="0">
                      <a:pos x="T2" y="T3"/>
                    </a:cxn>
                    <a:cxn ang="0">
                      <a:pos x="T4" y="T5"/>
                    </a:cxn>
                    <a:cxn ang="0">
                      <a:pos x="T6" y="T7"/>
                    </a:cxn>
                  </a:cxnLst>
                  <a:rect l="0" t="0" r="r" b="b"/>
                  <a:pathLst>
                    <a:path w="16" h="16">
                      <a:moveTo>
                        <a:pt x="15" y="7"/>
                      </a:moveTo>
                      <a:cubicBezTo>
                        <a:pt x="12" y="13"/>
                        <a:pt x="3" y="16"/>
                        <a:pt x="2" y="11"/>
                      </a:cubicBezTo>
                      <a:cubicBezTo>
                        <a:pt x="0" y="8"/>
                        <a:pt x="5" y="2"/>
                        <a:pt x="11" y="1"/>
                      </a:cubicBezTo>
                      <a:cubicBezTo>
                        <a:pt x="16" y="0"/>
                        <a:pt x="16" y="4"/>
                        <a:pt x="1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5" name="Freeform 368">
                  <a:extLst>
                    <a:ext uri="{FF2B5EF4-FFF2-40B4-BE49-F238E27FC236}">
                      <a16:creationId xmlns:a16="http://schemas.microsoft.com/office/drawing/2014/main" id="{B1E4A570-6D1B-4CE0-A358-988AA7D5ACAE}"/>
                    </a:ext>
                  </a:extLst>
                </p:cNvPr>
                <p:cNvSpPr>
                  <a:spLocks/>
                </p:cNvSpPr>
                <p:nvPr/>
              </p:nvSpPr>
              <p:spPr bwMode="auto">
                <a:xfrm>
                  <a:off x="4850" y="2652"/>
                  <a:ext cx="24" cy="26"/>
                </a:xfrm>
                <a:custGeom>
                  <a:avLst/>
                  <a:gdLst>
                    <a:gd name="T0" fmla="*/ 16 w 17"/>
                    <a:gd name="T1" fmla="*/ 8 h 18"/>
                    <a:gd name="T2" fmla="*/ 2 w 17"/>
                    <a:gd name="T3" fmla="*/ 13 h 18"/>
                    <a:gd name="T4" fmla="*/ 11 w 17"/>
                    <a:gd name="T5" fmla="*/ 1 h 18"/>
                    <a:gd name="T6" fmla="*/ 16 w 17"/>
                    <a:gd name="T7" fmla="*/ 8 h 18"/>
                  </a:gdLst>
                  <a:ahLst/>
                  <a:cxnLst>
                    <a:cxn ang="0">
                      <a:pos x="T0" y="T1"/>
                    </a:cxn>
                    <a:cxn ang="0">
                      <a:pos x="T2" y="T3"/>
                    </a:cxn>
                    <a:cxn ang="0">
                      <a:pos x="T4" y="T5"/>
                    </a:cxn>
                    <a:cxn ang="0">
                      <a:pos x="T6" y="T7"/>
                    </a:cxn>
                  </a:cxnLst>
                  <a:rect l="0" t="0" r="r" b="b"/>
                  <a:pathLst>
                    <a:path w="17" h="18">
                      <a:moveTo>
                        <a:pt x="16" y="8"/>
                      </a:moveTo>
                      <a:cubicBezTo>
                        <a:pt x="13" y="15"/>
                        <a:pt x="4" y="18"/>
                        <a:pt x="2" y="13"/>
                      </a:cubicBezTo>
                      <a:cubicBezTo>
                        <a:pt x="0" y="9"/>
                        <a:pt x="4" y="2"/>
                        <a:pt x="11" y="1"/>
                      </a:cubicBezTo>
                      <a:cubicBezTo>
                        <a:pt x="17" y="0"/>
                        <a:pt x="17"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6" name="Freeform 369">
                  <a:extLst>
                    <a:ext uri="{FF2B5EF4-FFF2-40B4-BE49-F238E27FC236}">
                      <a16:creationId xmlns:a16="http://schemas.microsoft.com/office/drawing/2014/main" id="{973DBA3C-E0B0-4DE4-8A7C-8E24F43D860E}"/>
                    </a:ext>
                  </a:extLst>
                </p:cNvPr>
                <p:cNvSpPr>
                  <a:spLocks/>
                </p:cNvSpPr>
                <p:nvPr/>
              </p:nvSpPr>
              <p:spPr bwMode="auto">
                <a:xfrm>
                  <a:off x="4838" y="2694"/>
                  <a:ext cx="23" cy="25"/>
                </a:xfrm>
                <a:custGeom>
                  <a:avLst/>
                  <a:gdLst>
                    <a:gd name="T0" fmla="*/ 15 w 16"/>
                    <a:gd name="T1" fmla="*/ 7 h 17"/>
                    <a:gd name="T2" fmla="*/ 1 w 16"/>
                    <a:gd name="T3" fmla="*/ 12 h 17"/>
                    <a:gd name="T4" fmla="*/ 11 w 16"/>
                    <a:gd name="T5" fmla="*/ 1 h 17"/>
                    <a:gd name="T6" fmla="*/ 15 w 16"/>
                    <a:gd name="T7" fmla="*/ 7 h 17"/>
                  </a:gdLst>
                  <a:ahLst/>
                  <a:cxnLst>
                    <a:cxn ang="0">
                      <a:pos x="T0" y="T1"/>
                    </a:cxn>
                    <a:cxn ang="0">
                      <a:pos x="T2" y="T3"/>
                    </a:cxn>
                    <a:cxn ang="0">
                      <a:pos x="T4" y="T5"/>
                    </a:cxn>
                    <a:cxn ang="0">
                      <a:pos x="T6" y="T7"/>
                    </a:cxn>
                  </a:cxnLst>
                  <a:rect l="0" t="0" r="r" b="b"/>
                  <a:pathLst>
                    <a:path w="16" h="17">
                      <a:moveTo>
                        <a:pt x="15" y="7"/>
                      </a:moveTo>
                      <a:cubicBezTo>
                        <a:pt x="12" y="14"/>
                        <a:pt x="3" y="17"/>
                        <a:pt x="1" y="12"/>
                      </a:cubicBezTo>
                      <a:cubicBezTo>
                        <a:pt x="0" y="8"/>
                        <a:pt x="4" y="2"/>
                        <a:pt x="11" y="1"/>
                      </a:cubicBezTo>
                      <a:cubicBezTo>
                        <a:pt x="16" y="0"/>
                        <a:pt x="16" y="4"/>
                        <a:pt x="1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7" name="Freeform 370">
                  <a:extLst>
                    <a:ext uri="{FF2B5EF4-FFF2-40B4-BE49-F238E27FC236}">
                      <a16:creationId xmlns:a16="http://schemas.microsoft.com/office/drawing/2014/main" id="{E57B0B0F-98D8-4669-9364-A71B59BBC1EC}"/>
                    </a:ext>
                  </a:extLst>
                </p:cNvPr>
                <p:cNvSpPr>
                  <a:spLocks/>
                </p:cNvSpPr>
                <p:nvPr/>
              </p:nvSpPr>
              <p:spPr bwMode="auto">
                <a:xfrm>
                  <a:off x="4239" y="2401"/>
                  <a:ext cx="29" cy="31"/>
                </a:xfrm>
                <a:custGeom>
                  <a:avLst/>
                  <a:gdLst>
                    <a:gd name="T0" fmla="*/ 20 w 20"/>
                    <a:gd name="T1" fmla="*/ 10 h 21"/>
                    <a:gd name="T2" fmla="*/ 5 w 20"/>
                    <a:gd name="T3" fmla="*/ 15 h 21"/>
                    <a:gd name="T4" fmla="*/ 10 w 20"/>
                    <a:gd name="T5" fmla="*/ 0 h 21"/>
                    <a:gd name="T6" fmla="*/ 20 w 20"/>
                    <a:gd name="T7" fmla="*/ 10 h 21"/>
                  </a:gdLst>
                  <a:ahLst/>
                  <a:cxnLst>
                    <a:cxn ang="0">
                      <a:pos x="T0" y="T1"/>
                    </a:cxn>
                    <a:cxn ang="0">
                      <a:pos x="T2" y="T3"/>
                    </a:cxn>
                    <a:cxn ang="0">
                      <a:pos x="T4" y="T5"/>
                    </a:cxn>
                    <a:cxn ang="0">
                      <a:pos x="T6" y="T7"/>
                    </a:cxn>
                  </a:cxnLst>
                  <a:rect l="0" t="0" r="r" b="b"/>
                  <a:pathLst>
                    <a:path w="20" h="21">
                      <a:moveTo>
                        <a:pt x="20" y="10"/>
                      </a:moveTo>
                      <a:cubicBezTo>
                        <a:pt x="20" y="18"/>
                        <a:pt x="11" y="21"/>
                        <a:pt x="5" y="15"/>
                      </a:cubicBezTo>
                      <a:cubicBezTo>
                        <a:pt x="0" y="10"/>
                        <a:pt x="2" y="0"/>
                        <a:pt x="10" y="0"/>
                      </a:cubicBezTo>
                      <a:cubicBezTo>
                        <a:pt x="17" y="0"/>
                        <a:pt x="20"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8" name="Freeform 371">
                  <a:extLst>
                    <a:ext uri="{FF2B5EF4-FFF2-40B4-BE49-F238E27FC236}">
                      <a16:creationId xmlns:a16="http://schemas.microsoft.com/office/drawing/2014/main" id="{0D2E8AC4-9CC3-4603-A300-21CD55B8577F}"/>
                    </a:ext>
                  </a:extLst>
                </p:cNvPr>
                <p:cNvSpPr>
                  <a:spLocks/>
                </p:cNvSpPr>
                <p:nvPr/>
              </p:nvSpPr>
              <p:spPr bwMode="auto">
                <a:xfrm>
                  <a:off x="4234" y="2287"/>
                  <a:ext cx="30" cy="33"/>
                </a:xfrm>
                <a:custGeom>
                  <a:avLst/>
                  <a:gdLst>
                    <a:gd name="T0" fmla="*/ 21 w 21"/>
                    <a:gd name="T1" fmla="*/ 12 h 23"/>
                    <a:gd name="T2" fmla="*/ 5 w 21"/>
                    <a:gd name="T3" fmla="*/ 17 h 23"/>
                    <a:gd name="T4" fmla="*/ 11 w 21"/>
                    <a:gd name="T5" fmla="*/ 0 h 23"/>
                    <a:gd name="T6" fmla="*/ 21 w 21"/>
                    <a:gd name="T7" fmla="*/ 12 h 23"/>
                  </a:gdLst>
                  <a:ahLst/>
                  <a:cxnLst>
                    <a:cxn ang="0">
                      <a:pos x="T0" y="T1"/>
                    </a:cxn>
                    <a:cxn ang="0">
                      <a:pos x="T2" y="T3"/>
                    </a:cxn>
                    <a:cxn ang="0">
                      <a:pos x="T4" y="T5"/>
                    </a:cxn>
                    <a:cxn ang="0">
                      <a:pos x="T6" y="T7"/>
                    </a:cxn>
                  </a:cxnLst>
                  <a:rect l="0" t="0" r="r" b="b"/>
                  <a:pathLst>
                    <a:path w="21" h="23">
                      <a:moveTo>
                        <a:pt x="21" y="12"/>
                      </a:moveTo>
                      <a:cubicBezTo>
                        <a:pt x="20" y="20"/>
                        <a:pt x="11" y="23"/>
                        <a:pt x="5" y="17"/>
                      </a:cubicBezTo>
                      <a:cubicBezTo>
                        <a:pt x="0" y="11"/>
                        <a:pt x="2" y="0"/>
                        <a:pt x="11" y="0"/>
                      </a:cubicBezTo>
                      <a:cubicBezTo>
                        <a:pt x="18" y="1"/>
                        <a:pt x="21" y="7"/>
                        <a:pt x="2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9" name="Freeform 372">
                  <a:extLst>
                    <a:ext uri="{FF2B5EF4-FFF2-40B4-BE49-F238E27FC236}">
                      <a16:creationId xmlns:a16="http://schemas.microsoft.com/office/drawing/2014/main" id="{84C69089-FD60-4F07-8434-C5F8AC710B45}"/>
                    </a:ext>
                  </a:extLst>
                </p:cNvPr>
                <p:cNvSpPr>
                  <a:spLocks/>
                </p:cNvSpPr>
                <p:nvPr/>
              </p:nvSpPr>
              <p:spPr bwMode="auto">
                <a:xfrm>
                  <a:off x="4235" y="2345"/>
                  <a:ext cx="30" cy="32"/>
                </a:xfrm>
                <a:custGeom>
                  <a:avLst/>
                  <a:gdLst>
                    <a:gd name="T0" fmla="*/ 21 w 21"/>
                    <a:gd name="T1" fmla="*/ 11 h 22"/>
                    <a:gd name="T2" fmla="*/ 6 w 21"/>
                    <a:gd name="T3" fmla="*/ 16 h 22"/>
                    <a:gd name="T4" fmla="*/ 11 w 21"/>
                    <a:gd name="T5" fmla="*/ 0 h 22"/>
                    <a:gd name="T6" fmla="*/ 21 w 21"/>
                    <a:gd name="T7" fmla="*/ 11 h 22"/>
                  </a:gdLst>
                  <a:ahLst/>
                  <a:cxnLst>
                    <a:cxn ang="0">
                      <a:pos x="T0" y="T1"/>
                    </a:cxn>
                    <a:cxn ang="0">
                      <a:pos x="T2" y="T3"/>
                    </a:cxn>
                    <a:cxn ang="0">
                      <a:pos x="T4" y="T5"/>
                    </a:cxn>
                    <a:cxn ang="0">
                      <a:pos x="T6" y="T7"/>
                    </a:cxn>
                  </a:cxnLst>
                  <a:rect l="0" t="0" r="r" b="b"/>
                  <a:pathLst>
                    <a:path w="21" h="22">
                      <a:moveTo>
                        <a:pt x="21" y="11"/>
                      </a:moveTo>
                      <a:cubicBezTo>
                        <a:pt x="20" y="19"/>
                        <a:pt x="11" y="22"/>
                        <a:pt x="6" y="16"/>
                      </a:cubicBezTo>
                      <a:cubicBezTo>
                        <a:pt x="0" y="10"/>
                        <a:pt x="3" y="0"/>
                        <a:pt x="11" y="0"/>
                      </a:cubicBezTo>
                      <a:cubicBezTo>
                        <a:pt x="18" y="1"/>
                        <a:pt x="21" y="7"/>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0" name="Freeform 373">
                  <a:extLst>
                    <a:ext uri="{FF2B5EF4-FFF2-40B4-BE49-F238E27FC236}">
                      <a16:creationId xmlns:a16="http://schemas.microsoft.com/office/drawing/2014/main" id="{61A474B4-362F-4668-8795-7F676E587ACD}"/>
                    </a:ext>
                  </a:extLst>
                </p:cNvPr>
                <p:cNvSpPr>
                  <a:spLocks/>
                </p:cNvSpPr>
                <p:nvPr/>
              </p:nvSpPr>
              <p:spPr bwMode="auto">
                <a:xfrm>
                  <a:off x="4277" y="2375"/>
                  <a:ext cx="30" cy="32"/>
                </a:xfrm>
                <a:custGeom>
                  <a:avLst/>
                  <a:gdLst>
                    <a:gd name="T0" fmla="*/ 20 w 21"/>
                    <a:gd name="T1" fmla="*/ 11 h 22"/>
                    <a:gd name="T2" fmla="*/ 4 w 21"/>
                    <a:gd name="T3" fmla="*/ 15 h 22"/>
                    <a:gd name="T4" fmla="*/ 11 w 21"/>
                    <a:gd name="T5" fmla="*/ 0 h 22"/>
                    <a:gd name="T6" fmla="*/ 20 w 21"/>
                    <a:gd name="T7" fmla="*/ 11 h 22"/>
                  </a:gdLst>
                  <a:ahLst/>
                  <a:cxnLst>
                    <a:cxn ang="0">
                      <a:pos x="T0" y="T1"/>
                    </a:cxn>
                    <a:cxn ang="0">
                      <a:pos x="T2" y="T3"/>
                    </a:cxn>
                    <a:cxn ang="0">
                      <a:pos x="T4" y="T5"/>
                    </a:cxn>
                    <a:cxn ang="0">
                      <a:pos x="T6" y="T7"/>
                    </a:cxn>
                  </a:cxnLst>
                  <a:rect l="0" t="0" r="r" b="b"/>
                  <a:pathLst>
                    <a:path w="21" h="22">
                      <a:moveTo>
                        <a:pt x="20" y="11"/>
                      </a:moveTo>
                      <a:cubicBezTo>
                        <a:pt x="20" y="19"/>
                        <a:pt x="10" y="22"/>
                        <a:pt x="4" y="15"/>
                      </a:cubicBezTo>
                      <a:cubicBezTo>
                        <a:pt x="0" y="9"/>
                        <a:pt x="2" y="0"/>
                        <a:pt x="11" y="0"/>
                      </a:cubicBezTo>
                      <a:cubicBezTo>
                        <a:pt x="18" y="0"/>
                        <a:pt x="21" y="6"/>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1" name="Freeform 374">
                  <a:extLst>
                    <a:ext uri="{FF2B5EF4-FFF2-40B4-BE49-F238E27FC236}">
                      <a16:creationId xmlns:a16="http://schemas.microsoft.com/office/drawing/2014/main" id="{C2DD5160-9202-4FA0-95D3-275039CAE29C}"/>
                    </a:ext>
                  </a:extLst>
                </p:cNvPr>
                <p:cNvSpPr>
                  <a:spLocks/>
                </p:cNvSpPr>
                <p:nvPr/>
              </p:nvSpPr>
              <p:spPr bwMode="auto">
                <a:xfrm>
                  <a:off x="4273" y="2259"/>
                  <a:ext cx="30" cy="34"/>
                </a:xfrm>
                <a:custGeom>
                  <a:avLst/>
                  <a:gdLst>
                    <a:gd name="T0" fmla="*/ 21 w 21"/>
                    <a:gd name="T1" fmla="*/ 12 h 23"/>
                    <a:gd name="T2" fmla="*/ 5 w 21"/>
                    <a:gd name="T3" fmla="*/ 17 h 23"/>
                    <a:gd name="T4" fmla="*/ 12 w 21"/>
                    <a:gd name="T5" fmla="*/ 0 h 23"/>
                    <a:gd name="T6" fmla="*/ 21 w 21"/>
                    <a:gd name="T7" fmla="*/ 12 h 23"/>
                  </a:gdLst>
                  <a:ahLst/>
                  <a:cxnLst>
                    <a:cxn ang="0">
                      <a:pos x="T0" y="T1"/>
                    </a:cxn>
                    <a:cxn ang="0">
                      <a:pos x="T2" y="T3"/>
                    </a:cxn>
                    <a:cxn ang="0">
                      <a:pos x="T4" y="T5"/>
                    </a:cxn>
                    <a:cxn ang="0">
                      <a:pos x="T6" y="T7"/>
                    </a:cxn>
                  </a:cxnLst>
                  <a:rect l="0" t="0" r="r" b="b"/>
                  <a:pathLst>
                    <a:path w="21" h="23">
                      <a:moveTo>
                        <a:pt x="21" y="12"/>
                      </a:moveTo>
                      <a:cubicBezTo>
                        <a:pt x="20" y="20"/>
                        <a:pt x="11" y="23"/>
                        <a:pt x="5" y="17"/>
                      </a:cubicBezTo>
                      <a:cubicBezTo>
                        <a:pt x="0" y="11"/>
                        <a:pt x="3" y="0"/>
                        <a:pt x="12" y="0"/>
                      </a:cubicBezTo>
                      <a:cubicBezTo>
                        <a:pt x="19" y="1"/>
                        <a:pt x="21" y="7"/>
                        <a:pt x="2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2" name="Freeform 375">
                  <a:extLst>
                    <a:ext uri="{FF2B5EF4-FFF2-40B4-BE49-F238E27FC236}">
                      <a16:creationId xmlns:a16="http://schemas.microsoft.com/office/drawing/2014/main" id="{84ADFBB2-845D-4C47-9873-F5EB0C1288B2}"/>
                    </a:ext>
                  </a:extLst>
                </p:cNvPr>
                <p:cNvSpPr>
                  <a:spLocks/>
                </p:cNvSpPr>
                <p:nvPr/>
              </p:nvSpPr>
              <p:spPr bwMode="auto">
                <a:xfrm>
                  <a:off x="4274" y="2317"/>
                  <a:ext cx="30" cy="34"/>
                </a:xfrm>
                <a:custGeom>
                  <a:avLst/>
                  <a:gdLst>
                    <a:gd name="T0" fmla="*/ 21 w 21"/>
                    <a:gd name="T1" fmla="*/ 12 h 23"/>
                    <a:gd name="T2" fmla="*/ 5 w 21"/>
                    <a:gd name="T3" fmla="*/ 17 h 23"/>
                    <a:gd name="T4" fmla="*/ 11 w 21"/>
                    <a:gd name="T5" fmla="*/ 0 h 23"/>
                    <a:gd name="T6" fmla="*/ 21 w 21"/>
                    <a:gd name="T7" fmla="*/ 12 h 23"/>
                  </a:gdLst>
                  <a:ahLst/>
                  <a:cxnLst>
                    <a:cxn ang="0">
                      <a:pos x="T0" y="T1"/>
                    </a:cxn>
                    <a:cxn ang="0">
                      <a:pos x="T2" y="T3"/>
                    </a:cxn>
                    <a:cxn ang="0">
                      <a:pos x="T4" y="T5"/>
                    </a:cxn>
                    <a:cxn ang="0">
                      <a:pos x="T6" y="T7"/>
                    </a:cxn>
                  </a:cxnLst>
                  <a:rect l="0" t="0" r="r" b="b"/>
                  <a:pathLst>
                    <a:path w="21" h="23">
                      <a:moveTo>
                        <a:pt x="21" y="12"/>
                      </a:moveTo>
                      <a:cubicBezTo>
                        <a:pt x="20" y="20"/>
                        <a:pt x="11" y="23"/>
                        <a:pt x="5" y="17"/>
                      </a:cubicBezTo>
                      <a:cubicBezTo>
                        <a:pt x="0" y="11"/>
                        <a:pt x="2" y="1"/>
                        <a:pt x="11" y="0"/>
                      </a:cubicBezTo>
                      <a:cubicBezTo>
                        <a:pt x="18" y="1"/>
                        <a:pt x="21" y="7"/>
                        <a:pt x="2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3" name="Freeform 376">
                  <a:extLst>
                    <a:ext uri="{FF2B5EF4-FFF2-40B4-BE49-F238E27FC236}">
                      <a16:creationId xmlns:a16="http://schemas.microsoft.com/office/drawing/2014/main" id="{0E065FD7-6102-4E5A-9D40-2D7A8D4F0DCB}"/>
                    </a:ext>
                  </a:extLst>
                </p:cNvPr>
                <p:cNvSpPr>
                  <a:spLocks/>
                </p:cNvSpPr>
                <p:nvPr/>
              </p:nvSpPr>
              <p:spPr bwMode="auto">
                <a:xfrm>
                  <a:off x="4319" y="2290"/>
                  <a:ext cx="32" cy="34"/>
                </a:xfrm>
                <a:custGeom>
                  <a:avLst/>
                  <a:gdLst>
                    <a:gd name="T0" fmla="*/ 22 w 22"/>
                    <a:gd name="T1" fmla="*/ 12 h 24"/>
                    <a:gd name="T2" fmla="*/ 5 w 22"/>
                    <a:gd name="T3" fmla="*/ 16 h 24"/>
                    <a:gd name="T4" fmla="*/ 12 w 22"/>
                    <a:gd name="T5" fmla="*/ 0 h 24"/>
                    <a:gd name="T6" fmla="*/ 22 w 22"/>
                    <a:gd name="T7" fmla="*/ 12 h 24"/>
                  </a:gdLst>
                  <a:ahLst/>
                  <a:cxnLst>
                    <a:cxn ang="0">
                      <a:pos x="T0" y="T1"/>
                    </a:cxn>
                    <a:cxn ang="0">
                      <a:pos x="T2" y="T3"/>
                    </a:cxn>
                    <a:cxn ang="0">
                      <a:pos x="T4" y="T5"/>
                    </a:cxn>
                    <a:cxn ang="0">
                      <a:pos x="T6" y="T7"/>
                    </a:cxn>
                  </a:cxnLst>
                  <a:rect l="0" t="0" r="r" b="b"/>
                  <a:pathLst>
                    <a:path w="22" h="24">
                      <a:moveTo>
                        <a:pt x="22" y="12"/>
                      </a:moveTo>
                      <a:cubicBezTo>
                        <a:pt x="21" y="20"/>
                        <a:pt x="11" y="24"/>
                        <a:pt x="5" y="16"/>
                      </a:cubicBezTo>
                      <a:cubicBezTo>
                        <a:pt x="0" y="10"/>
                        <a:pt x="3" y="1"/>
                        <a:pt x="12" y="0"/>
                      </a:cubicBezTo>
                      <a:cubicBezTo>
                        <a:pt x="19" y="1"/>
                        <a:pt x="22" y="7"/>
                        <a:pt x="2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4" name="Freeform 377">
                  <a:extLst>
                    <a:ext uri="{FF2B5EF4-FFF2-40B4-BE49-F238E27FC236}">
                      <a16:creationId xmlns:a16="http://schemas.microsoft.com/office/drawing/2014/main" id="{409BE730-94F9-4530-B729-4AE24AECFE2E}"/>
                    </a:ext>
                  </a:extLst>
                </p:cNvPr>
                <p:cNvSpPr>
                  <a:spLocks/>
                </p:cNvSpPr>
                <p:nvPr/>
              </p:nvSpPr>
              <p:spPr bwMode="auto">
                <a:xfrm>
                  <a:off x="4322" y="2348"/>
                  <a:ext cx="30" cy="33"/>
                </a:xfrm>
                <a:custGeom>
                  <a:avLst/>
                  <a:gdLst>
                    <a:gd name="T0" fmla="*/ 21 w 21"/>
                    <a:gd name="T1" fmla="*/ 11 h 23"/>
                    <a:gd name="T2" fmla="*/ 4 w 21"/>
                    <a:gd name="T3" fmla="*/ 16 h 23"/>
                    <a:gd name="T4" fmla="*/ 11 w 21"/>
                    <a:gd name="T5" fmla="*/ 0 h 23"/>
                    <a:gd name="T6" fmla="*/ 21 w 21"/>
                    <a:gd name="T7" fmla="*/ 11 h 23"/>
                  </a:gdLst>
                  <a:ahLst/>
                  <a:cxnLst>
                    <a:cxn ang="0">
                      <a:pos x="T0" y="T1"/>
                    </a:cxn>
                    <a:cxn ang="0">
                      <a:pos x="T2" y="T3"/>
                    </a:cxn>
                    <a:cxn ang="0">
                      <a:pos x="T4" y="T5"/>
                    </a:cxn>
                    <a:cxn ang="0">
                      <a:pos x="T6" y="T7"/>
                    </a:cxn>
                  </a:cxnLst>
                  <a:rect l="0" t="0" r="r" b="b"/>
                  <a:pathLst>
                    <a:path w="21" h="23">
                      <a:moveTo>
                        <a:pt x="21" y="11"/>
                      </a:moveTo>
                      <a:cubicBezTo>
                        <a:pt x="21" y="20"/>
                        <a:pt x="10" y="23"/>
                        <a:pt x="4" y="16"/>
                      </a:cubicBezTo>
                      <a:cubicBezTo>
                        <a:pt x="0" y="10"/>
                        <a:pt x="2" y="0"/>
                        <a:pt x="11" y="0"/>
                      </a:cubicBezTo>
                      <a:cubicBezTo>
                        <a:pt x="18" y="1"/>
                        <a:pt x="21" y="7"/>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5" name="Freeform 378">
                  <a:extLst>
                    <a:ext uri="{FF2B5EF4-FFF2-40B4-BE49-F238E27FC236}">
                      <a16:creationId xmlns:a16="http://schemas.microsoft.com/office/drawing/2014/main" id="{DD80D711-943B-4DB7-9594-964B0AA2E676}"/>
                    </a:ext>
                  </a:extLst>
                </p:cNvPr>
                <p:cNvSpPr>
                  <a:spLocks/>
                </p:cNvSpPr>
                <p:nvPr/>
              </p:nvSpPr>
              <p:spPr bwMode="auto">
                <a:xfrm>
                  <a:off x="4364" y="2377"/>
                  <a:ext cx="32" cy="32"/>
                </a:xfrm>
                <a:custGeom>
                  <a:avLst/>
                  <a:gdLst>
                    <a:gd name="T0" fmla="*/ 22 w 22"/>
                    <a:gd name="T1" fmla="*/ 11 h 22"/>
                    <a:gd name="T2" fmla="*/ 5 w 22"/>
                    <a:gd name="T3" fmla="*/ 16 h 22"/>
                    <a:gd name="T4" fmla="*/ 12 w 22"/>
                    <a:gd name="T5" fmla="*/ 0 h 22"/>
                    <a:gd name="T6" fmla="*/ 22 w 22"/>
                    <a:gd name="T7" fmla="*/ 11 h 22"/>
                  </a:gdLst>
                  <a:ahLst/>
                  <a:cxnLst>
                    <a:cxn ang="0">
                      <a:pos x="T0" y="T1"/>
                    </a:cxn>
                    <a:cxn ang="0">
                      <a:pos x="T2" y="T3"/>
                    </a:cxn>
                    <a:cxn ang="0">
                      <a:pos x="T4" y="T5"/>
                    </a:cxn>
                    <a:cxn ang="0">
                      <a:pos x="T6" y="T7"/>
                    </a:cxn>
                  </a:cxnLst>
                  <a:rect l="0" t="0" r="r" b="b"/>
                  <a:pathLst>
                    <a:path w="22" h="22">
                      <a:moveTo>
                        <a:pt x="22" y="11"/>
                      </a:moveTo>
                      <a:cubicBezTo>
                        <a:pt x="21" y="19"/>
                        <a:pt x="11" y="22"/>
                        <a:pt x="5" y="16"/>
                      </a:cubicBezTo>
                      <a:cubicBezTo>
                        <a:pt x="0" y="10"/>
                        <a:pt x="3" y="1"/>
                        <a:pt x="12" y="0"/>
                      </a:cubicBezTo>
                      <a:cubicBezTo>
                        <a:pt x="19" y="1"/>
                        <a:pt x="22"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6" name="Freeform 379">
                  <a:extLst>
                    <a:ext uri="{FF2B5EF4-FFF2-40B4-BE49-F238E27FC236}">
                      <a16:creationId xmlns:a16="http://schemas.microsoft.com/office/drawing/2014/main" id="{1FF737D4-F834-477D-B783-BE7B7847EA21}"/>
                    </a:ext>
                  </a:extLst>
                </p:cNvPr>
                <p:cNvSpPr>
                  <a:spLocks/>
                </p:cNvSpPr>
                <p:nvPr/>
              </p:nvSpPr>
              <p:spPr bwMode="auto">
                <a:xfrm>
                  <a:off x="4361" y="2262"/>
                  <a:ext cx="32" cy="33"/>
                </a:xfrm>
                <a:custGeom>
                  <a:avLst/>
                  <a:gdLst>
                    <a:gd name="T0" fmla="*/ 22 w 22"/>
                    <a:gd name="T1" fmla="*/ 11 h 23"/>
                    <a:gd name="T2" fmla="*/ 5 w 22"/>
                    <a:gd name="T3" fmla="*/ 16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20"/>
                        <a:pt x="10" y="23"/>
                        <a:pt x="5" y="16"/>
                      </a:cubicBezTo>
                      <a:cubicBezTo>
                        <a:pt x="0" y="10"/>
                        <a:pt x="3" y="0"/>
                        <a:pt x="12" y="0"/>
                      </a:cubicBezTo>
                      <a:cubicBezTo>
                        <a:pt x="19" y="1"/>
                        <a:pt x="22"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7" name="Freeform 380">
                  <a:extLst>
                    <a:ext uri="{FF2B5EF4-FFF2-40B4-BE49-F238E27FC236}">
                      <a16:creationId xmlns:a16="http://schemas.microsoft.com/office/drawing/2014/main" id="{778CE2A7-BCF0-467F-BDE4-9063B6726F2C}"/>
                    </a:ext>
                  </a:extLst>
                </p:cNvPr>
                <p:cNvSpPr>
                  <a:spLocks/>
                </p:cNvSpPr>
                <p:nvPr/>
              </p:nvSpPr>
              <p:spPr bwMode="auto">
                <a:xfrm>
                  <a:off x="4362" y="2320"/>
                  <a:ext cx="32" cy="33"/>
                </a:xfrm>
                <a:custGeom>
                  <a:avLst/>
                  <a:gdLst>
                    <a:gd name="T0" fmla="*/ 22 w 22"/>
                    <a:gd name="T1" fmla="*/ 11 h 23"/>
                    <a:gd name="T2" fmla="*/ 5 w 22"/>
                    <a:gd name="T3" fmla="*/ 16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20"/>
                        <a:pt x="10" y="23"/>
                        <a:pt x="5" y="16"/>
                      </a:cubicBezTo>
                      <a:cubicBezTo>
                        <a:pt x="0" y="10"/>
                        <a:pt x="3" y="0"/>
                        <a:pt x="12" y="0"/>
                      </a:cubicBezTo>
                      <a:cubicBezTo>
                        <a:pt x="19" y="1"/>
                        <a:pt x="22"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8" name="Freeform 381">
                  <a:extLst>
                    <a:ext uri="{FF2B5EF4-FFF2-40B4-BE49-F238E27FC236}">
                      <a16:creationId xmlns:a16="http://schemas.microsoft.com/office/drawing/2014/main" id="{D007BB13-4026-4365-A092-DE1CAE43A851}"/>
                    </a:ext>
                  </a:extLst>
                </p:cNvPr>
                <p:cNvSpPr>
                  <a:spLocks/>
                </p:cNvSpPr>
                <p:nvPr/>
              </p:nvSpPr>
              <p:spPr bwMode="auto">
                <a:xfrm>
                  <a:off x="4419" y="2511"/>
                  <a:ext cx="32" cy="29"/>
                </a:xfrm>
                <a:custGeom>
                  <a:avLst/>
                  <a:gdLst>
                    <a:gd name="T0" fmla="*/ 22 w 22"/>
                    <a:gd name="T1" fmla="*/ 9 h 20"/>
                    <a:gd name="T2" fmla="*/ 5 w 22"/>
                    <a:gd name="T3" fmla="*/ 13 h 20"/>
                    <a:gd name="T4" fmla="*/ 12 w 22"/>
                    <a:gd name="T5" fmla="*/ 0 h 20"/>
                    <a:gd name="T6" fmla="*/ 22 w 22"/>
                    <a:gd name="T7" fmla="*/ 9 h 20"/>
                  </a:gdLst>
                  <a:ahLst/>
                  <a:cxnLst>
                    <a:cxn ang="0">
                      <a:pos x="T0" y="T1"/>
                    </a:cxn>
                    <a:cxn ang="0">
                      <a:pos x="T2" y="T3"/>
                    </a:cxn>
                    <a:cxn ang="0">
                      <a:pos x="T4" y="T5"/>
                    </a:cxn>
                    <a:cxn ang="0">
                      <a:pos x="T6" y="T7"/>
                    </a:cxn>
                  </a:cxnLst>
                  <a:rect l="0" t="0" r="r" b="b"/>
                  <a:pathLst>
                    <a:path w="22" h="20">
                      <a:moveTo>
                        <a:pt x="22" y="9"/>
                      </a:moveTo>
                      <a:cubicBezTo>
                        <a:pt x="21" y="17"/>
                        <a:pt x="10" y="20"/>
                        <a:pt x="5" y="13"/>
                      </a:cubicBezTo>
                      <a:cubicBezTo>
                        <a:pt x="0" y="8"/>
                        <a:pt x="3" y="0"/>
                        <a:pt x="12" y="0"/>
                      </a:cubicBezTo>
                      <a:cubicBezTo>
                        <a:pt x="19" y="0"/>
                        <a:pt x="22" y="6"/>
                        <a:pt x="2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9" name="Freeform 382">
                  <a:extLst>
                    <a:ext uri="{FF2B5EF4-FFF2-40B4-BE49-F238E27FC236}">
                      <a16:creationId xmlns:a16="http://schemas.microsoft.com/office/drawing/2014/main" id="{1E72E691-0B3B-4D0F-AC86-C034A71BF0B4}"/>
                    </a:ext>
                  </a:extLst>
                </p:cNvPr>
                <p:cNvSpPr>
                  <a:spLocks/>
                </p:cNvSpPr>
                <p:nvPr/>
              </p:nvSpPr>
              <p:spPr bwMode="auto">
                <a:xfrm>
                  <a:off x="4413" y="2406"/>
                  <a:ext cx="33" cy="32"/>
                </a:xfrm>
                <a:custGeom>
                  <a:avLst/>
                  <a:gdLst>
                    <a:gd name="T0" fmla="*/ 22 w 23"/>
                    <a:gd name="T1" fmla="*/ 10 h 22"/>
                    <a:gd name="T2" fmla="*/ 5 w 23"/>
                    <a:gd name="T3" fmla="*/ 15 h 22"/>
                    <a:gd name="T4" fmla="*/ 12 w 23"/>
                    <a:gd name="T5" fmla="*/ 0 h 22"/>
                    <a:gd name="T6" fmla="*/ 22 w 23"/>
                    <a:gd name="T7" fmla="*/ 10 h 22"/>
                  </a:gdLst>
                  <a:ahLst/>
                  <a:cxnLst>
                    <a:cxn ang="0">
                      <a:pos x="T0" y="T1"/>
                    </a:cxn>
                    <a:cxn ang="0">
                      <a:pos x="T2" y="T3"/>
                    </a:cxn>
                    <a:cxn ang="0">
                      <a:pos x="T4" y="T5"/>
                    </a:cxn>
                    <a:cxn ang="0">
                      <a:pos x="T6" y="T7"/>
                    </a:cxn>
                  </a:cxnLst>
                  <a:rect l="0" t="0" r="r" b="b"/>
                  <a:pathLst>
                    <a:path w="23" h="22">
                      <a:moveTo>
                        <a:pt x="22" y="10"/>
                      </a:moveTo>
                      <a:cubicBezTo>
                        <a:pt x="22" y="18"/>
                        <a:pt x="11" y="22"/>
                        <a:pt x="5" y="15"/>
                      </a:cubicBezTo>
                      <a:cubicBezTo>
                        <a:pt x="0" y="10"/>
                        <a:pt x="3" y="0"/>
                        <a:pt x="12" y="0"/>
                      </a:cubicBezTo>
                      <a:cubicBezTo>
                        <a:pt x="20" y="0"/>
                        <a:pt x="23"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0" name="Freeform 383">
                  <a:extLst>
                    <a:ext uri="{FF2B5EF4-FFF2-40B4-BE49-F238E27FC236}">
                      <a16:creationId xmlns:a16="http://schemas.microsoft.com/office/drawing/2014/main" id="{B830D9E0-FA7C-4B4D-81CA-48A99E518C68}"/>
                    </a:ext>
                  </a:extLst>
                </p:cNvPr>
                <p:cNvSpPr>
                  <a:spLocks/>
                </p:cNvSpPr>
                <p:nvPr/>
              </p:nvSpPr>
              <p:spPr bwMode="auto">
                <a:xfrm>
                  <a:off x="4416" y="2459"/>
                  <a:ext cx="32" cy="31"/>
                </a:xfrm>
                <a:custGeom>
                  <a:avLst/>
                  <a:gdLst>
                    <a:gd name="T0" fmla="*/ 22 w 22"/>
                    <a:gd name="T1" fmla="*/ 10 h 21"/>
                    <a:gd name="T2" fmla="*/ 5 w 22"/>
                    <a:gd name="T3" fmla="*/ 15 h 21"/>
                    <a:gd name="T4" fmla="*/ 12 w 22"/>
                    <a:gd name="T5" fmla="*/ 0 h 21"/>
                    <a:gd name="T6" fmla="*/ 22 w 22"/>
                    <a:gd name="T7" fmla="*/ 10 h 21"/>
                  </a:gdLst>
                  <a:ahLst/>
                  <a:cxnLst>
                    <a:cxn ang="0">
                      <a:pos x="T0" y="T1"/>
                    </a:cxn>
                    <a:cxn ang="0">
                      <a:pos x="T2" y="T3"/>
                    </a:cxn>
                    <a:cxn ang="0">
                      <a:pos x="T4" y="T5"/>
                    </a:cxn>
                    <a:cxn ang="0">
                      <a:pos x="T6" y="T7"/>
                    </a:cxn>
                  </a:cxnLst>
                  <a:rect l="0" t="0" r="r" b="b"/>
                  <a:pathLst>
                    <a:path w="22" h="21">
                      <a:moveTo>
                        <a:pt x="22" y="10"/>
                      </a:moveTo>
                      <a:cubicBezTo>
                        <a:pt x="22" y="18"/>
                        <a:pt x="11" y="21"/>
                        <a:pt x="5" y="15"/>
                      </a:cubicBezTo>
                      <a:cubicBezTo>
                        <a:pt x="0" y="9"/>
                        <a:pt x="3" y="0"/>
                        <a:pt x="12" y="0"/>
                      </a:cubicBezTo>
                      <a:cubicBezTo>
                        <a:pt x="19" y="1"/>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1" name="Freeform 384">
                  <a:extLst>
                    <a:ext uri="{FF2B5EF4-FFF2-40B4-BE49-F238E27FC236}">
                      <a16:creationId xmlns:a16="http://schemas.microsoft.com/office/drawing/2014/main" id="{1385B7A1-1EA9-48AA-8356-A913D0E4F83D}"/>
                    </a:ext>
                  </a:extLst>
                </p:cNvPr>
                <p:cNvSpPr>
                  <a:spLocks/>
                </p:cNvSpPr>
                <p:nvPr/>
              </p:nvSpPr>
              <p:spPr bwMode="auto">
                <a:xfrm>
                  <a:off x="4410" y="2291"/>
                  <a:ext cx="33" cy="33"/>
                </a:xfrm>
                <a:custGeom>
                  <a:avLst/>
                  <a:gdLst>
                    <a:gd name="T0" fmla="*/ 22 w 23"/>
                    <a:gd name="T1" fmla="*/ 11 h 23"/>
                    <a:gd name="T2" fmla="*/ 5 w 23"/>
                    <a:gd name="T3" fmla="*/ 17 h 23"/>
                    <a:gd name="T4" fmla="*/ 12 w 23"/>
                    <a:gd name="T5" fmla="*/ 0 h 23"/>
                    <a:gd name="T6" fmla="*/ 22 w 23"/>
                    <a:gd name="T7" fmla="*/ 11 h 23"/>
                  </a:gdLst>
                  <a:ahLst/>
                  <a:cxnLst>
                    <a:cxn ang="0">
                      <a:pos x="T0" y="T1"/>
                    </a:cxn>
                    <a:cxn ang="0">
                      <a:pos x="T2" y="T3"/>
                    </a:cxn>
                    <a:cxn ang="0">
                      <a:pos x="T4" y="T5"/>
                    </a:cxn>
                    <a:cxn ang="0">
                      <a:pos x="T6" y="T7"/>
                    </a:cxn>
                  </a:cxnLst>
                  <a:rect l="0" t="0" r="r" b="b"/>
                  <a:pathLst>
                    <a:path w="23" h="23">
                      <a:moveTo>
                        <a:pt x="22" y="11"/>
                      </a:moveTo>
                      <a:cubicBezTo>
                        <a:pt x="22" y="20"/>
                        <a:pt x="10" y="23"/>
                        <a:pt x="5" y="17"/>
                      </a:cubicBezTo>
                      <a:cubicBezTo>
                        <a:pt x="0" y="11"/>
                        <a:pt x="3" y="1"/>
                        <a:pt x="12" y="0"/>
                      </a:cubicBezTo>
                      <a:cubicBezTo>
                        <a:pt x="20" y="1"/>
                        <a:pt x="23"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2" name="Freeform 385">
                  <a:extLst>
                    <a:ext uri="{FF2B5EF4-FFF2-40B4-BE49-F238E27FC236}">
                      <a16:creationId xmlns:a16="http://schemas.microsoft.com/office/drawing/2014/main" id="{216B7897-1C3A-404A-AEE6-3660B5F36ED7}"/>
                    </a:ext>
                  </a:extLst>
                </p:cNvPr>
                <p:cNvSpPr>
                  <a:spLocks/>
                </p:cNvSpPr>
                <p:nvPr/>
              </p:nvSpPr>
              <p:spPr bwMode="auto">
                <a:xfrm>
                  <a:off x="4411" y="2349"/>
                  <a:ext cx="34" cy="33"/>
                </a:xfrm>
                <a:custGeom>
                  <a:avLst/>
                  <a:gdLst>
                    <a:gd name="T0" fmla="*/ 22 w 23"/>
                    <a:gd name="T1" fmla="*/ 11 h 23"/>
                    <a:gd name="T2" fmla="*/ 5 w 23"/>
                    <a:gd name="T3" fmla="*/ 16 h 23"/>
                    <a:gd name="T4" fmla="*/ 12 w 23"/>
                    <a:gd name="T5" fmla="*/ 0 h 23"/>
                    <a:gd name="T6" fmla="*/ 22 w 23"/>
                    <a:gd name="T7" fmla="*/ 11 h 23"/>
                  </a:gdLst>
                  <a:ahLst/>
                  <a:cxnLst>
                    <a:cxn ang="0">
                      <a:pos x="T0" y="T1"/>
                    </a:cxn>
                    <a:cxn ang="0">
                      <a:pos x="T2" y="T3"/>
                    </a:cxn>
                    <a:cxn ang="0">
                      <a:pos x="T4" y="T5"/>
                    </a:cxn>
                    <a:cxn ang="0">
                      <a:pos x="T6" y="T7"/>
                    </a:cxn>
                  </a:cxnLst>
                  <a:rect l="0" t="0" r="r" b="b"/>
                  <a:pathLst>
                    <a:path w="23" h="23">
                      <a:moveTo>
                        <a:pt x="22" y="11"/>
                      </a:moveTo>
                      <a:cubicBezTo>
                        <a:pt x="22" y="20"/>
                        <a:pt x="11" y="23"/>
                        <a:pt x="5" y="16"/>
                      </a:cubicBezTo>
                      <a:cubicBezTo>
                        <a:pt x="0" y="10"/>
                        <a:pt x="3" y="1"/>
                        <a:pt x="12" y="0"/>
                      </a:cubicBezTo>
                      <a:cubicBezTo>
                        <a:pt x="20" y="1"/>
                        <a:pt x="23"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3" name="Freeform 386">
                  <a:extLst>
                    <a:ext uri="{FF2B5EF4-FFF2-40B4-BE49-F238E27FC236}">
                      <a16:creationId xmlns:a16="http://schemas.microsoft.com/office/drawing/2014/main" id="{98FA8312-CC3E-41BE-9AE9-3B90196A05B4}"/>
                    </a:ext>
                  </a:extLst>
                </p:cNvPr>
                <p:cNvSpPr>
                  <a:spLocks/>
                </p:cNvSpPr>
                <p:nvPr/>
              </p:nvSpPr>
              <p:spPr bwMode="auto">
                <a:xfrm>
                  <a:off x="4459" y="2485"/>
                  <a:ext cx="32" cy="31"/>
                </a:xfrm>
                <a:custGeom>
                  <a:avLst/>
                  <a:gdLst>
                    <a:gd name="T0" fmla="*/ 22 w 22"/>
                    <a:gd name="T1" fmla="*/ 10 h 21"/>
                    <a:gd name="T2" fmla="*/ 5 w 22"/>
                    <a:gd name="T3" fmla="*/ 14 h 21"/>
                    <a:gd name="T4" fmla="*/ 12 w 22"/>
                    <a:gd name="T5" fmla="*/ 0 h 21"/>
                    <a:gd name="T6" fmla="*/ 22 w 22"/>
                    <a:gd name="T7" fmla="*/ 10 h 21"/>
                  </a:gdLst>
                  <a:ahLst/>
                  <a:cxnLst>
                    <a:cxn ang="0">
                      <a:pos x="T0" y="T1"/>
                    </a:cxn>
                    <a:cxn ang="0">
                      <a:pos x="T2" y="T3"/>
                    </a:cxn>
                    <a:cxn ang="0">
                      <a:pos x="T4" y="T5"/>
                    </a:cxn>
                    <a:cxn ang="0">
                      <a:pos x="T6" y="T7"/>
                    </a:cxn>
                  </a:cxnLst>
                  <a:rect l="0" t="0" r="r" b="b"/>
                  <a:pathLst>
                    <a:path w="22" h="21">
                      <a:moveTo>
                        <a:pt x="22" y="10"/>
                      </a:moveTo>
                      <a:cubicBezTo>
                        <a:pt x="22" y="18"/>
                        <a:pt x="10" y="21"/>
                        <a:pt x="5" y="14"/>
                      </a:cubicBezTo>
                      <a:cubicBezTo>
                        <a:pt x="0" y="9"/>
                        <a:pt x="3" y="1"/>
                        <a:pt x="12" y="0"/>
                      </a:cubicBezTo>
                      <a:cubicBezTo>
                        <a:pt x="19" y="1"/>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4" name="Freeform 387">
                  <a:extLst>
                    <a:ext uri="{FF2B5EF4-FFF2-40B4-BE49-F238E27FC236}">
                      <a16:creationId xmlns:a16="http://schemas.microsoft.com/office/drawing/2014/main" id="{6F6E40F6-703D-452D-8CBC-879C12D30691}"/>
                    </a:ext>
                  </a:extLst>
                </p:cNvPr>
                <p:cNvSpPr>
                  <a:spLocks/>
                </p:cNvSpPr>
                <p:nvPr/>
              </p:nvSpPr>
              <p:spPr bwMode="auto">
                <a:xfrm>
                  <a:off x="4462" y="2536"/>
                  <a:ext cx="32" cy="29"/>
                </a:xfrm>
                <a:custGeom>
                  <a:avLst/>
                  <a:gdLst>
                    <a:gd name="T0" fmla="*/ 21 w 22"/>
                    <a:gd name="T1" fmla="*/ 9 h 20"/>
                    <a:gd name="T2" fmla="*/ 4 w 22"/>
                    <a:gd name="T3" fmla="*/ 13 h 20"/>
                    <a:gd name="T4" fmla="*/ 12 w 22"/>
                    <a:gd name="T5" fmla="*/ 0 h 20"/>
                    <a:gd name="T6" fmla="*/ 21 w 22"/>
                    <a:gd name="T7" fmla="*/ 9 h 20"/>
                  </a:gdLst>
                  <a:ahLst/>
                  <a:cxnLst>
                    <a:cxn ang="0">
                      <a:pos x="T0" y="T1"/>
                    </a:cxn>
                    <a:cxn ang="0">
                      <a:pos x="T2" y="T3"/>
                    </a:cxn>
                    <a:cxn ang="0">
                      <a:pos x="T4" y="T5"/>
                    </a:cxn>
                    <a:cxn ang="0">
                      <a:pos x="T6" y="T7"/>
                    </a:cxn>
                  </a:cxnLst>
                  <a:rect l="0" t="0" r="r" b="b"/>
                  <a:pathLst>
                    <a:path w="22" h="20">
                      <a:moveTo>
                        <a:pt x="21" y="9"/>
                      </a:moveTo>
                      <a:cubicBezTo>
                        <a:pt x="21" y="17"/>
                        <a:pt x="10" y="20"/>
                        <a:pt x="4" y="13"/>
                      </a:cubicBezTo>
                      <a:cubicBezTo>
                        <a:pt x="0" y="8"/>
                        <a:pt x="3" y="1"/>
                        <a:pt x="12" y="0"/>
                      </a:cubicBezTo>
                      <a:cubicBezTo>
                        <a:pt x="19" y="1"/>
                        <a:pt x="22" y="6"/>
                        <a:pt x="2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5" name="Freeform 388">
                  <a:extLst>
                    <a:ext uri="{FF2B5EF4-FFF2-40B4-BE49-F238E27FC236}">
                      <a16:creationId xmlns:a16="http://schemas.microsoft.com/office/drawing/2014/main" id="{6E11C41B-A3BE-4407-B298-020B6998ADDA}"/>
                    </a:ext>
                  </a:extLst>
                </p:cNvPr>
                <p:cNvSpPr>
                  <a:spLocks/>
                </p:cNvSpPr>
                <p:nvPr/>
              </p:nvSpPr>
              <p:spPr bwMode="auto">
                <a:xfrm>
                  <a:off x="4455" y="2378"/>
                  <a:ext cx="33" cy="32"/>
                </a:xfrm>
                <a:custGeom>
                  <a:avLst/>
                  <a:gdLst>
                    <a:gd name="T0" fmla="*/ 23 w 23"/>
                    <a:gd name="T1" fmla="*/ 10 h 22"/>
                    <a:gd name="T2" fmla="*/ 5 w 23"/>
                    <a:gd name="T3" fmla="*/ 15 h 22"/>
                    <a:gd name="T4" fmla="*/ 13 w 23"/>
                    <a:gd name="T5" fmla="*/ 0 h 22"/>
                    <a:gd name="T6" fmla="*/ 23 w 23"/>
                    <a:gd name="T7" fmla="*/ 10 h 22"/>
                  </a:gdLst>
                  <a:ahLst/>
                  <a:cxnLst>
                    <a:cxn ang="0">
                      <a:pos x="T0" y="T1"/>
                    </a:cxn>
                    <a:cxn ang="0">
                      <a:pos x="T2" y="T3"/>
                    </a:cxn>
                    <a:cxn ang="0">
                      <a:pos x="T4" y="T5"/>
                    </a:cxn>
                    <a:cxn ang="0">
                      <a:pos x="T6" y="T7"/>
                    </a:cxn>
                  </a:cxnLst>
                  <a:rect l="0" t="0" r="r" b="b"/>
                  <a:pathLst>
                    <a:path w="23" h="22">
                      <a:moveTo>
                        <a:pt x="23" y="10"/>
                      </a:moveTo>
                      <a:cubicBezTo>
                        <a:pt x="22" y="19"/>
                        <a:pt x="11" y="22"/>
                        <a:pt x="5" y="15"/>
                      </a:cubicBezTo>
                      <a:cubicBezTo>
                        <a:pt x="0" y="10"/>
                        <a:pt x="3" y="0"/>
                        <a:pt x="13" y="0"/>
                      </a:cubicBezTo>
                      <a:cubicBezTo>
                        <a:pt x="20" y="0"/>
                        <a:pt x="23" y="6"/>
                        <a:pt x="2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6" name="Freeform 389">
                  <a:extLst>
                    <a:ext uri="{FF2B5EF4-FFF2-40B4-BE49-F238E27FC236}">
                      <a16:creationId xmlns:a16="http://schemas.microsoft.com/office/drawing/2014/main" id="{17C1DF88-7226-443D-8416-4F6AF772202B}"/>
                    </a:ext>
                  </a:extLst>
                </p:cNvPr>
                <p:cNvSpPr>
                  <a:spLocks/>
                </p:cNvSpPr>
                <p:nvPr/>
              </p:nvSpPr>
              <p:spPr bwMode="auto">
                <a:xfrm>
                  <a:off x="4458" y="2433"/>
                  <a:ext cx="32" cy="31"/>
                </a:xfrm>
                <a:custGeom>
                  <a:avLst/>
                  <a:gdLst>
                    <a:gd name="T0" fmla="*/ 22 w 22"/>
                    <a:gd name="T1" fmla="*/ 10 h 21"/>
                    <a:gd name="T2" fmla="*/ 5 w 22"/>
                    <a:gd name="T3" fmla="*/ 15 h 21"/>
                    <a:gd name="T4" fmla="*/ 12 w 22"/>
                    <a:gd name="T5" fmla="*/ 0 h 21"/>
                    <a:gd name="T6" fmla="*/ 22 w 22"/>
                    <a:gd name="T7" fmla="*/ 10 h 21"/>
                  </a:gdLst>
                  <a:ahLst/>
                  <a:cxnLst>
                    <a:cxn ang="0">
                      <a:pos x="T0" y="T1"/>
                    </a:cxn>
                    <a:cxn ang="0">
                      <a:pos x="T2" y="T3"/>
                    </a:cxn>
                    <a:cxn ang="0">
                      <a:pos x="T4" y="T5"/>
                    </a:cxn>
                    <a:cxn ang="0">
                      <a:pos x="T6" y="T7"/>
                    </a:cxn>
                  </a:cxnLst>
                  <a:rect l="0" t="0" r="r" b="b"/>
                  <a:pathLst>
                    <a:path w="22" h="21">
                      <a:moveTo>
                        <a:pt x="22" y="10"/>
                      </a:moveTo>
                      <a:cubicBezTo>
                        <a:pt x="21" y="18"/>
                        <a:pt x="10" y="21"/>
                        <a:pt x="5" y="15"/>
                      </a:cubicBezTo>
                      <a:cubicBezTo>
                        <a:pt x="0" y="9"/>
                        <a:pt x="3" y="0"/>
                        <a:pt x="12" y="0"/>
                      </a:cubicBezTo>
                      <a:cubicBezTo>
                        <a:pt x="19"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7" name="Freeform 390">
                  <a:extLst>
                    <a:ext uri="{FF2B5EF4-FFF2-40B4-BE49-F238E27FC236}">
                      <a16:creationId xmlns:a16="http://schemas.microsoft.com/office/drawing/2014/main" id="{DEF7EA38-7D73-4D2A-BD24-A633D749B1F0}"/>
                    </a:ext>
                  </a:extLst>
                </p:cNvPr>
                <p:cNvSpPr>
                  <a:spLocks/>
                </p:cNvSpPr>
                <p:nvPr/>
              </p:nvSpPr>
              <p:spPr bwMode="auto">
                <a:xfrm>
                  <a:off x="4452" y="2262"/>
                  <a:ext cx="33" cy="35"/>
                </a:xfrm>
                <a:custGeom>
                  <a:avLst/>
                  <a:gdLst>
                    <a:gd name="T0" fmla="*/ 23 w 23"/>
                    <a:gd name="T1" fmla="*/ 11 h 24"/>
                    <a:gd name="T2" fmla="*/ 5 w 23"/>
                    <a:gd name="T3" fmla="*/ 17 h 24"/>
                    <a:gd name="T4" fmla="*/ 13 w 23"/>
                    <a:gd name="T5" fmla="*/ 0 h 24"/>
                    <a:gd name="T6" fmla="*/ 23 w 23"/>
                    <a:gd name="T7" fmla="*/ 11 h 24"/>
                  </a:gdLst>
                  <a:ahLst/>
                  <a:cxnLst>
                    <a:cxn ang="0">
                      <a:pos x="T0" y="T1"/>
                    </a:cxn>
                    <a:cxn ang="0">
                      <a:pos x="T2" y="T3"/>
                    </a:cxn>
                    <a:cxn ang="0">
                      <a:pos x="T4" y="T5"/>
                    </a:cxn>
                    <a:cxn ang="0">
                      <a:pos x="T6" y="T7"/>
                    </a:cxn>
                  </a:cxnLst>
                  <a:rect l="0" t="0" r="r" b="b"/>
                  <a:pathLst>
                    <a:path w="23" h="24">
                      <a:moveTo>
                        <a:pt x="23" y="11"/>
                      </a:moveTo>
                      <a:cubicBezTo>
                        <a:pt x="22" y="20"/>
                        <a:pt x="11" y="24"/>
                        <a:pt x="5" y="17"/>
                      </a:cubicBezTo>
                      <a:cubicBezTo>
                        <a:pt x="0" y="11"/>
                        <a:pt x="3" y="1"/>
                        <a:pt x="13" y="0"/>
                      </a:cubicBezTo>
                      <a:cubicBezTo>
                        <a:pt x="21" y="1"/>
                        <a:pt x="23" y="7"/>
                        <a:pt x="2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8" name="Freeform 391">
                  <a:extLst>
                    <a:ext uri="{FF2B5EF4-FFF2-40B4-BE49-F238E27FC236}">
                      <a16:creationId xmlns:a16="http://schemas.microsoft.com/office/drawing/2014/main" id="{27B0AE46-F046-4DD2-9E24-B3F6F07661CB}"/>
                    </a:ext>
                  </a:extLst>
                </p:cNvPr>
                <p:cNvSpPr>
                  <a:spLocks/>
                </p:cNvSpPr>
                <p:nvPr/>
              </p:nvSpPr>
              <p:spPr bwMode="auto">
                <a:xfrm>
                  <a:off x="4453" y="2322"/>
                  <a:ext cx="34" cy="31"/>
                </a:xfrm>
                <a:custGeom>
                  <a:avLst/>
                  <a:gdLst>
                    <a:gd name="T0" fmla="*/ 23 w 23"/>
                    <a:gd name="T1" fmla="*/ 10 h 22"/>
                    <a:gd name="T2" fmla="*/ 5 w 23"/>
                    <a:gd name="T3" fmla="*/ 16 h 22"/>
                    <a:gd name="T4" fmla="*/ 13 w 23"/>
                    <a:gd name="T5" fmla="*/ 0 h 22"/>
                    <a:gd name="T6" fmla="*/ 23 w 23"/>
                    <a:gd name="T7" fmla="*/ 10 h 22"/>
                  </a:gdLst>
                  <a:ahLst/>
                  <a:cxnLst>
                    <a:cxn ang="0">
                      <a:pos x="T0" y="T1"/>
                    </a:cxn>
                    <a:cxn ang="0">
                      <a:pos x="T2" y="T3"/>
                    </a:cxn>
                    <a:cxn ang="0">
                      <a:pos x="T4" y="T5"/>
                    </a:cxn>
                    <a:cxn ang="0">
                      <a:pos x="T6" y="T7"/>
                    </a:cxn>
                  </a:cxnLst>
                  <a:rect l="0" t="0" r="r" b="b"/>
                  <a:pathLst>
                    <a:path w="23" h="22">
                      <a:moveTo>
                        <a:pt x="23" y="10"/>
                      </a:moveTo>
                      <a:cubicBezTo>
                        <a:pt x="22" y="19"/>
                        <a:pt x="11" y="22"/>
                        <a:pt x="5" y="16"/>
                      </a:cubicBezTo>
                      <a:cubicBezTo>
                        <a:pt x="0" y="10"/>
                        <a:pt x="3" y="0"/>
                        <a:pt x="13" y="0"/>
                      </a:cubicBezTo>
                      <a:cubicBezTo>
                        <a:pt x="20" y="0"/>
                        <a:pt x="23" y="6"/>
                        <a:pt x="2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9" name="Freeform 392">
                  <a:extLst>
                    <a:ext uri="{FF2B5EF4-FFF2-40B4-BE49-F238E27FC236}">
                      <a16:creationId xmlns:a16="http://schemas.microsoft.com/office/drawing/2014/main" id="{DD964DA6-2169-404F-9988-0B978215FDBC}"/>
                    </a:ext>
                  </a:extLst>
                </p:cNvPr>
                <p:cNvSpPr>
                  <a:spLocks/>
                </p:cNvSpPr>
                <p:nvPr/>
              </p:nvSpPr>
              <p:spPr bwMode="auto">
                <a:xfrm>
                  <a:off x="4508" y="2511"/>
                  <a:ext cx="32" cy="29"/>
                </a:xfrm>
                <a:custGeom>
                  <a:avLst/>
                  <a:gdLst>
                    <a:gd name="T0" fmla="*/ 22 w 22"/>
                    <a:gd name="T1" fmla="*/ 9 h 20"/>
                    <a:gd name="T2" fmla="*/ 4 w 22"/>
                    <a:gd name="T3" fmla="*/ 13 h 20"/>
                    <a:gd name="T4" fmla="*/ 12 w 22"/>
                    <a:gd name="T5" fmla="*/ 0 h 20"/>
                    <a:gd name="T6" fmla="*/ 22 w 22"/>
                    <a:gd name="T7" fmla="*/ 9 h 20"/>
                  </a:gdLst>
                  <a:ahLst/>
                  <a:cxnLst>
                    <a:cxn ang="0">
                      <a:pos x="T0" y="T1"/>
                    </a:cxn>
                    <a:cxn ang="0">
                      <a:pos x="T2" y="T3"/>
                    </a:cxn>
                    <a:cxn ang="0">
                      <a:pos x="T4" y="T5"/>
                    </a:cxn>
                    <a:cxn ang="0">
                      <a:pos x="T6" y="T7"/>
                    </a:cxn>
                  </a:cxnLst>
                  <a:rect l="0" t="0" r="r" b="b"/>
                  <a:pathLst>
                    <a:path w="22" h="20">
                      <a:moveTo>
                        <a:pt x="22" y="9"/>
                      </a:moveTo>
                      <a:cubicBezTo>
                        <a:pt x="21" y="17"/>
                        <a:pt x="10" y="20"/>
                        <a:pt x="4" y="13"/>
                      </a:cubicBezTo>
                      <a:cubicBezTo>
                        <a:pt x="0" y="8"/>
                        <a:pt x="3" y="0"/>
                        <a:pt x="12" y="0"/>
                      </a:cubicBezTo>
                      <a:cubicBezTo>
                        <a:pt x="19" y="0"/>
                        <a:pt x="22" y="5"/>
                        <a:pt x="2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0" name="Freeform 393">
                  <a:extLst>
                    <a:ext uri="{FF2B5EF4-FFF2-40B4-BE49-F238E27FC236}">
                      <a16:creationId xmlns:a16="http://schemas.microsoft.com/office/drawing/2014/main" id="{114DA880-B3CF-4D46-BDE9-937BCFD8C0A3}"/>
                    </a:ext>
                  </a:extLst>
                </p:cNvPr>
                <p:cNvSpPr>
                  <a:spLocks/>
                </p:cNvSpPr>
                <p:nvPr/>
              </p:nvSpPr>
              <p:spPr bwMode="auto">
                <a:xfrm>
                  <a:off x="4510" y="2561"/>
                  <a:ext cx="32" cy="27"/>
                </a:xfrm>
                <a:custGeom>
                  <a:avLst/>
                  <a:gdLst>
                    <a:gd name="T0" fmla="*/ 21 w 22"/>
                    <a:gd name="T1" fmla="*/ 9 h 19"/>
                    <a:gd name="T2" fmla="*/ 4 w 22"/>
                    <a:gd name="T3" fmla="*/ 13 h 19"/>
                    <a:gd name="T4" fmla="*/ 12 w 22"/>
                    <a:gd name="T5" fmla="*/ 0 h 19"/>
                    <a:gd name="T6" fmla="*/ 21 w 22"/>
                    <a:gd name="T7" fmla="*/ 9 h 19"/>
                  </a:gdLst>
                  <a:ahLst/>
                  <a:cxnLst>
                    <a:cxn ang="0">
                      <a:pos x="T0" y="T1"/>
                    </a:cxn>
                    <a:cxn ang="0">
                      <a:pos x="T2" y="T3"/>
                    </a:cxn>
                    <a:cxn ang="0">
                      <a:pos x="T4" y="T5"/>
                    </a:cxn>
                    <a:cxn ang="0">
                      <a:pos x="T6" y="T7"/>
                    </a:cxn>
                  </a:cxnLst>
                  <a:rect l="0" t="0" r="r" b="b"/>
                  <a:pathLst>
                    <a:path w="22" h="19">
                      <a:moveTo>
                        <a:pt x="21" y="9"/>
                      </a:moveTo>
                      <a:cubicBezTo>
                        <a:pt x="20" y="16"/>
                        <a:pt x="9" y="19"/>
                        <a:pt x="4" y="13"/>
                      </a:cubicBezTo>
                      <a:cubicBezTo>
                        <a:pt x="0" y="8"/>
                        <a:pt x="3" y="0"/>
                        <a:pt x="12" y="0"/>
                      </a:cubicBezTo>
                      <a:cubicBezTo>
                        <a:pt x="19" y="0"/>
                        <a:pt x="22" y="5"/>
                        <a:pt x="2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1" name="Freeform 394">
                  <a:extLst>
                    <a:ext uri="{FF2B5EF4-FFF2-40B4-BE49-F238E27FC236}">
                      <a16:creationId xmlns:a16="http://schemas.microsoft.com/office/drawing/2014/main" id="{D7D1D85E-B210-4EC8-95F6-CFC86983F16B}"/>
                    </a:ext>
                  </a:extLst>
                </p:cNvPr>
                <p:cNvSpPr>
                  <a:spLocks/>
                </p:cNvSpPr>
                <p:nvPr/>
              </p:nvSpPr>
              <p:spPr bwMode="auto">
                <a:xfrm>
                  <a:off x="4505" y="2406"/>
                  <a:ext cx="32" cy="30"/>
                </a:xfrm>
                <a:custGeom>
                  <a:avLst/>
                  <a:gdLst>
                    <a:gd name="T0" fmla="*/ 22 w 22"/>
                    <a:gd name="T1" fmla="*/ 10 h 21"/>
                    <a:gd name="T2" fmla="*/ 5 w 22"/>
                    <a:gd name="T3" fmla="*/ 15 h 21"/>
                    <a:gd name="T4" fmla="*/ 12 w 22"/>
                    <a:gd name="T5" fmla="*/ 0 h 21"/>
                    <a:gd name="T6" fmla="*/ 22 w 22"/>
                    <a:gd name="T7" fmla="*/ 10 h 21"/>
                  </a:gdLst>
                  <a:ahLst/>
                  <a:cxnLst>
                    <a:cxn ang="0">
                      <a:pos x="T0" y="T1"/>
                    </a:cxn>
                    <a:cxn ang="0">
                      <a:pos x="T2" y="T3"/>
                    </a:cxn>
                    <a:cxn ang="0">
                      <a:pos x="T4" y="T5"/>
                    </a:cxn>
                    <a:cxn ang="0">
                      <a:pos x="T6" y="T7"/>
                    </a:cxn>
                  </a:cxnLst>
                  <a:rect l="0" t="0" r="r" b="b"/>
                  <a:pathLst>
                    <a:path w="22" h="21">
                      <a:moveTo>
                        <a:pt x="22" y="10"/>
                      </a:moveTo>
                      <a:cubicBezTo>
                        <a:pt x="21" y="18"/>
                        <a:pt x="11" y="21"/>
                        <a:pt x="5" y="15"/>
                      </a:cubicBezTo>
                      <a:cubicBezTo>
                        <a:pt x="0" y="9"/>
                        <a:pt x="3" y="0"/>
                        <a:pt x="12" y="0"/>
                      </a:cubicBezTo>
                      <a:cubicBezTo>
                        <a:pt x="20"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2" name="Freeform 395">
                  <a:extLst>
                    <a:ext uri="{FF2B5EF4-FFF2-40B4-BE49-F238E27FC236}">
                      <a16:creationId xmlns:a16="http://schemas.microsoft.com/office/drawing/2014/main" id="{91EF58BF-494A-4383-A4EB-F2AA334D4545}"/>
                    </a:ext>
                  </a:extLst>
                </p:cNvPr>
                <p:cNvSpPr>
                  <a:spLocks/>
                </p:cNvSpPr>
                <p:nvPr/>
              </p:nvSpPr>
              <p:spPr bwMode="auto">
                <a:xfrm>
                  <a:off x="4507" y="2459"/>
                  <a:ext cx="32" cy="31"/>
                </a:xfrm>
                <a:custGeom>
                  <a:avLst/>
                  <a:gdLst>
                    <a:gd name="T0" fmla="*/ 22 w 22"/>
                    <a:gd name="T1" fmla="*/ 9 h 21"/>
                    <a:gd name="T2" fmla="*/ 4 w 22"/>
                    <a:gd name="T3" fmla="*/ 14 h 21"/>
                    <a:gd name="T4" fmla="*/ 12 w 22"/>
                    <a:gd name="T5" fmla="*/ 0 h 21"/>
                    <a:gd name="T6" fmla="*/ 22 w 22"/>
                    <a:gd name="T7" fmla="*/ 9 h 21"/>
                  </a:gdLst>
                  <a:ahLst/>
                  <a:cxnLst>
                    <a:cxn ang="0">
                      <a:pos x="T0" y="T1"/>
                    </a:cxn>
                    <a:cxn ang="0">
                      <a:pos x="T2" y="T3"/>
                    </a:cxn>
                    <a:cxn ang="0">
                      <a:pos x="T4" y="T5"/>
                    </a:cxn>
                    <a:cxn ang="0">
                      <a:pos x="T6" y="T7"/>
                    </a:cxn>
                  </a:cxnLst>
                  <a:rect l="0" t="0" r="r" b="b"/>
                  <a:pathLst>
                    <a:path w="22" h="21">
                      <a:moveTo>
                        <a:pt x="22" y="9"/>
                      </a:moveTo>
                      <a:cubicBezTo>
                        <a:pt x="21" y="18"/>
                        <a:pt x="10" y="21"/>
                        <a:pt x="4" y="14"/>
                      </a:cubicBezTo>
                      <a:cubicBezTo>
                        <a:pt x="0" y="9"/>
                        <a:pt x="3" y="0"/>
                        <a:pt x="12" y="0"/>
                      </a:cubicBezTo>
                      <a:cubicBezTo>
                        <a:pt x="19" y="0"/>
                        <a:pt x="22" y="6"/>
                        <a:pt x="2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3" name="Freeform 396">
                  <a:extLst>
                    <a:ext uri="{FF2B5EF4-FFF2-40B4-BE49-F238E27FC236}">
                      <a16:creationId xmlns:a16="http://schemas.microsoft.com/office/drawing/2014/main" id="{8A6BCE93-C8CE-4077-957B-3FA20E5C130D}"/>
                    </a:ext>
                  </a:extLst>
                </p:cNvPr>
                <p:cNvSpPr>
                  <a:spLocks/>
                </p:cNvSpPr>
                <p:nvPr/>
              </p:nvSpPr>
              <p:spPr bwMode="auto">
                <a:xfrm>
                  <a:off x="4503" y="2291"/>
                  <a:ext cx="33" cy="33"/>
                </a:xfrm>
                <a:custGeom>
                  <a:avLst/>
                  <a:gdLst>
                    <a:gd name="T0" fmla="*/ 23 w 23"/>
                    <a:gd name="T1" fmla="*/ 11 h 23"/>
                    <a:gd name="T2" fmla="*/ 5 w 23"/>
                    <a:gd name="T3" fmla="*/ 16 h 23"/>
                    <a:gd name="T4" fmla="*/ 12 w 23"/>
                    <a:gd name="T5" fmla="*/ 0 h 23"/>
                    <a:gd name="T6" fmla="*/ 23 w 23"/>
                    <a:gd name="T7" fmla="*/ 11 h 23"/>
                  </a:gdLst>
                  <a:ahLst/>
                  <a:cxnLst>
                    <a:cxn ang="0">
                      <a:pos x="T0" y="T1"/>
                    </a:cxn>
                    <a:cxn ang="0">
                      <a:pos x="T2" y="T3"/>
                    </a:cxn>
                    <a:cxn ang="0">
                      <a:pos x="T4" y="T5"/>
                    </a:cxn>
                    <a:cxn ang="0">
                      <a:pos x="T6" y="T7"/>
                    </a:cxn>
                  </a:cxnLst>
                  <a:rect l="0" t="0" r="r" b="b"/>
                  <a:pathLst>
                    <a:path w="23" h="23">
                      <a:moveTo>
                        <a:pt x="23" y="11"/>
                      </a:moveTo>
                      <a:cubicBezTo>
                        <a:pt x="22" y="20"/>
                        <a:pt x="11" y="23"/>
                        <a:pt x="5" y="16"/>
                      </a:cubicBezTo>
                      <a:cubicBezTo>
                        <a:pt x="0" y="11"/>
                        <a:pt x="3" y="1"/>
                        <a:pt x="12" y="0"/>
                      </a:cubicBezTo>
                      <a:cubicBezTo>
                        <a:pt x="20" y="0"/>
                        <a:pt x="23" y="7"/>
                        <a:pt x="2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4" name="Freeform 397">
                  <a:extLst>
                    <a:ext uri="{FF2B5EF4-FFF2-40B4-BE49-F238E27FC236}">
                      <a16:creationId xmlns:a16="http://schemas.microsoft.com/office/drawing/2014/main" id="{892732F8-94DE-4EB8-B604-F1ABA25A11DB}"/>
                    </a:ext>
                  </a:extLst>
                </p:cNvPr>
                <p:cNvSpPr>
                  <a:spLocks/>
                </p:cNvSpPr>
                <p:nvPr/>
              </p:nvSpPr>
              <p:spPr bwMode="auto">
                <a:xfrm>
                  <a:off x="4504" y="2349"/>
                  <a:ext cx="33" cy="32"/>
                </a:xfrm>
                <a:custGeom>
                  <a:avLst/>
                  <a:gdLst>
                    <a:gd name="T0" fmla="*/ 22 w 23"/>
                    <a:gd name="T1" fmla="*/ 10 h 22"/>
                    <a:gd name="T2" fmla="*/ 5 w 23"/>
                    <a:gd name="T3" fmla="*/ 16 h 22"/>
                    <a:gd name="T4" fmla="*/ 12 w 23"/>
                    <a:gd name="T5" fmla="*/ 0 h 22"/>
                    <a:gd name="T6" fmla="*/ 22 w 23"/>
                    <a:gd name="T7" fmla="*/ 10 h 22"/>
                  </a:gdLst>
                  <a:ahLst/>
                  <a:cxnLst>
                    <a:cxn ang="0">
                      <a:pos x="T0" y="T1"/>
                    </a:cxn>
                    <a:cxn ang="0">
                      <a:pos x="T2" y="T3"/>
                    </a:cxn>
                    <a:cxn ang="0">
                      <a:pos x="T4" y="T5"/>
                    </a:cxn>
                    <a:cxn ang="0">
                      <a:pos x="T6" y="T7"/>
                    </a:cxn>
                  </a:cxnLst>
                  <a:rect l="0" t="0" r="r" b="b"/>
                  <a:pathLst>
                    <a:path w="23" h="22">
                      <a:moveTo>
                        <a:pt x="22" y="10"/>
                      </a:moveTo>
                      <a:cubicBezTo>
                        <a:pt x="22" y="19"/>
                        <a:pt x="11" y="22"/>
                        <a:pt x="5" y="16"/>
                      </a:cubicBezTo>
                      <a:cubicBezTo>
                        <a:pt x="0" y="10"/>
                        <a:pt x="3" y="1"/>
                        <a:pt x="12" y="0"/>
                      </a:cubicBezTo>
                      <a:cubicBezTo>
                        <a:pt x="20" y="0"/>
                        <a:pt x="23"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5" name="Freeform 398">
                  <a:extLst>
                    <a:ext uri="{FF2B5EF4-FFF2-40B4-BE49-F238E27FC236}">
                      <a16:creationId xmlns:a16="http://schemas.microsoft.com/office/drawing/2014/main" id="{9C23D77C-9F55-4A5D-8540-4EF4C8787936}"/>
                    </a:ext>
                  </a:extLst>
                </p:cNvPr>
                <p:cNvSpPr>
                  <a:spLocks/>
                </p:cNvSpPr>
                <p:nvPr/>
              </p:nvSpPr>
              <p:spPr bwMode="auto">
                <a:xfrm>
                  <a:off x="4550" y="2484"/>
                  <a:ext cx="31" cy="30"/>
                </a:xfrm>
                <a:custGeom>
                  <a:avLst/>
                  <a:gdLst>
                    <a:gd name="T0" fmla="*/ 21 w 21"/>
                    <a:gd name="T1" fmla="*/ 10 h 21"/>
                    <a:gd name="T2" fmla="*/ 4 w 21"/>
                    <a:gd name="T3" fmla="*/ 14 h 21"/>
                    <a:gd name="T4" fmla="*/ 11 w 21"/>
                    <a:gd name="T5" fmla="*/ 0 h 21"/>
                    <a:gd name="T6" fmla="*/ 21 w 21"/>
                    <a:gd name="T7" fmla="*/ 10 h 21"/>
                  </a:gdLst>
                  <a:ahLst/>
                  <a:cxnLst>
                    <a:cxn ang="0">
                      <a:pos x="T0" y="T1"/>
                    </a:cxn>
                    <a:cxn ang="0">
                      <a:pos x="T2" y="T3"/>
                    </a:cxn>
                    <a:cxn ang="0">
                      <a:pos x="T4" y="T5"/>
                    </a:cxn>
                    <a:cxn ang="0">
                      <a:pos x="T6" y="T7"/>
                    </a:cxn>
                  </a:cxnLst>
                  <a:rect l="0" t="0" r="r" b="b"/>
                  <a:pathLst>
                    <a:path w="21" h="21">
                      <a:moveTo>
                        <a:pt x="21" y="10"/>
                      </a:moveTo>
                      <a:cubicBezTo>
                        <a:pt x="20" y="18"/>
                        <a:pt x="9" y="21"/>
                        <a:pt x="4" y="14"/>
                      </a:cubicBezTo>
                      <a:cubicBezTo>
                        <a:pt x="0" y="9"/>
                        <a:pt x="3" y="1"/>
                        <a:pt x="11" y="0"/>
                      </a:cubicBezTo>
                      <a:cubicBezTo>
                        <a:pt x="19"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6" name="Freeform 399">
                  <a:extLst>
                    <a:ext uri="{FF2B5EF4-FFF2-40B4-BE49-F238E27FC236}">
                      <a16:creationId xmlns:a16="http://schemas.microsoft.com/office/drawing/2014/main" id="{D6FD54DA-D6DC-4401-8C03-FB5B8BB3317F}"/>
                    </a:ext>
                  </a:extLst>
                </p:cNvPr>
                <p:cNvSpPr>
                  <a:spLocks/>
                </p:cNvSpPr>
                <p:nvPr/>
              </p:nvSpPr>
              <p:spPr bwMode="auto">
                <a:xfrm>
                  <a:off x="4550" y="2535"/>
                  <a:ext cx="31" cy="29"/>
                </a:xfrm>
                <a:custGeom>
                  <a:avLst/>
                  <a:gdLst>
                    <a:gd name="T0" fmla="*/ 21 w 21"/>
                    <a:gd name="T1" fmla="*/ 9 h 20"/>
                    <a:gd name="T2" fmla="*/ 4 w 21"/>
                    <a:gd name="T3" fmla="*/ 14 h 20"/>
                    <a:gd name="T4" fmla="*/ 12 w 21"/>
                    <a:gd name="T5" fmla="*/ 0 h 20"/>
                    <a:gd name="T6" fmla="*/ 21 w 21"/>
                    <a:gd name="T7" fmla="*/ 9 h 20"/>
                  </a:gdLst>
                  <a:ahLst/>
                  <a:cxnLst>
                    <a:cxn ang="0">
                      <a:pos x="T0" y="T1"/>
                    </a:cxn>
                    <a:cxn ang="0">
                      <a:pos x="T2" y="T3"/>
                    </a:cxn>
                    <a:cxn ang="0">
                      <a:pos x="T4" y="T5"/>
                    </a:cxn>
                    <a:cxn ang="0">
                      <a:pos x="T6" y="T7"/>
                    </a:cxn>
                  </a:cxnLst>
                  <a:rect l="0" t="0" r="r" b="b"/>
                  <a:pathLst>
                    <a:path w="21" h="20">
                      <a:moveTo>
                        <a:pt x="21" y="9"/>
                      </a:moveTo>
                      <a:cubicBezTo>
                        <a:pt x="20" y="17"/>
                        <a:pt x="9" y="20"/>
                        <a:pt x="4" y="14"/>
                      </a:cubicBezTo>
                      <a:cubicBezTo>
                        <a:pt x="0" y="9"/>
                        <a:pt x="3" y="1"/>
                        <a:pt x="12" y="0"/>
                      </a:cubicBezTo>
                      <a:cubicBezTo>
                        <a:pt x="19" y="0"/>
                        <a:pt x="21" y="6"/>
                        <a:pt x="2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7" name="Freeform 400">
                  <a:extLst>
                    <a:ext uri="{FF2B5EF4-FFF2-40B4-BE49-F238E27FC236}">
                      <a16:creationId xmlns:a16="http://schemas.microsoft.com/office/drawing/2014/main" id="{23C3A480-420A-47C6-B13C-12CC3702FD7D}"/>
                    </a:ext>
                  </a:extLst>
                </p:cNvPr>
                <p:cNvSpPr>
                  <a:spLocks/>
                </p:cNvSpPr>
                <p:nvPr/>
              </p:nvSpPr>
              <p:spPr bwMode="auto">
                <a:xfrm>
                  <a:off x="4547" y="2377"/>
                  <a:ext cx="32" cy="32"/>
                </a:xfrm>
                <a:custGeom>
                  <a:avLst/>
                  <a:gdLst>
                    <a:gd name="T0" fmla="*/ 22 w 22"/>
                    <a:gd name="T1" fmla="*/ 10 h 22"/>
                    <a:gd name="T2" fmla="*/ 5 w 22"/>
                    <a:gd name="T3" fmla="*/ 15 h 22"/>
                    <a:gd name="T4" fmla="*/ 12 w 22"/>
                    <a:gd name="T5" fmla="*/ 0 h 22"/>
                    <a:gd name="T6" fmla="*/ 22 w 22"/>
                    <a:gd name="T7" fmla="*/ 10 h 22"/>
                  </a:gdLst>
                  <a:ahLst/>
                  <a:cxnLst>
                    <a:cxn ang="0">
                      <a:pos x="T0" y="T1"/>
                    </a:cxn>
                    <a:cxn ang="0">
                      <a:pos x="T2" y="T3"/>
                    </a:cxn>
                    <a:cxn ang="0">
                      <a:pos x="T4" y="T5"/>
                    </a:cxn>
                    <a:cxn ang="0">
                      <a:pos x="T6" y="T7"/>
                    </a:cxn>
                  </a:cxnLst>
                  <a:rect l="0" t="0" r="r" b="b"/>
                  <a:pathLst>
                    <a:path w="22" h="22">
                      <a:moveTo>
                        <a:pt x="22" y="10"/>
                      </a:moveTo>
                      <a:cubicBezTo>
                        <a:pt x="21" y="18"/>
                        <a:pt x="11" y="22"/>
                        <a:pt x="5" y="15"/>
                      </a:cubicBezTo>
                      <a:cubicBezTo>
                        <a:pt x="0" y="10"/>
                        <a:pt x="3" y="0"/>
                        <a:pt x="12" y="0"/>
                      </a:cubicBezTo>
                      <a:cubicBezTo>
                        <a:pt x="20"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8" name="Freeform 401">
                  <a:extLst>
                    <a:ext uri="{FF2B5EF4-FFF2-40B4-BE49-F238E27FC236}">
                      <a16:creationId xmlns:a16="http://schemas.microsoft.com/office/drawing/2014/main" id="{86A0C682-2FC8-440E-8318-A340B1C8837B}"/>
                    </a:ext>
                  </a:extLst>
                </p:cNvPr>
                <p:cNvSpPr>
                  <a:spLocks/>
                </p:cNvSpPr>
                <p:nvPr/>
              </p:nvSpPr>
              <p:spPr bwMode="auto">
                <a:xfrm>
                  <a:off x="4549" y="2432"/>
                  <a:ext cx="32" cy="30"/>
                </a:xfrm>
                <a:custGeom>
                  <a:avLst/>
                  <a:gdLst>
                    <a:gd name="T0" fmla="*/ 22 w 22"/>
                    <a:gd name="T1" fmla="*/ 10 h 21"/>
                    <a:gd name="T2" fmla="*/ 4 w 22"/>
                    <a:gd name="T3" fmla="*/ 14 h 21"/>
                    <a:gd name="T4" fmla="*/ 12 w 22"/>
                    <a:gd name="T5" fmla="*/ 0 h 21"/>
                    <a:gd name="T6" fmla="*/ 22 w 22"/>
                    <a:gd name="T7" fmla="*/ 10 h 21"/>
                  </a:gdLst>
                  <a:ahLst/>
                  <a:cxnLst>
                    <a:cxn ang="0">
                      <a:pos x="T0" y="T1"/>
                    </a:cxn>
                    <a:cxn ang="0">
                      <a:pos x="T2" y="T3"/>
                    </a:cxn>
                    <a:cxn ang="0">
                      <a:pos x="T4" y="T5"/>
                    </a:cxn>
                    <a:cxn ang="0">
                      <a:pos x="T6" y="T7"/>
                    </a:cxn>
                  </a:cxnLst>
                  <a:rect l="0" t="0" r="r" b="b"/>
                  <a:pathLst>
                    <a:path w="22" h="21">
                      <a:moveTo>
                        <a:pt x="22" y="10"/>
                      </a:moveTo>
                      <a:cubicBezTo>
                        <a:pt x="21" y="18"/>
                        <a:pt x="9" y="21"/>
                        <a:pt x="4" y="14"/>
                      </a:cubicBezTo>
                      <a:cubicBezTo>
                        <a:pt x="0" y="9"/>
                        <a:pt x="3" y="0"/>
                        <a:pt x="12" y="0"/>
                      </a:cubicBezTo>
                      <a:cubicBezTo>
                        <a:pt x="19"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9" name="Freeform 402">
                  <a:extLst>
                    <a:ext uri="{FF2B5EF4-FFF2-40B4-BE49-F238E27FC236}">
                      <a16:creationId xmlns:a16="http://schemas.microsoft.com/office/drawing/2014/main" id="{CEDD81DC-984F-4CE7-849D-F2D91F7A751C}"/>
                    </a:ext>
                  </a:extLst>
                </p:cNvPr>
                <p:cNvSpPr>
                  <a:spLocks/>
                </p:cNvSpPr>
                <p:nvPr/>
              </p:nvSpPr>
              <p:spPr bwMode="auto">
                <a:xfrm>
                  <a:off x="4545" y="2261"/>
                  <a:ext cx="33" cy="34"/>
                </a:xfrm>
                <a:custGeom>
                  <a:avLst/>
                  <a:gdLst>
                    <a:gd name="T0" fmla="*/ 23 w 23"/>
                    <a:gd name="T1" fmla="*/ 11 h 24"/>
                    <a:gd name="T2" fmla="*/ 5 w 23"/>
                    <a:gd name="T3" fmla="*/ 17 h 24"/>
                    <a:gd name="T4" fmla="*/ 13 w 23"/>
                    <a:gd name="T5" fmla="*/ 0 h 24"/>
                    <a:gd name="T6" fmla="*/ 23 w 23"/>
                    <a:gd name="T7" fmla="*/ 11 h 24"/>
                  </a:gdLst>
                  <a:ahLst/>
                  <a:cxnLst>
                    <a:cxn ang="0">
                      <a:pos x="T0" y="T1"/>
                    </a:cxn>
                    <a:cxn ang="0">
                      <a:pos x="T2" y="T3"/>
                    </a:cxn>
                    <a:cxn ang="0">
                      <a:pos x="T4" y="T5"/>
                    </a:cxn>
                    <a:cxn ang="0">
                      <a:pos x="T6" y="T7"/>
                    </a:cxn>
                  </a:cxnLst>
                  <a:rect l="0" t="0" r="r" b="b"/>
                  <a:pathLst>
                    <a:path w="23" h="24">
                      <a:moveTo>
                        <a:pt x="23" y="11"/>
                      </a:moveTo>
                      <a:cubicBezTo>
                        <a:pt x="22" y="20"/>
                        <a:pt x="11" y="24"/>
                        <a:pt x="5" y="17"/>
                      </a:cubicBezTo>
                      <a:cubicBezTo>
                        <a:pt x="0" y="11"/>
                        <a:pt x="3" y="1"/>
                        <a:pt x="13" y="0"/>
                      </a:cubicBezTo>
                      <a:cubicBezTo>
                        <a:pt x="20" y="1"/>
                        <a:pt x="23" y="7"/>
                        <a:pt x="2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0" name="Freeform 403">
                  <a:extLst>
                    <a:ext uri="{FF2B5EF4-FFF2-40B4-BE49-F238E27FC236}">
                      <a16:creationId xmlns:a16="http://schemas.microsoft.com/office/drawing/2014/main" id="{26B58F4F-5AC8-402C-A894-FE772DD1CFD1}"/>
                    </a:ext>
                  </a:extLst>
                </p:cNvPr>
                <p:cNvSpPr>
                  <a:spLocks/>
                </p:cNvSpPr>
                <p:nvPr/>
              </p:nvSpPr>
              <p:spPr bwMode="auto">
                <a:xfrm>
                  <a:off x="4546" y="2320"/>
                  <a:ext cx="33" cy="32"/>
                </a:xfrm>
                <a:custGeom>
                  <a:avLst/>
                  <a:gdLst>
                    <a:gd name="T0" fmla="*/ 23 w 23"/>
                    <a:gd name="T1" fmla="*/ 10 h 22"/>
                    <a:gd name="T2" fmla="*/ 5 w 23"/>
                    <a:gd name="T3" fmla="*/ 16 h 22"/>
                    <a:gd name="T4" fmla="*/ 13 w 23"/>
                    <a:gd name="T5" fmla="*/ 0 h 22"/>
                    <a:gd name="T6" fmla="*/ 23 w 23"/>
                    <a:gd name="T7" fmla="*/ 10 h 22"/>
                  </a:gdLst>
                  <a:ahLst/>
                  <a:cxnLst>
                    <a:cxn ang="0">
                      <a:pos x="T0" y="T1"/>
                    </a:cxn>
                    <a:cxn ang="0">
                      <a:pos x="T2" y="T3"/>
                    </a:cxn>
                    <a:cxn ang="0">
                      <a:pos x="T4" y="T5"/>
                    </a:cxn>
                    <a:cxn ang="0">
                      <a:pos x="T6" y="T7"/>
                    </a:cxn>
                  </a:cxnLst>
                  <a:rect l="0" t="0" r="r" b="b"/>
                  <a:pathLst>
                    <a:path w="23" h="22">
                      <a:moveTo>
                        <a:pt x="23" y="10"/>
                      </a:moveTo>
                      <a:cubicBezTo>
                        <a:pt x="22" y="19"/>
                        <a:pt x="11" y="22"/>
                        <a:pt x="5" y="16"/>
                      </a:cubicBezTo>
                      <a:cubicBezTo>
                        <a:pt x="0" y="10"/>
                        <a:pt x="3" y="0"/>
                        <a:pt x="13" y="0"/>
                      </a:cubicBezTo>
                      <a:cubicBezTo>
                        <a:pt x="20" y="0"/>
                        <a:pt x="23" y="6"/>
                        <a:pt x="2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1" name="Freeform 404">
                  <a:extLst>
                    <a:ext uri="{FF2B5EF4-FFF2-40B4-BE49-F238E27FC236}">
                      <a16:creationId xmlns:a16="http://schemas.microsoft.com/office/drawing/2014/main" id="{1851D8FA-C843-4D21-A1DA-AA8DEAEF4D01}"/>
                    </a:ext>
                  </a:extLst>
                </p:cNvPr>
                <p:cNvSpPr>
                  <a:spLocks/>
                </p:cNvSpPr>
                <p:nvPr/>
              </p:nvSpPr>
              <p:spPr bwMode="auto">
                <a:xfrm>
                  <a:off x="4597" y="2509"/>
                  <a:ext cx="30" cy="29"/>
                </a:xfrm>
                <a:custGeom>
                  <a:avLst/>
                  <a:gdLst>
                    <a:gd name="T0" fmla="*/ 21 w 21"/>
                    <a:gd name="T1" fmla="*/ 9 h 20"/>
                    <a:gd name="T2" fmla="*/ 4 w 21"/>
                    <a:gd name="T3" fmla="*/ 14 h 20"/>
                    <a:gd name="T4" fmla="*/ 12 w 21"/>
                    <a:gd name="T5" fmla="*/ 0 h 20"/>
                    <a:gd name="T6" fmla="*/ 21 w 21"/>
                    <a:gd name="T7" fmla="*/ 9 h 20"/>
                  </a:gdLst>
                  <a:ahLst/>
                  <a:cxnLst>
                    <a:cxn ang="0">
                      <a:pos x="T0" y="T1"/>
                    </a:cxn>
                    <a:cxn ang="0">
                      <a:pos x="T2" y="T3"/>
                    </a:cxn>
                    <a:cxn ang="0">
                      <a:pos x="T4" y="T5"/>
                    </a:cxn>
                    <a:cxn ang="0">
                      <a:pos x="T6" y="T7"/>
                    </a:cxn>
                  </a:cxnLst>
                  <a:rect l="0" t="0" r="r" b="b"/>
                  <a:pathLst>
                    <a:path w="21" h="20">
                      <a:moveTo>
                        <a:pt x="21" y="9"/>
                      </a:moveTo>
                      <a:cubicBezTo>
                        <a:pt x="20" y="17"/>
                        <a:pt x="9" y="20"/>
                        <a:pt x="4" y="14"/>
                      </a:cubicBezTo>
                      <a:cubicBezTo>
                        <a:pt x="0" y="8"/>
                        <a:pt x="3" y="1"/>
                        <a:pt x="12" y="0"/>
                      </a:cubicBezTo>
                      <a:cubicBezTo>
                        <a:pt x="19" y="0"/>
                        <a:pt x="21" y="5"/>
                        <a:pt x="2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2" name="Freeform 405">
                  <a:extLst>
                    <a:ext uri="{FF2B5EF4-FFF2-40B4-BE49-F238E27FC236}">
                      <a16:creationId xmlns:a16="http://schemas.microsoft.com/office/drawing/2014/main" id="{0B674B6C-BE43-4C68-8BEB-266FD6E850E8}"/>
                    </a:ext>
                  </a:extLst>
                </p:cNvPr>
                <p:cNvSpPr>
                  <a:spLocks/>
                </p:cNvSpPr>
                <p:nvPr/>
              </p:nvSpPr>
              <p:spPr bwMode="auto">
                <a:xfrm>
                  <a:off x="4597" y="2558"/>
                  <a:ext cx="30" cy="27"/>
                </a:xfrm>
                <a:custGeom>
                  <a:avLst/>
                  <a:gdLst>
                    <a:gd name="T0" fmla="*/ 20 w 21"/>
                    <a:gd name="T1" fmla="*/ 9 h 19"/>
                    <a:gd name="T2" fmla="*/ 4 w 21"/>
                    <a:gd name="T3" fmla="*/ 13 h 19"/>
                    <a:gd name="T4" fmla="*/ 11 w 21"/>
                    <a:gd name="T5" fmla="*/ 0 h 19"/>
                    <a:gd name="T6" fmla="*/ 20 w 21"/>
                    <a:gd name="T7" fmla="*/ 9 h 19"/>
                  </a:gdLst>
                  <a:ahLst/>
                  <a:cxnLst>
                    <a:cxn ang="0">
                      <a:pos x="T0" y="T1"/>
                    </a:cxn>
                    <a:cxn ang="0">
                      <a:pos x="T2" y="T3"/>
                    </a:cxn>
                    <a:cxn ang="0">
                      <a:pos x="T4" y="T5"/>
                    </a:cxn>
                    <a:cxn ang="0">
                      <a:pos x="T6" y="T7"/>
                    </a:cxn>
                  </a:cxnLst>
                  <a:rect l="0" t="0" r="r" b="b"/>
                  <a:pathLst>
                    <a:path w="21" h="19">
                      <a:moveTo>
                        <a:pt x="20" y="9"/>
                      </a:moveTo>
                      <a:cubicBezTo>
                        <a:pt x="19" y="17"/>
                        <a:pt x="8" y="19"/>
                        <a:pt x="4" y="13"/>
                      </a:cubicBezTo>
                      <a:cubicBezTo>
                        <a:pt x="0" y="8"/>
                        <a:pt x="3" y="1"/>
                        <a:pt x="11" y="0"/>
                      </a:cubicBezTo>
                      <a:cubicBezTo>
                        <a:pt x="18" y="0"/>
                        <a:pt x="21" y="5"/>
                        <a:pt x="2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491" name="Group 607">
                <a:extLst>
                  <a:ext uri="{FF2B5EF4-FFF2-40B4-BE49-F238E27FC236}">
                    <a16:creationId xmlns:a16="http://schemas.microsoft.com/office/drawing/2014/main" id="{8F1CE475-B8DF-4289-A72B-7447C1252561}"/>
                  </a:ext>
                </a:extLst>
              </p:cNvPr>
              <p:cNvGrpSpPr>
                <a:grpSpLocks/>
              </p:cNvGrpSpPr>
              <p:nvPr/>
            </p:nvGrpSpPr>
            <p:grpSpPr bwMode="auto">
              <a:xfrm>
                <a:off x="6721475" y="2287588"/>
                <a:ext cx="1085850" cy="1811338"/>
                <a:chOff x="4234" y="1441"/>
                <a:chExt cx="684" cy="1141"/>
              </a:xfrm>
              <a:grpFill/>
            </p:grpSpPr>
            <p:sp>
              <p:nvSpPr>
                <p:cNvPr id="693" name="Freeform 407">
                  <a:extLst>
                    <a:ext uri="{FF2B5EF4-FFF2-40B4-BE49-F238E27FC236}">
                      <a16:creationId xmlns:a16="http://schemas.microsoft.com/office/drawing/2014/main" id="{8EE2125B-71F8-4370-8388-5D5964E3E30B}"/>
                    </a:ext>
                  </a:extLst>
                </p:cNvPr>
                <p:cNvSpPr>
                  <a:spLocks/>
                </p:cNvSpPr>
                <p:nvPr/>
              </p:nvSpPr>
              <p:spPr bwMode="auto">
                <a:xfrm>
                  <a:off x="4597" y="2403"/>
                  <a:ext cx="31" cy="32"/>
                </a:xfrm>
                <a:custGeom>
                  <a:avLst/>
                  <a:gdLst>
                    <a:gd name="T0" fmla="*/ 21 w 22"/>
                    <a:gd name="T1" fmla="*/ 10 h 22"/>
                    <a:gd name="T2" fmla="*/ 4 w 22"/>
                    <a:gd name="T3" fmla="*/ 15 h 22"/>
                    <a:gd name="T4" fmla="*/ 12 w 22"/>
                    <a:gd name="T5" fmla="*/ 0 h 22"/>
                    <a:gd name="T6" fmla="*/ 21 w 22"/>
                    <a:gd name="T7" fmla="*/ 10 h 22"/>
                  </a:gdLst>
                  <a:ahLst/>
                  <a:cxnLst>
                    <a:cxn ang="0">
                      <a:pos x="T0" y="T1"/>
                    </a:cxn>
                    <a:cxn ang="0">
                      <a:pos x="T2" y="T3"/>
                    </a:cxn>
                    <a:cxn ang="0">
                      <a:pos x="T4" y="T5"/>
                    </a:cxn>
                    <a:cxn ang="0">
                      <a:pos x="T6" y="T7"/>
                    </a:cxn>
                  </a:cxnLst>
                  <a:rect l="0" t="0" r="r" b="b"/>
                  <a:pathLst>
                    <a:path w="22" h="22">
                      <a:moveTo>
                        <a:pt x="21" y="10"/>
                      </a:moveTo>
                      <a:cubicBezTo>
                        <a:pt x="21" y="18"/>
                        <a:pt x="10" y="22"/>
                        <a:pt x="4" y="15"/>
                      </a:cubicBezTo>
                      <a:cubicBezTo>
                        <a:pt x="0" y="10"/>
                        <a:pt x="3" y="1"/>
                        <a:pt x="12" y="0"/>
                      </a:cubicBezTo>
                      <a:cubicBezTo>
                        <a:pt x="19" y="0"/>
                        <a:pt x="22"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4" name="Freeform 408">
                  <a:extLst>
                    <a:ext uri="{FF2B5EF4-FFF2-40B4-BE49-F238E27FC236}">
                      <a16:creationId xmlns:a16="http://schemas.microsoft.com/office/drawing/2014/main" id="{0024FA65-55C4-4710-8AB4-873FCF27BA70}"/>
                    </a:ext>
                  </a:extLst>
                </p:cNvPr>
                <p:cNvSpPr>
                  <a:spLocks/>
                </p:cNvSpPr>
                <p:nvPr/>
              </p:nvSpPr>
              <p:spPr bwMode="auto">
                <a:xfrm>
                  <a:off x="4597" y="2456"/>
                  <a:ext cx="31" cy="31"/>
                </a:xfrm>
                <a:custGeom>
                  <a:avLst/>
                  <a:gdLst>
                    <a:gd name="T0" fmla="*/ 21 w 22"/>
                    <a:gd name="T1" fmla="*/ 10 h 21"/>
                    <a:gd name="T2" fmla="*/ 4 w 22"/>
                    <a:gd name="T3" fmla="*/ 14 h 21"/>
                    <a:gd name="T4" fmla="*/ 12 w 22"/>
                    <a:gd name="T5" fmla="*/ 0 h 21"/>
                    <a:gd name="T6" fmla="*/ 21 w 22"/>
                    <a:gd name="T7" fmla="*/ 10 h 21"/>
                  </a:gdLst>
                  <a:ahLst/>
                  <a:cxnLst>
                    <a:cxn ang="0">
                      <a:pos x="T0" y="T1"/>
                    </a:cxn>
                    <a:cxn ang="0">
                      <a:pos x="T2" y="T3"/>
                    </a:cxn>
                    <a:cxn ang="0">
                      <a:pos x="T4" y="T5"/>
                    </a:cxn>
                    <a:cxn ang="0">
                      <a:pos x="T6" y="T7"/>
                    </a:cxn>
                  </a:cxnLst>
                  <a:rect l="0" t="0" r="r" b="b"/>
                  <a:pathLst>
                    <a:path w="22" h="21">
                      <a:moveTo>
                        <a:pt x="21" y="10"/>
                      </a:moveTo>
                      <a:cubicBezTo>
                        <a:pt x="20" y="18"/>
                        <a:pt x="9" y="21"/>
                        <a:pt x="4" y="14"/>
                      </a:cubicBezTo>
                      <a:cubicBezTo>
                        <a:pt x="0" y="9"/>
                        <a:pt x="3" y="1"/>
                        <a:pt x="12" y="0"/>
                      </a:cubicBezTo>
                      <a:cubicBezTo>
                        <a:pt x="19" y="0"/>
                        <a:pt x="22"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5" name="Freeform 409">
                  <a:extLst>
                    <a:ext uri="{FF2B5EF4-FFF2-40B4-BE49-F238E27FC236}">
                      <a16:creationId xmlns:a16="http://schemas.microsoft.com/office/drawing/2014/main" id="{34ED1965-DDC7-4E05-A45C-F6D59DE43C72}"/>
                    </a:ext>
                  </a:extLst>
                </p:cNvPr>
                <p:cNvSpPr>
                  <a:spLocks/>
                </p:cNvSpPr>
                <p:nvPr/>
              </p:nvSpPr>
              <p:spPr bwMode="auto">
                <a:xfrm>
                  <a:off x="4595" y="2288"/>
                  <a:ext cx="32" cy="35"/>
                </a:xfrm>
                <a:custGeom>
                  <a:avLst/>
                  <a:gdLst>
                    <a:gd name="T0" fmla="*/ 22 w 22"/>
                    <a:gd name="T1" fmla="*/ 11 h 24"/>
                    <a:gd name="T2" fmla="*/ 4 w 22"/>
                    <a:gd name="T3" fmla="*/ 17 h 24"/>
                    <a:gd name="T4" fmla="*/ 12 w 22"/>
                    <a:gd name="T5" fmla="*/ 0 h 24"/>
                    <a:gd name="T6" fmla="*/ 22 w 22"/>
                    <a:gd name="T7" fmla="*/ 11 h 24"/>
                  </a:gdLst>
                  <a:ahLst/>
                  <a:cxnLst>
                    <a:cxn ang="0">
                      <a:pos x="T0" y="T1"/>
                    </a:cxn>
                    <a:cxn ang="0">
                      <a:pos x="T2" y="T3"/>
                    </a:cxn>
                    <a:cxn ang="0">
                      <a:pos x="T4" y="T5"/>
                    </a:cxn>
                    <a:cxn ang="0">
                      <a:pos x="T6" y="T7"/>
                    </a:cxn>
                  </a:cxnLst>
                  <a:rect l="0" t="0" r="r" b="b"/>
                  <a:pathLst>
                    <a:path w="22" h="24">
                      <a:moveTo>
                        <a:pt x="22" y="11"/>
                      </a:moveTo>
                      <a:cubicBezTo>
                        <a:pt x="21" y="20"/>
                        <a:pt x="10" y="24"/>
                        <a:pt x="4" y="17"/>
                      </a:cubicBezTo>
                      <a:cubicBezTo>
                        <a:pt x="0" y="11"/>
                        <a:pt x="3" y="1"/>
                        <a:pt x="12" y="0"/>
                      </a:cubicBezTo>
                      <a:cubicBezTo>
                        <a:pt x="19" y="0"/>
                        <a:pt x="22"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6" name="Freeform 410">
                  <a:extLst>
                    <a:ext uri="{FF2B5EF4-FFF2-40B4-BE49-F238E27FC236}">
                      <a16:creationId xmlns:a16="http://schemas.microsoft.com/office/drawing/2014/main" id="{248F7CAC-0F3F-4CD0-9858-0952AAD98BF8}"/>
                    </a:ext>
                  </a:extLst>
                </p:cNvPr>
                <p:cNvSpPr>
                  <a:spLocks/>
                </p:cNvSpPr>
                <p:nvPr/>
              </p:nvSpPr>
              <p:spPr bwMode="auto">
                <a:xfrm>
                  <a:off x="4595" y="2346"/>
                  <a:ext cx="33" cy="34"/>
                </a:xfrm>
                <a:custGeom>
                  <a:avLst/>
                  <a:gdLst>
                    <a:gd name="T0" fmla="*/ 22 w 23"/>
                    <a:gd name="T1" fmla="*/ 10 h 23"/>
                    <a:gd name="T2" fmla="*/ 5 w 23"/>
                    <a:gd name="T3" fmla="*/ 16 h 23"/>
                    <a:gd name="T4" fmla="*/ 12 w 23"/>
                    <a:gd name="T5" fmla="*/ 0 h 23"/>
                    <a:gd name="T6" fmla="*/ 22 w 23"/>
                    <a:gd name="T7" fmla="*/ 10 h 23"/>
                  </a:gdLst>
                  <a:ahLst/>
                  <a:cxnLst>
                    <a:cxn ang="0">
                      <a:pos x="T0" y="T1"/>
                    </a:cxn>
                    <a:cxn ang="0">
                      <a:pos x="T2" y="T3"/>
                    </a:cxn>
                    <a:cxn ang="0">
                      <a:pos x="T4" y="T5"/>
                    </a:cxn>
                    <a:cxn ang="0">
                      <a:pos x="T6" y="T7"/>
                    </a:cxn>
                  </a:cxnLst>
                  <a:rect l="0" t="0" r="r" b="b"/>
                  <a:pathLst>
                    <a:path w="23" h="23">
                      <a:moveTo>
                        <a:pt x="22" y="10"/>
                      </a:moveTo>
                      <a:cubicBezTo>
                        <a:pt x="21" y="19"/>
                        <a:pt x="11" y="23"/>
                        <a:pt x="5" y="16"/>
                      </a:cubicBezTo>
                      <a:cubicBezTo>
                        <a:pt x="0" y="11"/>
                        <a:pt x="3" y="1"/>
                        <a:pt x="12" y="0"/>
                      </a:cubicBezTo>
                      <a:cubicBezTo>
                        <a:pt x="20" y="0"/>
                        <a:pt x="23"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7" name="Freeform 411">
                  <a:extLst>
                    <a:ext uri="{FF2B5EF4-FFF2-40B4-BE49-F238E27FC236}">
                      <a16:creationId xmlns:a16="http://schemas.microsoft.com/office/drawing/2014/main" id="{1A92D723-50FA-4466-BBEC-F3C09A35E56A}"/>
                    </a:ext>
                  </a:extLst>
                </p:cNvPr>
                <p:cNvSpPr>
                  <a:spLocks/>
                </p:cNvSpPr>
                <p:nvPr/>
              </p:nvSpPr>
              <p:spPr bwMode="auto">
                <a:xfrm>
                  <a:off x="4639" y="2481"/>
                  <a:ext cx="30" cy="30"/>
                </a:xfrm>
                <a:custGeom>
                  <a:avLst/>
                  <a:gdLst>
                    <a:gd name="T0" fmla="*/ 20 w 21"/>
                    <a:gd name="T1" fmla="*/ 9 h 21"/>
                    <a:gd name="T2" fmla="*/ 3 w 21"/>
                    <a:gd name="T3" fmla="*/ 14 h 21"/>
                    <a:gd name="T4" fmla="*/ 11 w 21"/>
                    <a:gd name="T5" fmla="*/ 0 h 21"/>
                    <a:gd name="T6" fmla="*/ 20 w 21"/>
                    <a:gd name="T7" fmla="*/ 9 h 21"/>
                  </a:gdLst>
                  <a:ahLst/>
                  <a:cxnLst>
                    <a:cxn ang="0">
                      <a:pos x="T0" y="T1"/>
                    </a:cxn>
                    <a:cxn ang="0">
                      <a:pos x="T2" y="T3"/>
                    </a:cxn>
                    <a:cxn ang="0">
                      <a:pos x="T4" y="T5"/>
                    </a:cxn>
                    <a:cxn ang="0">
                      <a:pos x="T6" y="T7"/>
                    </a:cxn>
                  </a:cxnLst>
                  <a:rect l="0" t="0" r="r" b="b"/>
                  <a:pathLst>
                    <a:path w="21" h="21">
                      <a:moveTo>
                        <a:pt x="20" y="9"/>
                      </a:moveTo>
                      <a:cubicBezTo>
                        <a:pt x="19" y="18"/>
                        <a:pt x="8" y="21"/>
                        <a:pt x="3" y="14"/>
                      </a:cubicBezTo>
                      <a:cubicBezTo>
                        <a:pt x="0" y="9"/>
                        <a:pt x="2" y="1"/>
                        <a:pt x="11" y="0"/>
                      </a:cubicBezTo>
                      <a:cubicBezTo>
                        <a:pt x="18" y="0"/>
                        <a:pt x="21" y="5"/>
                        <a:pt x="2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8" name="Freeform 412">
                  <a:extLst>
                    <a:ext uri="{FF2B5EF4-FFF2-40B4-BE49-F238E27FC236}">
                      <a16:creationId xmlns:a16="http://schemas.microsoft.com/office/drawing/2014/main" id="{82E436B3-C159-4A75-859C-E6AD6BF364F8}"/>
                    </a:ext>
                  </a:extLst>
                </p:cNvPr>
                <p:cNvSpPr>
                  <a:spLocks/>
                </p:cNvSpPr>
                <p:nvPr/>
              </p:nvSpPr>
              <p:spPr bwMode="auto">
                <a:xfrm>
                  <a:off x="4637" y="2532"/>
                  <a:ext cx="29" cy="29"/>
                </a:xfrm>
                <a:custGeom>
                  <a:avLst/>
                  <a:gdLst>
                    <a:gd name="T0" fmla="*/ 20 w 20"/>
                    <a:gd name="T1" fmla="*/ 9 h 20"/>
                    <a:gd name="T2" fmla="*/ 3 w 20"/>
                    <a:gd name="T3" fmla="*/ 14 h 20"/>
                    <a:gd name="T4" fmla="*/ 11 w 20"/>
                    <a:gd name="T5" fmla="*/ 0 h 20"/>
                    <a:gd name="T6" fmla="*/ 20 w 20"/>
                    <a:gd name="T7" fmla="*/ 9 h 20"/>
                  </a:gdLst>
                  <a:ahLst/>
                  <a:cxnLst>
                    <a:cxn ang="0">
                      <a:pos x="T0" y="T1"/>
                    </a:cxn>
                    <a:cxn ang="0">
                      <a:pos x="T2" y="T3"/>
                    </a:cxn>
                    <a:cxn ang="0">
                      <a:pos x="T4" y="T5"/>
                    </a:cxn>
                    <a:cxn ang="0">
                      <a:pos x="T6" y="T7"/>
                    </a:cxn>
                  </a:cxnLst>
                  <a:rect l="0" t="0" r="r" b="b"/>
                  <a:pathLst>
                    <a:path w="20" h="20">
                      <a:moveTo>
                        <a:pt x="20" y="9"/>
                      </a:moveTo>
                      <a:cubicBezTo>
                        <a:pt x="19" y="17"/>
                        <a:pt x="8" y="20"/>
                        <a:pt x="3" y="14"/>
                      </a:cubicBezTo>
                      <a:cubicBezTo>
                        <a:pt x="0" y="9"/>
                        <a:pt x="3" y="1"/>
                        <a:pt x="11" y="0"/>
                      </a:cubicBezTo>
                      <a:cubicBezTo>
                        <a:pt x="18" y="0"/>
                        <a:pt x="20" y="5"/>
                        <a:pt x="2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9" name="Freeform 413">
                  <a:extLst>
                    <a:ext uri="{FF2B5EF4-FFF2-40B4-BE49-F238E27FC236}">
                      <a16:creationId xmlns:a16="http://schemas.microsoft.com/office/drawing/2014/main" id="{B04823D0-7D5C-408E-A6D8-B9395B50CA6E}"/>
                    </a:ext>
                  </a:extLst>
                </p:cNvPr>
                <p:cNvSpPr>
                  <a:spLocks/>
                </p:cNvSpPr>
                <p:nvPr/>
              </p:nvSpPr>
              <p:spPr bwMode="auto">
                <a:xfrm>
                  <a:off x="4637" y="2372"/>
                  <a:ext cx="32" cy="34"/>
                </a:xfrm>
                <a:custGeom>
                  <a:avLst/>
                  <a:gdLst>
                    <a:gd name="T0" fmla="*/ 22 w 22"/>
                    <a:gd name="T1" fmla="*/ 10 h 23"/>
                    <a:gd name="T2" fmla="*/ 5 w 22"/>
                    <a:gd name="T3" fmla="*/ 16 h 23"/>
                    <a:gd name="T4" fmla="*/ 12 w 22"/>
                    <a:gd name="T5" fmla="*/ 0 h 23"/>
                    <a:gd name="T6" fmla="*/ 22 w 22"/>
                    <a:gd name="T7" fmla="*/ 10 h 23"/>
                  </a:gdLst>
                  <a:ahLst/>
                  <a:cxnLst>
                    <a:cxn ang="0">
                      <a:pos x="T0" y="T1"/>
                    </a:cxn>
                    <a:cxn ang="0">
                      <a:pos x="T2" y="T3"/>
                    </a:cxn>
                    <a:cxn ang="0">
                      <a:pos x="T4" y="T5"/>
                    </a:cxn>
                    <a:cxn ang="0">
                      <a:pos x="T6" y="T7"/>
                    </a:cxn>
                  </a:cxnLst>
                  <a:rect l="0" t="0" r="r" b="b"/>
                  <a:pathLst>
                    <a:path w="22" h="23">
                      <a:moveTo>
                        <a:pt x="22" y="10"/>
                      </a:moveTo>
                      <a:cubicBezTo>
                        <a:pt x="21" y="19"/>
                        <a:pt x="11" y="23"/>
                        <a:pt x="5" y="16"/>
                      </a:cubicBezTo>
                      <a:cubicBezTo>
                        <a:pt x="0" y="11"/>
                        <a:pt x="4" y="1"/>
                        <a:pt x="12" y="0"/>
                      </a:cubicBezTo>
                      <a:cubicBezTo>
                        <a:pt x="20"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0" name="Freeform 414">
                  <a:extLst>
                    <a:ext uri="{FF2B5EF4-FFF2-40B4-BE49-F238E27FC236}">
                      <a16:creationId xmlns:a16="http://schemas.microsoft.com/office/drawing/2014/main" id="{C8040AC5-39F0-41A7-8A54-0E775691832E}"/>
                    </a:ext>
                  </a:extLst>
                </p:cNvPr>
                <p:cNvSpPr>
                  <a:spLocks/>
                </p:cNvSpPr>
                <p:nvPr/>
              </p:nvSpPr>
              <p:spPr bwMode="auto">
                <a:xfrm>
                  <a:off x="4639" y="2427"/>
                  <a:ext cx="30" cy="32"/>
                </a:xfrm>
                <a:custGeom>
                  <a:avLst/>
                  <a:gdLst>
                    <a:gd name="T0" fmla="*/ 21 w 21"/>
                    <a:gd name="T1" fmla="*/ 10 h 22"/>
                    <a:gd name="T2" fmla="*/ 4 w 21"/>
                    <a:gd name="T3" fmla="*/ 15 h 22"/>
                    <a:gd name="T4" fmla="*/ 11 w 21"/>
                    <a:gd name="T5" fmla="*/ 0 h 22"/>
                    <a:gd name="T6" fmla="*/ 21 w 21"/>
                    <a:gd name="T7" fmla="*/ 10 h 22"/>
                  </a:gdLst>
                  <a:ahLst/>
                  <a:cxnLst>
                    <a:cxn ang="0">
                      <a:pos x="T0" y="T1"/>
                    </a:cxn>
                    <a:cxn ang="0">
                      <a:pos x="T2" y="T3"/>
                    </a:cxn>
                    <a:cxn ang="0">
                      <a:pos x="T4" y="T5"/>
                    </a:cxn>
                    <a:cxn ang="0">
                      <a:pos x="T6" y="T7"/>
                    </a:cxn>
                  </a:cxnLst>
                  <a:rect l="0" t="0" r="r" b="b"/>
                  <a:pathLst>
                    <a:path w="21" h="22">
                      <a:moveTo>
                        <a:pt x="21" y="10"/>
                      </a:moveTo>
                      <a:cubicBezTo>
                        <a:pt x="20" y="18"/>
                        <a:pt x="8" y="22"/>
                        <a:pt x="4" y="15"/>
                      </a:cubicBezTo>
                      <a:cubicBezTo>
                        <a:pt x="0" y="10"/>
                        <a:pt x="3" y="1"/>
                        <a:pt x="11" y="0"/>
                      </a:cubicBezTo>
                      <a:cubicBezTo>
                        <a:pt x="19"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1" name="Freeform 415">
                  <a:extLst>
                    <a:ext uri="{FF2B5EF4-FFF2-40B4-BE49-F238E27FC236}">
                      <a16:creationId xmlns:a16="http://schemas.microsoft.com/office/drawing/2014/main" id="{ED5E61B2-9D15-4E2A-AEC7-D95B392E2FF1}"/>
                    </a:ext>
                  </a:extLst>
                </p:cNvPr>
                <p:cNvSpPr>
                  <a:spLocks/>
                </p:cNvSpPr>
                <p:nvPr/>
              </p:nvSpPr>
              <p:spPr bwMode="auto">
                <a:xfrm>
                  <a:off x="4636" y="2258"/>
                  <a:ext cx="31" cy="33"/>
                </a:xfrm>
                <a:custGeom>
                  <a:avLst/>
                  <a:gdLst>
                    <a:gd name="T0" fmla="*/ 22 w 22"/>
                    <a:gd name="T1" fmla="*/ 11 h 23"/>
                    <a:gd name="T2" fmla="*/ 5 w 22"/>
                    <a:gd name="T3" fmla="*/ 17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19"/>
                        <a:pt x="11" y="23"/>
                        <a:pt x="5" y="17"/>
                      </a:cubicBezTo>
                      <a:cubicBezTo>
                        <a:pt x="0" y="11"/>
                        <a:pt x="3" y="1"/>
                        <a:pt x="12" y="0"/>
                      </a:cubicBezTo>
                      <a:cubicBezTo>
                        <a:pt x="19" y="0"/>
                        <a:pt x="22" y="6"/>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2" name="Freeform 416">
                  <a:extLst>
                    <a:ext uri="{FF2B5EF4-FFF2-40B4-BE49-F238E27FC236}">
                      <a16:creationId xmlns:a16="http://schemas.microsoft.com/office/drawing/2014/main" id="{FAA8E4CB-5C57-4662-A5DE-6C72AA41CCDE}"/>
                    </a:ext>
                  </a:extLst>
                </p:cNvPr>
                <p:cNvSpPr>
                  <a:spLocks/>
                </p:cNvSpPr>
                <p:nvPr/>
              </p:nvSpPr>
              <p:spPr bwMode="auto">
                <a:xfrm>
                  <a:off x="4637" y="2316"/>
                  <a:ext cx="32" cy="33"/>
                </a:xfrm>
                <a:custGeom>
                  <a:avLst/>
                  <a:gdLst>
                    <a:gd name="T0" fmla="*/ 22 w 22"/>
                    <a:gd name="T1" fmla="*/ 11 h 23"/>
                    <a:gd name="T2" fmla="*/ 5 w 22"/>
                    <a:gd name="T3" fmla="*/ 17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19"/>
                        <a:pt x="10" y="23"/>
                        <a:pt x="5" y="17"/>
                      </a:cubicBezTo>
                      <a:cubicBezTo>
                        <a:pt x="0" y="11"/>
                        <a:pt x="3" y="1"/>
                        <a:pt x="12" y="0"/>
                      </a:cubicBezTo>
                      <a:cubicBezTo>
                        <a:pt x="19" y="0"/>
                        <a:pt x="22" y="6"/>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3" name="Freeform 417">
                  <a:extLst>
                    <a:ext uri="{FF2B5EF4-FFF2-40B4-BE49-F238E27FC236}">
                      <a16:creationId xmlns:a16="http://schemas.microsoft.com/office/drawing/2014/main" id="{E1445308-70A4-4E8A-9C13-CBC9373127A6}"/>
                    </a:ext>
                  </a:extLst>
                </p:cNvPr>
                <p:cNvSpPr>
                  <a:spLocks/>
                </p:cNvSpPr>
                <p:nvPr/>
              </p:nvSpPr>
              <p:spPr bwMode="auto">
                <a:xfrm>
                  <a:off x="4683" y="2504"/>
                  <a:ext cx="29" cy="29"/>
                </a:xfrm>
                <a:custGeom>
                  <a:avLst/>
                  <a:gdLst>
                    <a:gd name="T0" fmla="*/ 20 w 20"/>
                    <a:gd name="T1" fmla="*/ 9 h 20"/>
                    <a:gd name="T2" fmla="*/ 3 w 20"/>
                    <a:gd name="T3" fmla="*/ 14 h 20"/>
                    <a:gd name="T4" fmla="*/ 11 w 20"/>
                    <a:gd name="T5" fmla="*/ 0 h 20"/>
                    <a:gd name="T6" fmla="*/ 20 w 20"/>
                    <a:gd name="T7" fmla="*/ 9 h 20"/>
                  </a:gdLst>
                  <a:ahLst/>
                  <a:cxnLst>
                    <a:cxn ang="0">
                      <a:pos x="T0" y="T1"/>
                    </a:cxn>
                    <a:cxn ang="0">
                      <a:pos x="T2" y="T3"/>
                    </a:cxn>
                    <a:cxn ang="0">
                      <a:pos x="T4" y="T5"/>
                    </a:cxn>
                    <a:cxn ang="0">
                      <a:pos x="T6" y="T7"/>
                    </a:cxn>
                  </a:cxnLst>
                  <a:rect l="0" t="0" r="r" b="b"/>
                  <a:pathLst>
                    <a:path w="20" h="20">
                      <a:moveTo>
                        <a:pt x="20" y="9"/>
                      </a:moveTo>
                      <a:cubicBezTo>
                        <a:pt x="18" y="17"/>
                        <a:pt x="7" y="20"/>
                        <a:pt x="3" y="14"/>
                      </a:cubicBezTo>
                      <a:cubicBezTo>
                        <a:pt x="0" y="9"/>
                        <a:pt x="3" y="1"/>
                        <a:pt x="11" y="0"/>
                      </a:cubicBezTo>
                      <a:cubicBezTo>
                        <a:pt x="18" y="0"/>
                        <a:pt x="20" y="5"/>
                        <a:pt x="2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4" name="Freeform 418">
                  <a:extLst>
                    <a:ext uri="{FF2B5EF4-FFF2-40B4-BE49-F238E27FC236}">
                      <a16:creationId xmlns:a16="http://schemas.microsoft.com/office/drawing/2014/main" id="{B058744D-A69A-4752-A63A-62A569F42CFD}"/>
                    </a:ext>
                  </a:extLst>
                </p:cNvPr>
                <p:cNvSpPr>
                  <a:spLocks/>
                </p:cNvSpPr>
                <p:nvPr/>
              </p:nvSpPr>
              <p:spPr bwMode="auto">
                <a:xfrm>
                  <a:off x="4680" y="2553"/>
                  <a:ext cx="29" cy="29"/>
                </a:xfrm>
                <a:custGeom>
                  <a:avLst/>
                  <a:gdLst>
                    <a:gd name="T0" fmla="*/ 20 w 20"/>
                    <a:gd name="T1" fmla="*/ 9 h 20"/>
                    <a:gd name="T2" fmla="*/ 3 w 20"/>
                    <a:gd name="T3" fmla="*/ 14 h 20"/>
                    <a:gd name="T4" fmla="*/ 11 w 20"/>
                    <a:gd name="T5" fmla="*/ 0 h 20"/>
                    <a:gd name="T6" fmla="*/ 20 w 20"/>
                    <a:gd name="T7" fmla="*/ 9 h 20"/>
                  </a:gdLst>
                  <a:ahLst/>
                  <a:cxnLst>
                    <a:cxn ang="0">
                      <a:pos x="T0" y="T1"/>
                    </a:cxn>
                    <a:cxn ang="0">
                      <a:pos x="T2" y="T3"/>
                    </a:cxn>
                    <a:cxn ang="0">
                      <a:pos x="T4" y="T5"/>
                    </a:cxn>
                    <a:cxn ang="0">
                      <a:pos x="T6" y="T7"/>
                    </a:cxn>
                  </a:cxnLst>
                  <a:rect l="0" t="0" r="r" b="b"/>
                  <a:pathLst>
                    <a:path w="20" h="20">
                      <a:moveTo>
                        <a:pt x="20" y="9"/>
                      </a:moveTo>
                      <a:cubicBezTo>
                        <a:pt x="18" y="17"/>
                        <a:pt x="8" y="20"/>
                        <a:pt x="3" y="14"/>
                      </a:cubicBezTo>
                      <a:cubicBezTo>
                        <a:pt x="0" y="9"/>
                        <a:pt x="3" y="1"/>
                        <a:pt x="11" y="0"/>
                      </a:cubicBezTo>
                      <a:cubicBezTo>
                        <a:pt x="18" y="0"/>
                        <a:pt x="20" y="5"/>
                        <a:pt x="2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5" name="Freeform 419">
                  <a:extLst>
                    <a:ext uri="{FF2B5EF4-FFF2-40B4-BE49-F238E27FC236}">
                      <a16:creationId xmlns:a16="http://schemas.microsoft.com/office/drawing/2014/main" id="{48B3D1C4-5618-42E6-BCE3-74AAD7BE2A7E}"/>
                    </a:ext>
                  </a:extLst>
                </p:cNvPr>
                <p:cNvSpPr>
                  <a:spLocks/>
                </p:cNvSpPr>
                <p:nvPr/>
              </p:nvSpPr>
              <p:spPr bwMode="auto">
                <a:xfrm>
                  <a:off x="4685" y="2398"/>
                  <a:ext cx="30" cy="32"/>
                </a:xfrm>
                <a:custGeom>
                  <a:avLst/>
                  <a:gdLst>
                    <a:gd name="T0" fmla="*/ 21 w 21"/>
                    <a:gd name="T1" fmla="*/ 10 h 22"/>
                    <a:gd name="T2" fmla="*/ 4 w 21"/>
                    <a:gd name="T3" fmla="*/ 16 h 22"/>
                    <a:gd name="T4" fmla="*/ 12 w 21"/>
                    <a:gd name="T5" fmla="*/ 0 h 22"/>
                    <a:gd name="T6" fmla="*/ 21 w 21"/>
                    <a:gd name="T7" fmla="*/ 10 h 22"/>
                  </a:gdLst>
                  <a:ahLst/>
                  <a:cxnLst>
                    <a:cxn ang="0">
                      <a:pos x="T0" y="T1"/>
                    </a:cxn>
                    <a:cxn ang="0">
                      <a:pos x="T2" y="T3"/>
                    </a:cxn>
                    <a:cxn ang="0">
                      <a:pos x="T4" y="T5"/>
                    </a:cxn>
                    <a:cxn ang="0">
                      <a:pos x="T6" y="T7"/>
                    </a:cxn>
                  </a:cxnLst>
                  <a:rect l="0" t="0" r="r" b="b"/>
                  <a:pathLst>
                    <a:path w="21" h="22">
                      <a:moveTo>
                        <a:pt x="21" y="10"/>
                      </a:moveTo>
                      <a:cubicBezTo>
                        <a:pt x="20" y="18"/>
                        <a:pt x="10" y="22"/>
                        <a:pt x="4" y="16"/>
                      </a:cubicBezTo>
                      <a:cubicBezTo>
                        <a:pt x="0" y="10"/>
                        <a:pt x="3" y="1"/>
                        <a:pt x="12" y="0"/>
                      </a:cubicBezTo>
                      <a:cubicBezTo>
                        <a:pt x="19"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6" name="Freeform 420">
                  <a:extLst>
                    <a:ext uri="{FF2B5EF4-FFF2-40B4-BE49-F238E27FC236}">
                      <a16:creationId xmlns:a16="http://schemas.microsoft.com/office/drawing/2014/main" id="{9802C000-43DF-4306-8FFA-92A9EFCBD51D}"/>
                    </a:ext>
                  </a:extLst>
                </p:cNvPr>
                <p:cNvSpPr>
                  <a:spLocks/>
                </p:cNvSpPr>
                <p:nvPr/>
              </p:nvSpPr>
              <p:spPr bwMode="auto">
                <a:xfrm>
                  <a:off x="4685" y="2452"/>
                  <a:ext cx="30" cy="30"/>
                </a:xfrm>
                <a:custGeom>
                  <a:avLst/>
                  <a:gdLst>
                    <a:gd name="T0" fmla="*/ 20 w 21"/>
                    <a:gd name="T1" fmla="*/ 10 h 21"/>
                    <a:gd name="T2" fmla="*/ 3 w 21"/>
                    <a:gd name="T3" fmla="*/ 15 h 21"/>
                    <a:gd name="T4" fmla="*/ 11 w 21"/>
                    <a:gd name="T5" fmla="*/ 0 h 21"/>
                    <a:gd name="T6" fmla="*/ 20 w 21"/>
                    <a:gd name="T7" fmla="*/ 10 h 21"/>
                  </a:gdLst>
                  <a:ahLst/>
                  <a:cxnLst>
                    <a:cxn ang="0">
                      <a:pos x="T0" y="T1"/>
                    </a:cxn>
                    <a:cxn ang="0">
                      <a:pos x="T2" y="T3"/>
                    </a:cxn>
                    <a:cxn ang="0">
                      <a:pos x="T4" y="T5"/>
                    </a:cxn>
                    <a:cxn ang="0">
                      <a:pos x="T6" y="T7"/>
                    </a:cxn>
                  </a:cxnLst>
                  <a:rect l="0" t="0" r="r" b="b"/>
                  <a:pathLst>
                    <a:path w="21" h="21">
                      <a:moveTo>
                        <a:pt x="20" y="10"/>
                      </a:moveTo>
                      <a:cubicBezTo>
                        <a:pt x="19" y="18"/>
                        <a:pt x="8" y="21"/>
                        <a:pt x="3" y="15"/>
                      </a:cubicBezTo>
                      <a:cubicBezTo>
                        <a:pt x="0" y="10"/>
                        <a:pt x="3" y="1"/>
                        <a:pt x="11" y="0"/>
                      </a:cubicBezTo>
                      <a:cubicBezTo>
                        <a:pt x="18" y="0"/>
                        <a:pt x="21"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7" name="Freeform 421">
                  <a:extLst>
                    <a:ext uri="{FF2B5EF4-FFF2-40B4-BE49-F238E27FC236}">
                      <a16:creationId xmlns:a16="http://schemas.microsoft.com/office/drawing/2014/main" id="{E8F26431-1E47-4CAE-83CB-47A2EBCF626D}"/>
                    </a:ext>
                  </a:extLst>
                </p:cNvPr>
                <p:cNvSpPr>
                  <a:spLocks/>
                </p:cNvSpPr>
                <p:nvPr/>
              </p:nvSpPr>
              <p:spPr bwMode="auto">
                <a:xfrm>
                  <a:off x="4683" y="2284"/>
                  <a:ext cx="32" cy="35"/>
                </a:xfrm>
                <a:custGeom>
                  <a:avLst/>
                  <a:gdLst>
                    <a:gd name="T0" fmla="*/ 22 w 22"/>
                    <a:gd name="T1" fmla="*/ 11 h 24"/>
                    <a:gd name="T2" fmla="*/ 5 w 22"/>
                    <a:gd name="T3" fmla="*/ 17 h 24"/>
                    <a:gd name="T4" fmla="*/ 12 w 22"/>
                    <a:gd name="T5" fmla="*/ 0 h 24"/>
                    <a:gd name="T6" fmla="*/ 22 w 22"/>
                    <a:gd name="T7" fmla="*/ 11 h 24"/>
                  </a:gdLst>
                  <a:ahLst/>
                  <a:cxnLst>
                    <a:cxn ang="0">
                      <a:pos x="T0" y="T1"/>
                    </a:cxn>
                    <a:cxn ang="0">
                      <a:pos x="T2" y="T3"/>
                    </a:cxn>
                    <a:cxn ang="0">
                      <a:pos x="T4" y="T5"/>
                    </a:cxn>
                    <a:cxn ang="0">
                      <a:pos x="T6" y="T7"/>
                    </a:cxn>
                  </a:cxnLst>
                  <a:rect l="0" t="0" r="r" b="b"/>
                  <a:pathLst>
                    <a:path w="22" h="24">
                      <a:moveTo>
                        <a:pt x="22" y="11"/>
                      </a:moveTo>
                      <a:cubicBezTo>
                        <a:pt x="21" y="20"/>
                        <a:pt x="11" y="24"/>
                        <a:pt x="5" y="17"/>
                      </a:cubicBezTo>
                      <a:cubicBezTo>
                        <a:pt x="0" y="11"/>
                        <a:pt x="3" y="1"/>
                        <a:pt x="12" y="0"/>
                      </a:cubicBezTo>
                      <a:cubicBezTo>
                        <a:pt x="19" y="0"/>
                        <a:pt x="22" y="6"/>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8" name="Freeform 422">
                  <a:extLst>
                    <a:ext uri="{FF2B5EF4-FFF2-40B4-BE49-F238E27FC236}">
                      <a16:creationId xmlns:a16="http://schemas.microsoft.com/office/drawing/2014/main" id="{AEF4D81A-4B8B-458C-B840-2F76068D96A3}"/>
                    </a:ext>
                  </a:extLst>
                </p:cNvPr>
                <p:cNvSpPr>
                  <a:spLocks/>
                </p:cNvSpPr>
                <p:nvPr/>
              </p:nvSpPr>
              <p:spPr bwMode="auto">
                <a:xfrm>
                  <a:off x="4685" y="2342"/>
                  <a:ext cx="30" cy="33"/>
                </a:xfrm>
                <a:custGeom>
                  <a:avLst/>
                  <a:gdLst>
                    <a:gd name="T0" fmla="*/ 21 w 21"/>
                    <a:gd name="T1" fmla="*/ 10 h 23"/>
                    <a:gd name="T2" fmla="*/ 5 w 21"/>
                    <a:gd name="T3" fmla="*/ 16 h 23"/>
                    <a:gd name="T4" fmla="*/ 12 w 21"/>
                    <a:gd name="T5" fmla="*/ 0 h 23"/>
                    <a:gd name="T6" fmla="*/ 21 w 21"/>
                    <a:gd name="T7" fmla="*/ 10 h 23"/>
                  </a:gdLst>
                  <a:ahLst/>
                  <a:cxnLst>
                    <a:cxn ang="0">
                      <a:pos x="T0" y="T1"/>
                    </a:cxn>
                    <a:cxn ang="0">
                      <a:pos x="T2" y="T3"/>
                    </a:cxn>
                    <a:cxn ang="0">
                      <a:pos x="T4" y="T5"/>
                    </a:cxn>
                    <a:cxn ang="0">
                      <a:pos x="T6" y="T7"/>
                    </a:cxn>
                  </a:cxnLst>
                  <a:rect l="0" t="0" r="r" b="b"/>
                  <a:pathLst>
                    <a:path w="21" h="23">
                      <a:moveTo>
                        <a:pt x="21" y="10"/>
                      </a:moveTo>
                      <a:cubicBezTo>
                        <a:pt x="20" y="19"/>
                        <a:pt x="10" y="23"/>
                        <a:pt x="5" y="16"/>
                      </a:cubicBezTo>
                      <a:cubicBezTo>
                        <a:pt x="0" y="11"/>
                        <a:pt x="3" y="1"/>
                        <a:pt x="12" y="0"/>
                      </a:cubicBezTo>
                      <a:cubicBezTo>
                        <a:pt x="19"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9" name="Freeform 423">
                  <a:extLst>
                    <a:ext uri="{FF2B5EF4-FFF2-40B4-BE49-F238E27FC236}">
                      <a16:creationId xmlns:a16="http://schemas.microsoft.com/office/drawing/2014/main" id="{1CAF7FE3-85F0-4334-894B-03C9AE851130}"/>
                    </a:ext>
                  </a:extLst>
                </p:cNvPr>
                <p:cNvSpPr>
                  <a:spLocks/>
                </p:cNvSpPr>
                <p:nvPr/>
              </p:nvSpPr>
              <p:spPr bwMode="auto">
                <a:xfrm>
                  <a:off x="4722" y="2475"/>
                  <a:ext cx="31" cy="31"/>
                </a:xfrm>
                <a:custGeom>
                  <a:avLst/>
                  <a:gdLst>
                    <a:gd name="T0" fmla="*/ 20 w 21"/>
                    <a:gd name="T1" fmla="*/ 10 h 21"/>
                    <a:gd name="T2" fmla="*/ 4 w 21"/>
                    <a:gd name="T3" fmla="*/ 15 h 21"/>
                    <a:gd name="T4" fmla="*/ 12 w 21"/>
                    <a:gd name="T5" fmla="*/ 1 h 21"/>
                    <a:gd name="T6" fmla="*/ 20 w 21"/>
                    <a:gd name="T7" fmla="*/ 10 h 21"/>
                  </a:gdLst>
                  <a:ahLst/>
                  <a:cxnLst>
                    <a:cxn ang="0">
                      <a:pos x="T0" y="T1"/>
                    </a:cxn>
                    <a:cxn ang="0">
                      <a:pos x="T2" y="T3"/>
                    </a:cxn>
                    <a:cxn ang="0">
                      <a:pos x="T4" y="T5"/>
                    </a:cxn>
                    <a:cxn ang="0">
                      <a:pos x="T6" y="T7"/>
                    </a:cxn>
                  </a:cxnLst>
                  <a:rect l="0" t="0" r="r" b="b"/>
                  <a:pathLst>
                    <a:path w="21" h="21">
                      <a:moveTo>
                        <a:pt x="20" y="10"/>
                      </a:moveTo>
                      <a:cubicBezTo>
                        <a:pt x="19" y="18"/>
                        <a:pt x="8" y="21"/>
                        <a:pt x="4" y="15"/>
                      </a:cubicBezTo>
                      <a:cubicBezTo>
                        <a:pt x="0" y="10"/>
                        <a:pt x="4" y="1"/>
                        <a:pt x="12" y="1"/>
                      </a:cubicBezTo>
                      <a:cubicBezTo>
                        <a:pt x="19" y="0"/>
                        <a:pt x="21"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0" name="Freeform 424">
                  <a:extLst>
                    <a:ext uri="{FF2B5EF4-FFF2-40B4-BE49-F238E27FC236}">
                      <a16:creationId xmlns:a16="http://schemas.microsoft.com/office/drawing/2014/main" id="{2E99C525-781B-4D20-841E-7851BC52B36C}"/>
                    </a:ext>
                  </a:extLst>
                </p:cNvPr>
                <p:cNvSpPr>
                  <a:spLocks/>
                </p:cNvSpPr>
                <p:nvPr/>
              </p:nvSpPr>
              <p:spPr bwMode="auto">
                <a:xfrm>
                  <a:off x="4721" y="2527"/>
                  <a:ext cx="29" cy="29"/>
                </a:xfrm>
                <a:custGeom>
                  <a:avLst/>
                  <a:gdLst>
                    <a:gd name="T0" fmla="*/ 19 w 20"/>
                    <a:gd name="T1" fmla="*/ 8 h 20"/>
                    <a:gd name="T2" fmla="*/ 3 w 20"/>
                    <a:gd name="T3" fmla="*/ 13 h 20"/>
                    <a:gd name="T4" fmla="*/ 11 w 20"/>
                    <a:gd name="T5" fmla="*/ 0 h 20"/>
                    <a:gd name="T6" fmla="*/ 19 w 20"/>
                    <a:gd name="T7" fmla="*/ 8 h 20"/>
                  </a:gdLst>
                  <a:ahLst/>
                  <a:cxnLst>
                    <a:cxn ang="0">
                      <a:pos x="T0" y="T1"/>
                    </a:cxn>
                    <a:cxn ang="0">
                      <a:pos x="T2" y="T3"/>
                    </a:cxn>
                    <a:cxn ang="0">
                      <a:pos x="T4" y="T5"/>
                    </a:cxn>
                    <a:cxn ang="0">
                      <a:pos x="T6" y="T7"/>
                    </a:cxn>
                  </a:cxnLst>
                  <a:rect l="0" t="0" r="r" b="b"/>
                  <a:pathLst>
                    <a:path w="20" h="20">
                      <a:moveTo>
                        <a:pt x="19" y="8"/>
                      </a:moveTo>
                      <a:cubicBezTo>
                        <a:pt x="18" y="16"/>
                        <a:pt x="7" y="20"/>
                        <a:pt x="3" y="13"/>
                      </a:cubicBezTo>
                      <a:cubicBezTo>
                        <a:pt x="0" y="8"/>
                        <a:pt x="3" y="1"/>
                        <a:pt x="11" y="0"/>
                      </a:cubicBezTo>
                      <a:cubicBezTo>
                        <a:pt x="18" y="0"/>
                        <a:pt x="20" y="5"/>
                        <a:pt x="1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1" name="Freeform 425">
                  <a:extLst>
                    <a:ext uri="{FF2B5EF4-FFF2-40B4-BE49-F238E27FC236}">
                      <a16:creationId xmlns:a16="http://schemas.microsoft.com/office/drawing/2014/main" id="{0A45427B-D23D-4317-A8F3-51E4618C51F7}"/>
                    </a:ext>
                  </a:extLst>
                </p:cNvPr>
                <p:cNvSpPr>
                  <a:spLocks/>
                </p:cNvSpPr>
                <p:nvPr/>
              </p:nvSpPr>
              <p:spPr bwMode="auto">
                <a:xfrm>
                  <a:off x="4725" y="2368"/>
                  <a:ext cx="31" cy="32"/>
                </a:xfrm>
                <a:custGeom>
                  <a:avLst/>
                  <a:gdLst>
                    <a:gd name="T0" fmla="*/ 21 w 21"/>
                    <a:gd name="T1" fmla="*/ 10 h 22"/>
                    <a:gd name="T2" fmla="*/ 4 w 21"/>
                    <a:gd name="T3" fmla="*/ 16 h 22"/>
                    <a:gd name="T4" fmla="*/ 12 w 21"/>
                    <a:gd name="T5" fmla="*/ 0 h 22"/>
                    <a:gd name="T6" fmla="*/ 21 w 21"/>
                    <a:gd name="T7" fmla="*/ 10 h 22"/>
                  </a:gdLst>
                  <a:ahLst/>
                  <a:cxnLst>
                    <a:cxn ang="0">
                      <a:pos x="T0" y="T1"/>
                    </a:cxn>
                    <a:cxn ang="0">
                      <a:pos x="T2" y="T3"/>
                    </a:cxn>
                    <a:cxn ang="0">
                      <a:pos x="T4" y="T5"/>
                    </a:cxn>
                    <a:cxn ang="0">
                      <a:pos x="T6" y="T7"/>
                    </a:cxn>
                  </a:cxnLst>
                  <a:rect l="0" t="0" r="r" b="b"/>
                  <a:pathLst>
                    <a:path w="21" h="22">
                      <a:moveTo>
                        <a:pt x="21" y="10"/>
                      </a:moveTo>
                      <a:cubicBezTo>
                        <a:pt x="20" y="18"/>
                        <a:pt x="10" y="22"/>
                        <a:pt x="4" y="16"/>
                      </a:cubicBezTo>
                      <a:cubicBezTo>
                        <a:pt x="0" y="11"/>
                        <a:pt x="3" y="1"/>
                        <a:pt x="12" y="0"/>
                      </a:cubicBezTo>
                      <a:cubicBezTo>
                        <a:pt x="19"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2" name="Freeform 426">
                  <a:extLst>
                    <a:ext uri="{FF2B5EF4-FFF2-40B4-BE49-F238E27FC236}">
                      <a16:creationId xmlns:a16="http://schemas.microsoft.com/office/drawing/2014/main" id="{31DEE387-5FA2-4D44-AD9D-E73402121D50}"/>
                    </a:ext>
                  </a:extLst>
                </p:cNvPr>
                <p:cNvSpPr>
                  <a:spLocks/>
                </p:cNvSpPr>
                <p:nvPr/>
              </p:nvSpPr>
              <p:spPr bwMode="auto">
                <a:xfrm>
                  <a:off x="4724" y="2423"/>
                  <a:ext cx="30" cy="30"/>
                </a:xfrm>
                <a:custGeom>
                  <a:avLst/>
                  <a:gdLst>
                    <a:gd name="T0" fmla="*/ 21 w 21"/>
                    <a:gd name="T1" fmla="*/ 9 h 21"/>
                    <a:gd name="T2" fmla="*/ 5 w 21"/>
                    <a:gd name="T3" fmla="*/ 15 h 21"/>
                    <a:gd name="T4" fmla="*/ 12 w 21"/>
                    <a:gd name="T5" fmla="*/ 0 h 21"/>
                    <a:gd name="T6" fmla="*/ 21 w 21"/>
                    <a:gd name="T7" fmla="*/ 9 h 21"/>
                  </a:gdLst>
                  <a:ahLst/>
                  <a:cxnLst>
                    <a:cxn ang="0">
                      <a:pos x="T0" y="T1"/>
                    </a:cxn>
                    <a:cxn ang="0">
                      <a:pos x="T2" y="T3"/>
                    </a:cxn>
                    <a:cxn ang="0">
                      <a:pos x="T4" y="T5"/>
                    </a:cxn>
                    <a:cxn ang="0">
                      <a:pos x="T6" y="T7"/>
                    </a:cxn>
                  </a:cxnLst>
                  <a:rect l="0" t="0" r="r" b="b"/>
                  <a:pathLst>
                    <a:path w="21" h="21">
                      <a:moveTo>
                        <a:pt x="21" y="9"/>
                      </a:moveTo>
                      <a:cubicBezTo>
                        <a:pt x="20" y="18"/>
                        <a:pt x="10" y="21"/>
                        <a:pt x="5" y="15"/>
                      </a:cubicBezTo>
                      <a:cubicBezTo>
                        <a:pt x="0" y="10"/>
                        <a:pt x="4" y="1"/>
                        <a:pt x="12" y="0"/>
                      </a:cubicBezTo>
                      <a:cubicBezTo>
                        <a:pt x="19" y="0"/>
                        <a:pt x="21" y="5"/>
                        <a:pt x="2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3" name="Freeform 427">
                  <a:extLst>
                    <a:ext uri="{FF2B5EF4-FFF2-40B4-BE49-F238E27FC236}">
                      <a16:creationId xmlns:a16="http://schemas.microsoft.com/office/drawing/2014/main" id="{7F6CEFC4-1B76-41A3-96B6-C368F74DEFF7}"/>
                    </a:ext>
                  </a:extLst>
                </p:cNvPr>
                <p:cNvSpPr>
                  <a:spLocks/>
                </p:cNvSpPr>
                <p:nvPr/>
              </p:nvSpPr>
              <p:spPr bwMode="auto">
                <a:xfrm>
                  <a:off x="4724" y="2252"/>
                  <a:ext cx="30" cy="35"/>
                </a:xfrm>
                <a:custGeom>
                  <a:avLst/>
                  <a:gdLst>
                    <a:gd name="T0" fmla="*/ 21 w 21"/>
                    <a:gd name="T1" fmla="*/ 11 h 24"/>
                    <a:gd name="T2" fmla="*/ 5 w 21"/>
                    <a:gd name="T3" fmla="*/ 17 h 24"/>
                    <a:gd name="T4" fmla="*/ 11 w 21"/>
                    <a:gd name="T5" fmla="*/ 1 h 24"/>
                    <a:gd name="T6" fmla="*/ 21 w 21"/>
                    <a:gd name="T7" fmla="*/ 11 h 24"/>
                  </a:gdLst>
                  <a:ahLst/>
                  <a:cxnLst>
                    <a:cxn ang="0">
                      <a:pos x="T0" y="T1"/>
                    </a:cxn>
                    <a:cxn ang="0">
                      <a:pos x="T2" y="T3"/>
                    </a:cxn>
                    <a:cxn ang="0">
                      <a:pos x="T4" y="T5"/>
                    </a:cxn>
                    <a:cxn ang="0">
                      <a:pos x="T6" y="T7"/>
                    </a:cxn>
                  </a:cxnLst>
                  <a:rect l="0" t="0" r="r" b="b"/>
                  <a:pathLst>
                    <a:path w="21" h="24">
                      <a:moveTo>
                        <a:pt x="21" y="11"/>
                      </a:moveTo>
                      <a:cubicBezTo>
                        <a:pt x="20" y="20"/>
                        <a:pt x="10" y="24"/>
                        <a:pt x="5" y="17"/>
                      </a:cubicBezTo>
                      <a:cubicBezTo>
                        <a:pt x="0" y="12"/>
                        <a:pt x="3" y="2"/>
                        <a:pt x="11" y="1"/>
                      </a:cubicBezTo>
                      <a:cubicBezTo>
                        <a:pt x="18" y="0"/>
                        <a:pt x="21" y="6"/>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4" name="Freeform 428">
                  <a:extLst>
                    <a:ext uri="{FF2B5EF4-FFF2-40B4-BE49-F238E27FC236}">
                      <a16:creationId xmlns:a16="http://schemas.microsoft.com/office/drawing/2014/main" id="{231DF3A4-68A7-4EF6-8592-9E3B15BA21A9}"/>
                    </a:ext>
                  </a:extLst>
                </p:cNvPr>
                <p:cNvSpPr>
                  <a:spLocks/>
                </p:cNvSpPr>
                <p:nvPr/>
              </p:nvSpPr>
              <p:spPr bwMode="auto">
                <a:xfrm>
                  <a:off x="4725" y="2311"/>
                  <a:ext cx="31" cy="34"/>
                </a:xfrm>
                <a:custGeom>
                  <a:avLst/>
                  <a:gdLst>
                    <a:gd name="T0" fmla="*/ 21 w 21"/>
                    <a:gd name="T1" fmla="*/ 10 h 23"/>
                    <a:gd name="T2" fmla="*/ 4 w 21"/>
                    <a:gd name="T3" fmla="*/ 16 h 23"/>
                    <a:gd name="T4" fmla="*/ 11 w 21"/>
                    <a:gd name="T5" fmla="*/ 0 h 23"/>
                    <a:gd name="T6" fmla="*/ 21 w 21"/>
                    <a:gd name="T7" fmla="*/ 10 h 23"/>
                  </a:gdLst>
                  <a:ahLst/>
                  <a:cxnLst>
                    <a:cxn ang="0">
                      <a:pos x="T0" y="T1"/>
                    </a:cxn>
                    <a:cxn ang="0">
                      <a:pos x="T2" y="T3"/>
                    </a:cxn>
                    <a:cxn ang="0">
                      <a:pos x="T4" y="T5"/>
                    </a:cxn>
                    <a:cxn ang="0">
                      <a:pos x="T6" y="T7"/>
                    </a:cxn>
                  </a:cxnLst>
                  <a:rect l="0" t="0" r="r" b="b"/>
                  <a:pathLst>
                    <a:path w="21" h="23">
                      <a:moveTo>
                        <a:pt x="21" y="10"/>
                      </a:moveTo>
                      <a:cubicBezTo>
                        <a:pt x="20" y="19"/>
                        <a:pt x="10" y="23"/>
                        <a:pt x="4" y="16"/>
                      </a:cubicBezTo>
                      <a:cubicBezTo>
                        <a:pt x="0" y="11"/>
                        <a:pt x="3" y="1"/>
                        <a:pt x="11" y="0"/>
                      </a:cubicBezTo>
                      <a:cubicBezTo>
                        <a:pt x="18"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5" name="Freeform 429">
                  <a:extLst>
                    <a:ext uri="{FF2B5EF4-FFF2-40B4-BE49-F238E27FC236}">
                      <a16:creationId xmlns:a16="http://schemas.microsoft.com/office/drawing/2014/main" id="{204C0D76-0474-4850-9D5D-927D8F6DCD41}"/>
                    </a:ext>
                  </a:extLst>
                </p:cNvPr>
                <p:cNvSpPr>
                  <a:spLocks/>
                </p:cNvSpPr>
                <p:nvPr/>
              </p:nvSpPr>
              <p:spPr bwMode="auto">
                <a:xfrm>
                  <a:off x="4766" y="2498"/>
                  <a:ext cx="29" cy="29"/>
                </a:xfrm>
                <a:custGeom>
                  <a:avLst/>
                  <a:gdLst>
                    <a:gd name="T0" fmla="*/ 19 w 20"/>
                    <a:gd name="T1" fmla="*/ 9 h 20"/>
                    <a:gd name="T2" fmla="*/ 3 w 20"/>
                    <a:gd name="T3" fmla="*/ 14 h 20"/>
                    <a:gd name="T4" fmla="*/ 11 w 20"/>
                    <a:gd name="T5" fmla="*/ 0 h 20"/>
                    <a:gd name="T6" fmla="*/ 19 w 20"/>
                    <a:gd name="T7" fmla="*/ 9 h 20"/>
                  </a:gdLst>
                  <a:ahLst/>
                  <a:cxnLst>
                    <a:cxn ang="0">
                      <a:pos x="T0" y="T1"/>
                    </a:cxn>
                    <a:cxn ang="0">
                      <a:pos x="T2" y="T3"/>
                    </a:cxn>
                    <a:cxn ang="0">
                      <a:pos x="T4" y="T5"/>
                    </a:cxn>
                    <a:cxn ang="0">
                      <a:pos x="T6" y="T7"/>
                    </a:cxn>
                  </a:cxnLst>
                  <a:rect l="0" t="0" r="r" b="b"/>
                  <a:pathLst>
                    <a:path w="20" h="20">
                      <a:moveTo>
                        <a:pt x="19" y="9"/>
                      </a:moveTo>
                      <a:cubicBezTo>
                        <a:pt x="18" y="17"/>
                        <a:pt x="7" y="20"/>
                        <a:pt x="3" y="14"/>
                      </a:cubicBezTo>
                      <a:cubicBezTo>
                        <a:pt x="0" y="9"/>
                        <a:pt x="3" y="1"/>
                        <a:pt x="11" y="0"/>
                      </a:cubicBezTo>
                      <a:cubicBezTo>
                        <a:pt x="18" y="0"/>
                        <a:pt x="20" y="5"/>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6" name="Freeform 430">
                  <a:extLst>
                    <a:ext uri="{FF2B5EF4-FFF2-40B4-BE49-F238E27FC236}">
                      <a16:creationId xmlns:a16="http://schemas.microsoft.com/office/drawing/2014/main" id="{0CD51257-EE18-4173-897F-4F2FD315C8F3}"/>
                    </a:ext>
                  </a:extLst>
                </p:cNvPr>
                <p:cNvSpPr>
                  <a:spLocks/>
                </p:cNvSpPr>
                <p:nvPr/>
              </p:nvSpPr>
              <p:spPr bwMode="auto">
                <a:xfrm>
                  <a:off x="4761" y="2548"/>
                  <a:ext cx="29" cy="29"/>
                </a:xfrm>
                <a:custGeom>
                  <a:avLst/>
                  <a:gdLst>
                    <a:gd name="T0" fmla="*/ 19 w 20"/>
                    <a:gd name="T1" fmla="*/ 9 h 20"/>
                    <a:gd name="T2" fmla="*/ 3 w 20"/>
                    <a:gd name="T3" fmla="*/ 14 h 20"/>
                    <a:gd name="T4" fmla="*/ 11 w 20"/>
                    <a:gd name="T5" fmla="*/ 0 h 20"/>
                    <a:gd name="T6" fmla="*/ 19 w 20"/>
                    <a:gd name="T7" fmla="*/ 9 h 20"/>
                  </a:gdLst>
                  <a:ahLst/>
                  <a:cxnLst>
                    <a:cxn ang="0">
                      <a:pos x="T0" y="T1"/>
                    </a:cxn>
                    <a:cxn ang="0">
                      <a:pos x="T2" y="T3"/>
                    </a:cxn>
                    <a:cxn ang="0">
                      <a:pos x="T4" y="T5"/>
                    </a:cxn>
                    <a:cxn ang="0">
                      <a:pos x="T6" y="T7"/>
                    </a:cxn>
                  </a:cxnLst>
                  <a:rect l="0" t="0" r="r" b="b"/>
                  <a:pathLst>
                    <a:path w="20" h="20">
                      <a:moveTo>
                        <a:pt x="19" y="9"/>
                      </a:moveTo>
                      <a:cubicBezTo>
                        <a:pt x="17" y="17"/>
                        <a:pt x="7" y="20"/>
                        <a:pt x="3" y="14"/>
                      </a:cubicBezTo>
                      <a:cubicBezTo>
                        <a:pt x="0" y="9"/>
                        <a:pt x="4" y="1"/>
                        <a:pt x="11" y="0"/>
                      </a:cubicBezTo>
                      <a:cubicBezTo>
                        <a:pt x="18" y="0"/>
                        <a:pt x="20" y="5"/>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7" name="Freeform 431">
                  <a:extLst>
                    <a:ext uri="{FF2B5EF4-FFF2-40B4-BE49-F238E27FC236}">
                      <a16:creationId xmlns:a16="http://schemas.microsoft.com/office/drawing/2014/main" id="{057D9804-C6A0-4E44-AC0B-CC3ADEF9AA7B}"/>
                    </a:ext>
                  </a:extLst>
                </p:cNvPr>
                <p:cNvSpPr>
                  <a:spLocks/>
                </p:cNvSpPr>
                <p:nvPr/>
              </p:nvSpPr>
              <p:spPr bwMode="auto">
                <a:xfrm>
                  <a:off x="4770" y="2393"/>
                  <a:ext cx="31" cy="31"/>
                </a:xfrm>
                <a:custGeom>
                  <a:avLst/>
                  <a:gdLst>
                    <a:gd name="T0" fmla="*/ 20 w 21"/>
                    <a:gd name="T1" fmla="*/ 9 h 22"/>
                    <a:gd name="T2" fmla="*/ 4 w 21"/>
                    <a:gd name="T3" fmla="*/ 16 h 22"/>
                    <a:gd name="T4" fmla="*/ 12 w 21"/>
                    <a:gd name="T5" fmla="*/ 0 h 22"/>
                    <a:gd name="T6" fmla="*/ 20 w 21"/>
                    <a:gd name="T7" fmla="*/ 9 h 22"/>
                  </a:gdLst>
                  <a:ahLst/>
                  <a:cxnLst>
                    <a:cxn ang="0">
                      <a:pos x="T0" y="T1"/>
                    </a:cxn>
                    <a:cxn ang="0">
                      <a:pos x="T2" y="T3"/>
                    </a:cxn>
                    <a:cxn ang="0">
                      <a:pos x="T4" y="T5"/>
                    </a:cxn>
                    <a:cxn ang="0">
                      <a:pos x="T6" y="T7"/>
                    </a:cxn>
                  </a:cxnLst>
                  <a:rect l="0" t="0" r="r" b="b"/>
                  <a:pathLst>
                    <a:path w="21" h="22">
                      <a:moveTo>
                        <a:pt x="20" y="9"/>
                      </a:moveTo>
                      <a:cubicBezTo>
                        <a:pt x="19" y="18"/>
                        <a:pt x="9" y="22"/>
                        <a:pt x="4" y="16"/>
                      </a:cubicBezTo>
                      <a:cubicBezTo>
                        <a:pt x="0" y="10"/>
                        <a:pt x="3" y="1"/>
                        <a:pt x="12" y="0"/>
                      </a:cubicBezTo>
                      <a:cubicBezTo>
                        <a:pt x="18" y="0"/>
                        <a:pt x="21" y="5"/>
                        <a:pt x="2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8" name="Freeform 432">
                  <a:extLst>
                    <a:ext uri="{FF2B5EF4-FFF2-40B4-BE49-F238E27FC236}">
                      <a16:creationId xmlns:a16="http://schemas.microsoft.com/office/drawing/2014/main" id="{55CF75AF-C2F5-4F34-9760-0D52E70E0846}"/>
                    </a:ext>
                  </a:extLst>
                </p:cNvPr>
                <p:cNvSpPr>
                  <a:spLocks/>
                </p:cNvSpPr>
                <p:nvPr/>
              </p:nvSpPr>
              <p:spPr bwMode="auto">
                <a:xfrm>
                  <a:off x="4769" y="2446"/>
                  <a:ext cx="29" cy="31"/>
                </a:xfrm>
                <a:custGeom>
                  <a:avLst/>
                  <a:gdLst>
                    <a:gd name="T0" fmla="*/ 20 w 20"/>
                    <a:gd name="T1" fmla="*/ 9 h 21"/>
                    <a:gd name="T2" fmla="*/ 4 w 20"/>
                    <a:gd name="T3" fmla="*/ 15 h 21"/>
                    <a:gd name="T4" fmla="*/ 11 w 20"/>
                    <a:gd name="T5" fmla="*/ 0 h 21"/>
                    <a:gd name="T6" fmla="*/ 20 w 20"/>
                    <a:gd name="T7" fmla="*/ 9 h 21"/>
                  </a:gdLst>
                  <a:ahLst/>
                  <a:cxnLst>
                    <a:cxn ang="0">
                      <a:pos x="T0" y="T1"/>
                    </a:cxn>
                    <a:cxn ang="0">
                      <a:pos x="T2" y="T3"/>
                    </a:cxn>
                    <a:cxn ang="0">
                      <a:pos x="T4" y="T5"/>
                    </a:cxn>
                    <a:cxn ang="0">
                      <a:pos x="T6" y="T7"/>
                    </a:cxn>
                  </a:cxnLst>
                  <a:rect l="0" t="0" r="r" b="b"/>
                  <a:pathLst>
                    <a:path w="20" h="21">
                      <a:moveTo>
                        <a:pt x="20" y="9"/>
                      </a:moveTo>
                      <a:cubicBezTo>
                        <a:pt x="18" y="17"/>
                        <a:pt x="8" y="21"/>
                        <a:pt x="4" y="15"/>
                      </a:cubicBezTo>
                      <a:cubicBezTo>
                        <a:pt x="0" y="10"/>
                        <a:pt x="3" y="1"/>
                        <a:pt x="11" y="0"/>
                      </a:cubicBezTo>
                      <a:cubicBezTo>
                        <a:pt x="18" y="0"/>
                        <a:pt x="20" y="5"/>
                        <a:pt x="2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9" name="Freeform 433">
                  <a:extLst>
                    <a:ext uri="{FF2B5EF4-FFF2-40B4-BE49-F238E27FC236}">
                      <a16:creationId xmlns:a16="http://schemas.microsoft.com/office/drawing/2014/main" id="{1DC43726-3261-4D03-8160-15CF39647F18}"/>
                    </a:ext>
                  </a:extLst>
                </p:cNvPr>
                <p:cNvSpPr>
                  <a:spLocks/>
                </p:cNvSpPr>
                <p:nvPr/>
              </p:nvSpPr>
              <p:spPr bwMode="auto">
                <a:xfrm>
                  <a:off x="4770" y="2278"/>
                  <a:ext cx="31" cy="33"/>
                </a:xfrm>
                <a:custGeom>
                  <a:avLst/>
                  <a:gdLst>
                    <a:gd name="T0" fmla="*/ 21 w 21"/>
                    <a:gd name="T1" fmla="*/ 10 h 23"/>
                    <a:gd name="T2" fmla="*/ 5 w 21"/>
                    <a:gd name="T3" fmla="*/ 17 h 23"/>
                    <a:gd name="T4" fmla="*/ 11 w 21"/>
                    <a:gd name="T5" fmla="*/ 0 h 23"/>
                    <a:gd name="T6" fmla="*/ 21 w 21"/>
                    <a:gd name="T7" fmla="*/ 10 h 23"/>
                  </a:gdLst>
                  <a:ahLst/>
                  <a:cxnLst>
                    <a:cxn ang="0">
                      <a:pos x="T0" y="T1"/>
                    </a:cxn>
                    <a:cxn ang="0">
                      <a:pos x="T2" y="T3"/>
                    </a:cxn>
                    <a:cxn ang="0">
                      <a:pos x="T4" y="T5"/>
                    </a:cxn>
                    <a:cxn ang="0">
                      <a:pos x="T6" y="T7"/>
                    </a:cxn>
                  </a:cxnLst>
                  <a:rect l="0" t="0" r="r" b="b"/>
                  <a:pathLst>
                    <a:path w="21" h="23">
                      <a:moveTo>
                        <a:pt x="21" y="10"/>
                      </a:moveTo>
                      <a:cubicBezTo>
                        <a:pt x="20" y="19"/>
                        <a:pt x="10" y="23"/>
                        <a:pt x="5" y="17"/>
                      </a:cubicBezTo>
                      <a:cubicBezTo>
                        <a:pt x="0" y="11"/>
                        <a:pt x="3" y="1"/>
                        <a:pt x="11" y="0"/>
                      </a:cubicBezTo>
                      <a:cubicBezTo>
                        <a:pt x="18"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0" name="Freeform 434">
                  <a:extLst>
                    <a:ext uri="{FF2B5EF4-FFF2-40B4-BE49-F238E27FC236}">
                      <a16:creationId xmlns:a16="http://schemas.microsoft.com/office/drawing/2014/main" id="{048C7993-1E08-4A14-AC1C-B5D92BFCDA1B}"/>
                    </a:ext>
                  </a:extLst>
                </p:cNvPr>
                <p:cNvSpPr>
                  <a:spLocks/>
                </p:cNvSpPr>
                <p:nvPr/>
              </p:nvSpPr>
              <p:spPr bwMode="auto">
                <a:xfrm>
                  <a:off x="4772" y="2336"/>
                  <a:ext cx="29" cy="33"/>
                </a:xfrm>
                <a:custGeom>
                  <a:avLst/>
                  <a:gdLst>
                    <a:gd name="T0" fmla="*/ 20 w 20"/>
                    <a:gd name="T1" fmla="*/ 10 h 23"/>
                    <a:gd name="T2" fmla="*/ 4 w 20"/>
                    <a:gd name="T3" fmla="*/ 16 h 23"/>
                    <a:gd name="T4" fmla="*/ 11 w 20"/>
                    <a:gd name="T5" fmla="*/ 0 h 23"/>
                    <a:gd name="T6" fmla="*/ 20 w 20"/>
                    <a:gd name="T7" fmla="*/ 10 h 23"/>
                  </a:gdLst>
                  <a:ahLst/>
                  <a:cxnLst>
                    <a:cxn ang="0">
                      <a:pos x="T0" y="T1"/>
                    </a:cxn>
                    <a:cxn ang="0">
                      <a:pos x="T2" y="T3"/>
                    </a:cxn>
                    <a:cxn ang="0">
                      <a:pos x="T4" y="T5"/>
                    </a:cxn>
                    <a:cxn ang="0">
                      <a:pos x="T6" y="T7"/>
                    </a:cxn>
                  </a:cxnLst>
                  <a:rect l="0" t="0" r="r" b="b"/>
                  <a:pathLst>
                    <a:path w="20" h="23">
                      <a:moveTo>
                        <a:pt x="20" y="10"/>
                      </a:moveTo>
                      <a:cubicBezTo>
                        <a:pt x="19" y="19"/>
                        <a:pt x="9" y="23"/>
                        <a:pt x="4" y="16"/>
                      </a:cubicBezTo>
                      <a:cubicBezTo>
                        <a:pt x="0" y="11"/>
                        <a:pt x="3" y="1"/>
                        <a:pt x="11" y="0"/>
                      </a:cubicBezTo>
                      <a:cubicBezTo>
                        <a:pt x="18" y="0"/>
                        <a:pt x="20"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1" name="Freeform 435">
                  <a:extLst>
                    <a:ext uri="{FF2B5EF4-FFF2-40B4-BE49-F238E27FC236}">
                      <a16:creationId xmlns:a16="http://schemas.microsoft.com/office/drawing/2014/main" id="{57C209ED-865E-4C1F-B4F4-365651735A72}"/>
                    </a:ext>
                  </a:extLst>
                </p:cNvPr>
                <p:cNvSpPr>
                  <a:spLocks/>
                </p:cNvSpPr>
                <p:nvPr/>
              </p:nvSpPr>
              <p:spPr bwMode="auto">
                <a:xfrm>
                  <a:off x="4805" y="2469"/>
                  <a:ext cx="29" cy="31"/>
                </a:xfrm>
                <a:custGeom>
                  <a:avLst/>
                  <a:gdLst>
                    <a:gd name="T0" fmla="*/ 19 w 20"/>
                    <a:gd name="T1" fmla="*/ 9 h 21"/>
                    <a:gd name="T2" fmla="*/ 3 w 20"/>
                    <a:gd name="T3" fmla="*/ 14 h 21"/>
                    <a:gd name="T4" fmla="*/ 11 w 20"/>
                    <a:gd name="T5" fmla="*/ 0 h 21"/>
                    <a:gd name="T6" fmla="*/ 19 w 20"/>
                    <a:gd name="T7" fmla="*/ 9 h 21"/>
                  </a:gdLst>
                  <a:ahLst/>
                  <a:cxnLst>
                    <a:cxn ang="0">
                      <a:pos x="T0" y="T1"/>
                    </a:cxn>
                    <a:cxn ang="0">
                      <a:pos x="T2" y="T3"/>
                    </a:cxn>
                    <a:cxn ang="0">
                      <a:pos x="T4" y="T5"/>
                    </a:cxn>
                    <a:cxn ang="0">
                      <a:pos x="T6" y="T7"/>
                    </a:cxn>
                  </a:cxnLst>
                  <a:rect l="0" t="0" r="r" b="b"/>
                  <a:pathLst>
                    <a:path w="20" h="21">
                      <a:moveTo>
                        <a:pt x="19" y="9"/>
                      </a:moveTo>
                      <a:cubicBezTo>
                        <a:pt x="18" y="17"/>
                        <a:pt x="7" y="21"/>
                        <a:pt x="3" y="14"/>
                      </a:cubicBezTo>
                      <a:cubicBezTo>
                        <a:pt x="0" y="10"/>
                        <a:pt x="3" y="1"/>
                        <a:pt x="11" y="0"/>
                      </a:cubicBezTo>
                      <a:cubicBezTo>
                        <a:pt x="18" y="0"/>
                        <a:pt x="20" y="5"/>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2" name="Freeform 436">
                  <a:extLst>
                    <a:ext uri="{FF2B5EF4-FFF2-40B4-BE49-F238E27FC236}">
                      <a16:creationId xmlns:a16="http://schemas.microsoft.com/office/drawing/2014/main" id="{C4010B48-2E65-457B-9DBC-693403AE118F}"/>
                    </a:ext>
                  </a:extLst>
                </p:cNvPr>
                <p:cNvSpPr>
                  <a:spLocks/>
                </p:cNvSpPr>
                <p:nvPr/>
              </p:nvSpPr>
              <p:spPr bwMode="auto">
                <a:xfrm>
                  <a:off x="4809" y="2361"/>
                  <a:ext cx="31" cy="32"/>
                </a:xfrm>
                <a:custGeom>
                  <a:avLst/>
                  <a:gdLst>
                    <a:gd name="T0" fmla="*/ 20 w 21"/>
                    <a:gd name="T1" fmla="*/ 10 h 22"/>
                    <a:gd name="T2" fmla="*/ 4 w 21"/>
                    <a:gd name="T3" fmla="*/ 16 h 22"/>
                    <a:gd name="T4" fmla="*/ 12 w 21"/>
                    <a:gd name="T5" fmla="*/ 0 h 22"/>
                    <a:gd name="T6" fmla="*/ 20 w 21"/>
                    <a:gd name="T7" fmla="*/ 10 h 22"/>
                  </a:gdLst>
                  <a:ahLst/>
                  <a:cxnLst>
                    <a:cxn ang="0">
                      <a:pos x="T0" y="T1"/>
                    </a:cxn>
                    <a:cxn ang="0">
                      <a:pos x="T2" y="T3"/>
                    </a:cxn>
                    <a:cxn ang="0">
                      <a:pos x="T4" y="T5"/>
                    </a:cxn>
                    <a:cxn ang="0">
                      <a:pos x="T6" y="T7"/>
                    </a:cxn>
                  </a:cxnLst>
                  <a:rect l="0" t="0" r="r" b="b"/>
                  <a:pathLst>
                    <a:path w="21" h="22">
                      <a:moveTo>
                        <a:pt x="20" y="10"/>
                      </a:moveTo>
                      <a:cubicBezTo>
                        <a:pt x="19" y="18"/>
                        <a:pt x="9" y="22"/>
                        <a:pt x="4" y="16"/>
                      </a:cubicBezTo>
                      <a:cubicBezTo>
                        <a:pt x="0" y="11"/>
                        <a:pt x="3" y="1"/>
                        <a:pt x="12" y="0"/>
                      </a:cubicBezTo>
                      <a:cubicBezTo>
                        <a:pt x="18" y="0"/>
                        <a:pt x="21"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3" name="Freeform 437">
                  <a:extLst>
                    <a:ext uri="{FF2B5EF4-FFF2-40B4-BE49-F238E27FC236}">
                      <a16:creationId xmlns:a16="http://schemas.microsoft.com/office/drawing/2014/main" id="{8864D207-CFE4-4541-876E-873E00C83739}"/>
                    </a:ext>
                  </a:extLst>
                </p:cNvPr>
                <p:cNvSpPr>
                  <a:spLocks/>
                </p:cNvSpPr>
                <p:nvPr/>
              </p:nvSpPr>
              <p:spPr bwMode="auto">
                <a:xfrm>
                  <a:off x="4808" y="2416"/>
                  <a:ext cx="29" cy="32"/>
                </a:xfrm>
                <a:custGeom>
                  <a:avLst/>
                  <a:gdLst>
                    <a:gd name="T0" fmla="*/ 20 w 20"/>
                    <a:gd name="T1" fmla="*/ 10 h 22"/>
                    <a:gd name="T2" fmla="*/ 4 w 20"/>
                    <a:gd name="T3" fmla="*/ 16 h 22"/>
                    <a:gd name="T4" fmla="*/ 11 w 20"/>
                    <a:gd name="T5" fmla="*/ 0 h 22"/>
                    <a:gd name="T6" fmla="*/ 20 w 20"/>
                    <a:gd name="T7" fmla="*/ 10 h 22"/>
                  </a:gdLst>
                  <a:ahLst/>
                  <a:cxnLst>
                    <a:cxn ang="0">
                      <a:pos x="T0" y="T1"/>
                    </a:cxn>
                    <a:cxn ang="0">
                      <a:pos x="T2" y="T3"/>
                    </a:cxn>
                    <a:cxn ang="0">
                      <a:pos x="T4" y="T5"/>
                    </a:cxn>
                    <a:cxn ang="0">
                      <a:pos x="T6" y="T7"/>
                    </a:cxn>
                  </a:cxnLst>
                  <a:rect l="0" t="0" r="r" b="b"/>
                  <a:pathLst>
                    <a:path w="20" h="22">
                      <a:moveTo>
                        <a:pt x="20" y="10"/>
                      </a:moveTo>
                      <a:cubicBezTo>
                        <a:pt x="18" y="18"/>
                        <a:pt x="9" y="22"/>
                        <a:pt x="4" y="16"/>
                      </a:cubicBezTo>
                      <a:cubicBezTo>
                        <a:pt x="0" y="11"/>
                        <a:pt x="3" y="1"/>
                        <a:pt x="11" y="0"/>
                      </a:cubicBezTo>
                      <a:cubicBezTo>
                        <a:pt x="18" y="0"/>
                        <a:pt x="20"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4" name="Freeform 438">
                  <a:extLst>
                    <a:ext uri="{FF2B5EF4-FFF2-40B4-BE49-F238E27FC236}">
                      <a16:creationId xmlns:a16="http://schemas.microsoft.com/office/drawing/2014/main" id="{D0B73507-2EBC-4B3D-A0AF-D131B20E4D73}"/>
                    </a:ext>
                  </a:extLst>
                </p:cNvPr>
                <p:cNvSpPr>
                  <a:spLocks/>
                </p:cNvSpPr>
                <p:nvPr/>
              </p:nvSpPr>
              <p:spPr bwMode="auto">
                <a:xfrm>
                  <a:off x="4809" y="2246"/>
                  <a:ext cx="29" cy="34"/>
                </a:xfrm>
                <a:custGeom>
                  <a:avLst/>
                  <a:gdLst>
                    <a:gd name="T0" fmla="*/ 20 w 20"/>
                    <a:gd name="T1" fmla="*/ 10 h 23"/>
                    <a:gd name="T2" fmla="*/ 4 w 20"/>
                    <a:gd name="T3" fmla="*/ 17 h 23"/>
                    <a:gd name="T4" fmla="*/ 10 w 20"/>
                    <a:gd name="T5" fmla="*/ 0 h 23"/>
                    <a:gd name="T6" fmla="*/ 20 w 20"/>
                    <a:gd name="T7" fmla="*/ 10 h 23"/>
                  </a:gdLst>
                  <a:ahLst/>
                  <a:cxnLst>
                    <a:cxn ang="0">
                      <a:pos x="T0" y="T1"/>
                    </a:cxn>
                    <a:cxn ang="0">
                      <a:pos x="T2" y="T3"/>
                    </a:cxn>
                    <a:cxn ang="0">
                      <a:pos x="T4" y="T5"/>
                    </a:cxn>
                    <a:cxn ang="0">
                      <a:pos x="T6" y="T7"/>
                    </a:cxn>
                  </a:cxnLst>
                  <a:rect l="0" t="0" r="r" b="b"/>
                  <a:pathLst>
                    <a:path w="20" h="23">
                      <a:moveTo>
                        <a:pt x="20" y="10"/>
                      </a:moveTo>
                      <a:cubicBezTo>
                        <a:pt x="19" y="19"/>
                        <a:pt x="9" y="23"/>
                        <a:pt x="4" y="17"/>
                      </a:cubicBezTo>
                      <a:cubicBezTo>
                        <a:pt x="0" y="11"/>
                        <a:pt x="2" y="1"/>
                        <a:pt x="10" y="0"/>
                      </a:cubicBezTo>
                      <a:cubicBezTo>
                        <a:pt x="17" y="0"/>
                        <a:pt x="20"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5" name="Freeform 439">
                  <a:extLst>
                    <a:ext uri="{FF2B5EF4-FFF2-40B4-BE49-F238E27FC236}">
                      <a16:creationId xmlns:a16="http://schemas.microsoft.com/office/drawing/2014/main" id="{181877EC-7E40-46B0-B182-03F29B0841F5}"/>
                    </a:ext>
                  </a:extLst>
                </p:cNvPr>
                <p:cNvSpPr>
                  <a:spLocks/>
                </p:cNvSpPr>
                <p:nvPr/>
              </p:nvSpPr>
              <p:spPr bwMode="auto">
                <a:xfrm>
                  <a:off x="4809" y="2304"/>
                  <a:ext cx="31" cy="34"/>
                </a:xfrm>
                <a:custGeom>
                  <a:avLst/>
                  <a:gdLst>
                    <a:gd name="T0" fmla="*/ 20 w 21"/>
                    <a:gd name="T1" fmla="*/ 10 h 23"/>
                    <a:gd name="T2" fmla="*/ 5 w 21"/>
                    <a:gd name="T3" fmla="*/ 17 h 23"/>
                    <a:gd name="T4" fmla="*/ 12 w 21"/>
                    <a:gd name="T5" fmla="*/ 0 h 23"/>
                    <a:gd name="T6" fmla="*/ 20 w 21"/>
                    <a:gd name="T7" fmla="*/ 10 h 23"/>
                  </a:gdLst>
                  <a:ahLst/>
                  <a:cxnLst>
                    <a:cxn ang="0">
                      <a:pos x="T0" y="T1"/>
                    </a:cxn>
                    <a:cxn ang="0">
                      <a:pos x="T2" y="T3"/>
                    </a:cxn>
                    <a:cxn ang="0">
                      <a:pos x="T4" y="T5"/>
                    </a:cxn>
                    <a:cxn ang="0">
                      <a:pos x="T6" y="T7"/>
                    </a:cxn>
                  </a:cxnLst>
                  <a:rect l="0" t="0" r="r" b="b"/>
                  <a:pathLst>
                    <a:path w="21" h="23">
                      <a:moveTo>
                        <a:pt x="20" y="10"/>
                      </a:moveTo>
                      <a:cubicBezTo>
                        <a:pt x="20" y="19"/>
                        <a:pt x="10" y="23"/>
                        <a:pt x="5" y="17"/>
                      </a:cubicBezTo>
                      <a:cubicBezTo>
                        <a:pt x="0" y="11"/>
                        <a:pt x="3" y="1"/>
                        <a:pt x="12" y="0"/>
                      </a:cubicBezTo>
                      <a:cubicBezTo>
                        <a:pt x="18" y="0"/>
                        <a:pt x="21"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6" name="Freeform 440">
                  <a:extLst>
                    <a:ext uri="{FF2B5EF4-FFF2-40B4-BE49-F238E27FC236}">
                      <a16:creationId xmlns:a16="http://schemas.microsoft.com/office/drawing/2014/main" id="{894D5218-5A51-4CA2-A82E-FE225D562E76}"/>
                    </a:ext>
                  </a:extLst>
                </p:cNvPr>
                <p:cNvSpPr>
                  <a:spLocks/>
                </p:cNvSpPr>
                <p:nvPr/>
              </p:nvSpPr>
              <p:spPr bwMode="auto">
                <a:xfrm>
                  <a:off x="4853" y="2384"/>
                  <a:ext cx="27" cy="32"/>
                </a:xfrm>
                <a:custGeom>
                  <a:avLst/>
                  <a:gdLst>
                    <a:gd name="T0" fmla="*/ 19 w 19"/>
                    <a:gd name="T1" fmla="*/ 10 h 22"/>
                    <a:gd name="T2" fmla="*/ 4 w 19"/>
                    <a:gd name="T3" fmla="*/ 16 h 22"/>
                    <a:gd name="T4" fmla="*/ 11 w 19"/>
                    <a:gd name="T5" fmla="*/ 0 h 22"/>
                    <a:gd name="T6" fmla="*/ 19 w 19"/>
                    <a:gd name="T7" fmla="*/ 10 h 22"/>
                  </a:gdLst>
                  <a:ahLst/>
                  <a:cxnLst>
                    <a:cxn ang="0">
                      <a:pos x="T0" y="T1"/>
                    </a:cxn>
                    <a:cxn ang="0">
                      <a:pos x="T2" y="T3"/>
                    </a:cxn>
                    <a:cxn ang="0">
                      <a:pos x="T4" y="T5"/>
                    </a:cxn>
                    <a:cxn ang="0">
                      <a:pos x="T6" y="T7"/>
                    </a:cxn>
                  </a:cxnLst>
                  <a:rect l="0" t="0" r="r" b="b"/>
                  <a:pathLst>
                    <a:path w="19" h="22">
                      <a:moveTo>
                        <a:pt x="19" y="10"/>
                      </a:moveTo>
                      <a:cubicBezTo>
                        <a:pt x="18" y="18"/>
                        <a:pt x="8" y="22"/>
                        <a:pt x="4" y="16"/>
                      </a:cubicBezTo>
                      <a:cubicBezTo>
                        <a:pt x="0" y="11"/>
                        <a:pt x="3" y="2"/>
                        <a:pt x="11" y="0"/>
                      </a:cubicBezTo>
                      <a:cubicBezTo>
                        <a:pt x="17" y="0"/>
                        <a:pt x="19"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7" name="Freeform 441">
                  <a:extLst>
                    <a:ext uri="{FF2B5EF4-FFF2-40B4-BE49-F238E27FC236}">
                      <a16:creationId xmlns:a16="http://schemas.microsoft.com/office/drawing/2014/main" id="{ACBD4DA3-9764-4920-9640-C4CB51D3BDB8}"/>
                    </a:ext>
                  </a:extLst>
                </p:cNvPr>
                <p:cNvSpPr>
                  <a:spLocks/>
                </p:cNvSpPr>
                <p:nvPr/>
              </p:nvSpPr>
              <p:spPr bwMode="auto">
                <a:xfrm>
                  <a:off x="4850" y="2439"/>
                  <a:ext cx="27" cy="30"/>
                </a:xfrm>
                <a:custGeom>
                  <a:avLst/>
                  <a:gdLst>
                    <a:gd name="T0" fmla="*/ 18 w 19"/>
                    <a:gd name="T1" fmla="*/ 9 h 21"/>
                    <a:gd name="T2" fmla="*/ 3 w 19"/>
                    <a:gd name="T3" fmla="*/ 15 h 21"/>
                    <a:gd name="T4" fmla="*/ 11 w 19"/>
                    <a:gd name="T5" fmla="*/ 0 h 21"/>
                    <a:gd name="T6" fmla="*/ 18 w 19"/>
                    <a:gd name="T7" fmla="*/ 9 h 21"/>
                  </a:gdLst>
                  <a:ahLst/>
                  <a:cxnLst>
                    <a:cxn ang="0">
                      <a:pos x="T0" y="T1"/>
                    </a:cxn>
                    <a:cxn ang="0">
                      <a:pos x="T2" y="T3"/>
                    </a:cxn>
                    <a:cxn ang="0">
                      <a:pos x="T4" y="T5"/>
                    </a:cxn>
                    <a:cxn ang="0">
                      <a:pos x="T6" y="T7"/>
                    </a:cxn>
                  </a:cxnLst>
                  <a:rect l="0" t="0" r="r" b="b"/>
                  <a:pathLst>
                    <a:path w="19" h="21">
                      <a:moveTo>
                        <a:pt x="18" y="9"/>
                      </a:moveTo>
                      <a:cubicBezTo>
                        <a:pt x="17" y="17"/>
                        <a:pt x="8" y="21"/>
                        <a:pt x="3" y="15"/>
                      </a:cubicBezTo>
                      <a:cubicBezTo>
                        <a:pt x="0" y="10"/>
                        <a:pt x="3" y="1"/>
                        <a:pt x="11" y="0"/>
                      </a:cubicBezTo>
                      <a:cubicBezTo>
                        <a:pt x="17" y="0"/>
                        <a:pt x="19"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8" name="Freeform 442">
                  <a:extLst>
                    <a:ext uri="{FF2B5EF4-FFF2-40B4-BE49-F238E27FC236}">
                      <a16:creationId xmlns:a16="http://schemas.microsoft.com/office/drawing/2014/main" id="{56561B40-1EB1-4133-AC8D-E45217624617}"/>
                    </a:ext>
                  </a:extLst>
                </p:cNvPr>
                <p:cNvSpPr>
                  <a:spLocks/>
                </p:cNvSpPr>
                <p:nvPr/>
              </p:nvSpPr>
              <p:spPr bwMode="auto">
                <a:xfrm>
                  <a:off x="4854" y="2327"/>
                  <a:ext cx="27" cy="34"/>
                </a:xfrm>
                <a:custGeom>
                  <a:avLst/>
                  <a:gdLst>
                    <a:gd name="T0" fmla="*/ 19 w 19"/>
                    <a:gd name="T1" fmla="*/ 11 h 23"/>
                    <a:gd name="T2" fmla="*/ 4 w 19"/>
                    <a:gd name="T3" fmla="*/ 17 h 23"/>
                    <a:gd name="T4" fmla="*/ 10 w 19"/>
                    <a:gd name="T5" fmla="*/ 1 h 23"/>
                    <a:gd name="T6" fmla="*/ 19 w 19"/>
                    <a:gd name="T7" fmla="*/ 11 h 23"/>
                  </a:gdLst>
                  <a:ahLst/>
                  <a:cxnLst>
                    <a:cxn ang="0">
                      <a:pos x="T0" y="T1"/>
                    </a:cxn>
                    <a:cxn ang="0">
                      <a:pos x="T2" y="T3"/>
                    </a:cxn>
                    <a:cxn ang="0">
                      <a:pos x="T4" y="T5"/>
                    </a:cxn>
                    <a:cxn ang="0">
                      <a:pos x="T6" y="T7"/>
                    </a:cxn>
                  </a:cxnLst>
                  <a:rect l="0" t="0" r="r" b="b"/>
                  <a:pathLst>
                    <a:path w="19" h="23">
                      <a:moveTo>
                        <a:pt x="19" y="11"/>
                      </a:moveTo>
                      <a:cubicBezTo>
                        <a:pt x="18" y="19"/>
                        <a:pt x="9" y="23"/>
                        <a:pt x="4" y="17"/>
                      </a:cubicBezTo>
                      <a:cubicBezTo>
                        <a:pt x="0" y="12"/>
                        <a:pt x="3" y="2"/>
                        <a:pt x="10" y="1"/>
                      </a:cubicBezTo>
                      <a:cubicBezTo>
                        <a:pt x="17" y="0"/>
                        <a:pt x="19" y="6"/>
                        <a:pt x="1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9" name="Freeform 443">
                  <a:extLst>
                    <a:ext uri="{FF2B5EF4-FFF2-40B4-BE49-F238E27FC236}">
                      <a16:creationId xmlns:a16="http://schemas.microsoft.com/office/drawing/2014/main" id="{5D703500-5EF3-4351-B337-F7275B78CDA0}"/>
                    </a:ext>
                  </a:extLst>
                </p:cNvPr>
                <p:cNvSpPr>
                  <a:spLocks/>
                </p:cNvSpPr>
                <p:nvPr/>
              </p:nvSpPr>
              <p:spPr bwMode="auto">
                <a:xfrm>
                  <a:off x="4890" y="2352"/>
                  <a:ext cx="28" cy="33"/>
                </a:xfrm>
                <a:custGeom>
                  <a:avLst/>
                  <a:gdLst>
                    <a:gd name="T0" fmla="*/ 19 w 19"/>
                    <a:gd name="T1" fmla="*/ 10 h 23"/>
                    <a:gd name="T2" fmla="*/ 4 w 19"/>
                    <a:gd name="T3" fmla="*/ 17 h 23"/>
                    <a:gd name="T4" fmla="*/ 11 w 19"/>
                    <a:gd name="T5" fmla="*/ 0 h 23"/>
                    <a:gd name="T6" fmla="*/ 19 w 19"/>
                    <a:gd name="T7" fmla="*/ 10 h 23"/>
                  </a:gdLst>
                  <a:ahLst/>
                  <a:cxnLst>
                    <a:cxn ang="0">
                      <a:pos x="T0" y="T1"/>
                    </a:cxn>
                    <a:cxn ang="0">
                      <a:pos x="T2" y="T3"/>
                    </a:cxn>
                    <a:cxn ang="0">
                      <a:pos x="T4" y="T5"/>
                    </a:cxn>
                    <a:cxn ang="0">
                      <a:pos x="T6" y="T7"/>
                    </a:cxn>
                  </a:cxnLst>
                  <a:rect l="0" t="0" r="r" b="b"/>
                  <a:pathLst>
                    <a:path w="19" h="23">
                      <a:moveTo>
                        <a:pt x="19" y="10"/>
                      </a:moveTo>
                      <a:cubicBezTo>
                        <a:pt x="17" y="18"/>
                        <a:pt x="8" y="23"/>
                        <a:pt x="4" y="17"/>
                      </a:cubicBezTo>
                      <a:cubicBezTo>
                        <a:pt x="0" y="12"/>
                        <a:pt x="3" y="2"/>
                        <a:pt x="11" y="0"/>
                      </a:cubicBezTo>
                      <a:cubicBezTo>
                        <a:pt x="17" y="0"/>
                        <a:pt x="19"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0" name="Freeform 444">
                  <a:extLst>
                    <a:ext uri="{FF2B5EF4-FFF2-40B4-BE49-F238E27FC236}">
                      <a16:creationId xmlns:a16="http://schemas.microsoft.com/office/drawing/2014/main" id="{F76A09F6-8D30-41DE-B953-AB5D03217A93}"/>
                    </a:ext>
                  </a:extLst>
                </p:cNvPr>
                <p:cNvSpPr>
                  <a:spLocks/>
                </p:cNvSpPr>
                <p:nvPr/>
              </p:nvSpPr>
              <p:spPr bwMode="auto">
                <a:xfrm>
                  <a:off x="4887" y="2407"/>
                  <a:ext cx="28" cy="32"/>
                </a:xfrm>
                <a:custGeom>
                  <a:avLst/>
                  <a:gdLst>
                    <a:gd name="T0" fmla="*/ 19 w 19"/>
                    <a:gd name="T1" fmla="*/ 10 h 22"/>
                    <a:gd name="T2" fmla="*/ 4 w 19"/>
                    <a:gd name="T3" fmla="*/ 16 h 22"/>
                    <a:gd name="T4" fmla="*/ 11 w 19"/>
                    <a:gd name="T5" fmla="*/ 1 h 22"/>
                    <a:gd name="T6" fmla="*/ 19 w 19"/>
                    <a:gd name="T7" fmla="*/ 10 h 22"/>
                  </a:gdLst>
                  <a:ahLst/>
                  <a:cxnLst>
                    <a:cxn ang="0">
                      <a:pos x="T0" y="T1"/>
                    </a:cxn>
                    <a:cxn ang="0">
                      <a:pos x="T2" y="T3"/>
                    </a:cxn>
                    <a:cxn ang="0">
                      <a:pos x="T4" y="T5"/>
                    </a:cxn>
                    <a:cxn ang="0">
                      <a:pos x="T6" y="T7"/>
                    </a:cxn>
                  </a:cxnLst>
                  <a:rect l="0" t="0" r="r" b="b"/>
                  <a:pathLst>
                    <a:path w="19" h="22">
                      <a:moveTo>
                        <a:pt x="19" y="10"/>
                      </a:moveTo>
                      <a:cubicBezTo>
                        <a:pt x="17" y="18"/>
                        <a:pt x="8" y="22"/>
                        <a:pt x="4" y="16"/>
                      </a:cubicBezTo>
                      <a:cubicBezTo>
                        <a:pt x="0" y="11"/>
                        <a:pt x="3" y="2"/>
                        <a:pt x="11" y="1"/>
                      </a:cubicBezTo>
                      <a:cubicBezTo>
                        <a:pt x="17" y="0"/>
                        <a:pt x="19"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1" name="Freeform 445">
                  <a:extLst>
                    <a:ext uri="{FF2B5EF4-FFF2-40B4-BE49-F238E27FC236}">
                      <a16:creationId xmlns:a16="http://schemas.microsoft.com/office/drawing/2014/main" id="{BC8D0944-5906-4AC2-A546-2E326EA6562D}"/>
                    </a:ext>
                  </a:extLst>
                </p:cNvPr>
                <p:cNvSpPr>
                  <a:spLocks/>
                </p:cNvSpPr>
                <p:nvPr/>
              </p:nvSpPr>
              <p:spPr bwMode="auto">
                <a:xfrm>
                  <a:off x="4889" y="2238"/>
                  <a:ext cx="29" cy="33"/>
                </a:xfrm>
                <a:custGeom>
                  <a:avLst/>
                  <a:gdLst>
                    <a:gd name="T0" fmla="*/ 19 w 20"/>
                    <a:gd name="T1" fmla="*/ 10 h 23"/>
                    <a:gd name="T2" fmla="*/ 5 w 20"/>
                    <a:gd name="T3" fmla="*/ 18 h 23"/>
                    <a:gd name="T4" fmla="*/ 11 w 20"/>
                    <a:gd name="T5" fmla="*/ 0 h 23"/>
                    <a:gd name="T6" fmla="*/ 19 w 20"/>
                    <a:gd name="T7" fmla="*/ 10 h 23"/>
                  </a:gdLst>
                  <a:ahLst/>
                  <a:cxnLst>
                    <a:cxn ang="0">
                      <a:pos x="T0" y="T1"/>
                    </a:cxn>
                    <a:cxn ang="0">
                      <a:pos x="T2" y="T3"/>
                    </a:cxn>
                    <a:cxn ang="0">
                      <a:pos x="T4" y="T5"/>
                    </a:cxn>
                    <a:cxn ang="0">
                      <a:pos x="T6" y="T7"/>
                    </a:cxn>
                  </a:cxnLst>
                  <a:rect l="0" t="0" r="r" b="b"/>
                  <a:pathLst>
                    <a:path w="20" h="23">
                      <a:moveTo>
                        <a:pt x="19" y="10"/>
                      </a:moveTo>
                      <a:cubicBezTo>
                        <a:pt x="19" y="18"/>
                        <a:pt x="11" y="23"/>
                        <a:pt x="5" y="18"/>
                      </a:cubicBezTo>
                      <a:cubicBezTo>
                        <a:pt x="0" y="13"/>
                        <a:pt x="3" y="1"/>
                        <a:pt x="11" y="0"/>
                      </a:cubicBezTo>
                      <a:cubicBezTo>
                        <a:pt x="17" y="0"/>
                        <a:pt x="20"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2" name="Freeform 446">
                  <a:extLst>
                    <a:ext uri="{FF2B5EF4-FFF2-40B4-BE49-F238E27FC236}">
                      <a16:creationId xmlns:a16="http://schemas.microsoft.com/office/drawing/2014/main" id="{177ED6ED-65B7-40A0-AA0C-4DEE874B1CB1}"/>
                    </a:ext>
                  </a:extLst>
                </p:cNvPr>
                <p:cNvSpPr>
                  <a:spLocks/>
                </p:cNvSpPr>
                <p:nvPr/>
              </p:nvSpPr>
              <p:spPr bwMode="auto">
                <a:xfrm>
                  <a:off x="4890" y="2295"/>
                  <a:ext cx="28" cy="34"/>
                </a:xfrm>
                <a:custGeom>
                  <a:avLst/>
                  <a:gdLst>
                    <a:gd name="T0" fmla="*/ 19 w 19"/>
                    <a:gd name="T1" fmla="*/ 10 h 23"/>
                    <a:gd name="T2" fmla="*/ 4 w 19"/>
                    <a:gd name="T3" fmla="*/ 17 h 23"/>
                    <a:gd name="T4" fmla="*/ 11 w 19"/>
                    <a:gd name="T5" fmla="*/ 0 h 23"/>
                    <a:gd name="T6" fmla="*/ 19 w 19"/>
                    <a:gd name="T7" fmla="*/ 10 h 23"/>
                  </a:gdLst>
                  <a:ahLst/>
                  <a:cxnLst>
                    <a:cxn ang="0">
                      <a:pos x="T0" y="T1"/>
                    </a:cxn>
                    <a:cxn ang="0">
                      <a:pos x="T2" y="T3"/>
                    </a:cxn>
                    <a:cxn ang="0">
                      <a:pos x="T4" y="T5"/>
                    </a:cxn>
                    <a:cxn ang="0">
                      <a:pos x="T6" y="T7"/>
                    </a:cxn>
                  </a:cxnLst>
                  <a:rect l="0" t="0" r="r" b="b"/>
                  <a:pathLst>
                    <a:path w="19" h="23">
                      <a:moveTo>
                        <a:pt x="19" y="10"/>
                      </a:moveTo>
                      <a:cubicBezTo>
                        <a:pt x="18" y="19"/>
                        <a:pt x="9" y="23"/>
                        <a:pt x="4" y="17"/>
                      </a:cubicBezTo>
                      <a:cubicBezTo>
                        <a:pt x="0" y="12"/>
                        <a:pt x="3" y="2"/>
                        <a:pt x="11" y="0"/>
                      </a:cubicBezTo>
                      <a:cubicBezTo>
                        <a:pt x="17" y="0"/>
                        <a:pt x="19"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3" name="Freeform 447">
                  <a:extLst>
                    <a:ext uri="{FF2B5EF4-FFF2-40B4-BE49-F238E27FC236}">
                      <a16:creationId xmlns:a16="http://schemas.microsoft.com/office/drawing/2014/main" id="{9EC9D733-0028-4303-9F05-93E3302DC939}"/>
                    </a:ext>
                  </a:extLst>
                </p:cNvPr>
                <p:cNvSpPr>
                  <a:spLocks/>
                </p:cNvSpPr>
                <p:nvPr/>
              </p:nvSpPr>
              <p:spPr bwMode="auto">
                <a:xfrm>
                  <a:off x="4234" y="2171"/>
                  <a:ext cx="30" cy="32"/>
                </a:xfrm>
                <a:custGeom>
                  <a:avLst/>
                  <a:gdLst>
                    <a:gd name="T0" fmla="*/ 21 w 21"/>
                    <a:gd name="T1" fmla="*/ 11 h 22"/>
                    <a:gd name="T2" fmla="*/ 5 w 21"/>
                    <a:gd name="T3" fmla="*/ 16 h 22"/>
                    <a:gd name="T4" fmla="*/ 12 w 21"/>
                    <a:gd name="T5" fmla="*/ 0 h 22"/>
                    <a:gd name="T6" fmla="*/ 21 w 21"/>
                    <a:gd name="T7" fmla="*/ 11 h 22"/>
                  </a:gdLst>
                  <a:ahLst/>
                  <a:cxnLst>
                    <a:cxn ang="0">
                      <a:pos x="T0" y="T1"/>
                    </a:cxn>
                    <a:cxn ang="0">
                      <a:pos x="T2" y="T3"/>
                    </a:cxn>
                    <a:cxn ang="0">
                      <a:pos x="T4" y="T5"/>
                    </a:cxn>
                    <a:cxn ang="0">
                      <a:pos x="T6" y="T7"/>
                    </a:cxn>
                  </a:cxnLst>
                  <a:rect l="0" t="0" r="r" b="b"/>
                  <a:pathLst>
                    <a:path w="21" h="22">
                      <a:moveTo>
                        <a:pt x="21" y="11"/>
                      </a:moveTo>
                      <a:cubicBezTo>
                        <a:pt x="20" y="19"/>
                        <a:pt x="11" y="22"/>
                        <a:pt x="5" y="16"/>
                      </a:cubicBezTo>
                      <a:cubicBezTo>
                        <a:pt x="0" y="10"/>
                        <a:pt x="4" y="0"/>
                        <a:pt x="12" y="0"/>
                      </a:cubicBezTo>
                      <a:cubicBezTo>
                        <a:pt x="19" y="1"/>
                        <a:pt x="21" y="7"/>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4" name="Freeform 448">
                  <a:extLst>
                    <a:ext uri="{FF2B5EF4-FFF2-40B4-BE49-F238E27FC236}">
                      <a16:creationId xmlns:a16="http://schemas.microsoft.com/office/drawing/2014/main" id="{9EFD4C7A-60BA-4308-864B-781D11289873}"/>
                    </a:ext>
                  </a:extLst>
                </p:cNvPr>
                <p:cNvSpPr>
                  <a:spLocks/>
                </p:cNvSpPr>
                <p:nvPr/>
              </p:nvSpPr>
              <p:spPr bwMode="auto">
                <a:xfrm>
                  <a:off x="4234" y="2229"/>
                  <a:ext cx="30" cy="32"/>
                </a:xfrm>
                <a:custGeom>
                  <a:avLst/>
                  <a:gdLst>
                    <a:gd name="T0" fmla="*/ 20 w 21"/>
                    <a:gd name="T1" fmla="*/ 11 h 22"/>
                    <a:gd name="T2" fmla="*/ 5 w 21"/>
                    <a:gd name="T3" fmla="*/ 16 h 22"/>
                    <a:gd name="T4" fmla="*/ 11 w 21"/>
                    <a:gd name="T5" fmla="*/ 0 h 22"/>
                    <a:gd name="T6" fmla="*/ 20 w 21"/>
                    <a:gd name="T7" fmla="*/ 11 h 22"/>
                  </a:gdLst>
                  <a:ahLst/>
                  <a:cxnLst>
                    <a:cxn ang="0">
                      <a:pos x="T0" y="T1"/>
                    </a:cxn>
                    <a:cxn ang="0">
                      <a:pos x="T2" y="T3"/>
                    </a:cxn>
                    <a:cxn ang="0">
                      <a:pos x="T4" y="T5"/>
                    </a:cxn>
                    <a:cxn ang="0">
                      <a:pos x="T6" y="T7"/>
                    </a:cxn>
                  </a:cxnLst>
                  <a:rect l="0" t="0" r="r" b="b"/>
                  <a:pathLst>
                    <a:path w="21" h="22">
                      <a:moveTo>
                        <a:pt x="20" y="11"/>
                      </a:moveTo>
                      <a:cubicBezTo>
                        <a:pt x="19" y="19"/>
                        <a:pt x="10" y="22"/>
                        <a:pt x="5" y="16"/>
                      </a:cubicBezTo>
                      <a:cubicBezTo>
                        <a:pt x="0" y="10"/>
                        <a:pt x="2" y="0"/>
                        <a:pt x="11" y="0"/>
                      </a:cubicBezTo>
                      <a:cubicBezTo>
                        <a:pt x="18" y="0"/>
                        <a:pt x="21" y="7"/>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5" name="Freeform 449">
                  <a:extLst>
                    <a:ext uri="{FF2B5EF4-FFF2-40B4-BE49-F238E27FC236}">
                      <a16:creationId xmlns:a16="http://schemas.microsoft.com/office/drawing/2014/main" id="{4BF93E95-1E18-4B15-B2A3-F774ACDF1C78}"/>
                    </a:ext>
                  </a:extLst>
                </p:cNvPr>
                <p:cNvSpPr>
                  <a:spLocks/>
                </p:cNvSpPr>
                <p:nvPr/>
              </p:nvSpPr>
              <p:spPr bwMode="auto">
                <a:xfrm>
                  <a:off x="4241" y="2058"/>
                  <a:ext cx="30" cy="32"/>
                </a:xfrm>
                <a:custGeom>
                  <a:avLst/>
                  <a:gdLst>
                    <a:gd name="T0" fmla="*/ 20 w 21"/>
                    <a:gd name="T1" fmla="*/ 11 h 22"/>
                    <a:gd name="T2" fmla="*/ 4 w 21"/>
                    <a:gd name="T3" fmla="*/ 15 h 22"/>
                    <a:gd name="T4" fmla="*/ 12 w 21"/>
                    <a:gd name="T5" fmla="*/ 0 h 22"/>
                    <a:gd name="T6" fmla="*/ 20 w 21"/>
                    <a:gd name="T7" fmla="*/ 11 h 22"/>
                  </a:gdLst>
                  <a:ahLst/>
                  <a:cxnLst>
                    <a:cxn ang="0">
                      <a:pos x="T0" y="T1"/>
                    </a:cxn>
                    <a:cxn ang="0">
                      <a:pos x="T2" y="T3"/>
                    </a:cxn>
                    <a:cxn ang="0">
                      <a:pos x="T4" y="T5"/>
                    </a:cxn>
                    <a:cxn ang="0">
                      <a:pos x="T6" y="T7"/>
                    </a:cxn>
                  </a:cxnLst>
                  <a:rect l="0" t="0" r="r" b="b"/>
                  <a:pathLst>
                    <a:path w="21" h="22">
                      <a:moveTo>
                        <a:pt x="20" y="11"/>
                      </a:moveTo>
                      <a:cubicBezTo>
                        <a:pt x="18" y="19"/>
                        <a:pt x="8" y="22"/>
                        <a:pt x="4" y="15"/>
                      </a:cubicBezTo>
                      <a:cubicBezTo>
                        <a:pt x="0" y="9"/>
                        <a:pt x="4" y="0"/>
                        <a:pt x="12" y="0"/>
                      </a:cubicBezTo>
                      <a:cubicBezTo>
                        <a:pt x="19" y="0"/>
                        <a:pt x="21" y="6"/>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6" name="Freeform 450">
                  <a:extLst>
                    <a:ext uri="{FF2B5EF4-FFF2-40B4-BE49-F238E27FC236}">
                      <a16:creationId xmlns:a16="http://schemas.microsoft.com/office/drawing/2014/main" id="{09B85679-1B71-43B1-A05D-DD6215E4AA4A}"/>
                    </a:ext>
                  </a:extLst>
                </p:cNvPr>
                <p:cNvSpPr>
                  <a:spLocks/>
                </p:cNvSpPr>
                <p:nvPr/>
              </p:nvSpPr>
              <p:spPr bwMode="auto">
                <a:xfrm>
                  <a:off x="4236" y="2113"/>
                  <a:ext cx="31" cy="33"/>
                </a:xfrm>
                <a:custGeom>
                  <a:avLst/>
                  <a:gdLst>
                    <a:gd name="T0" fmla="*/ 20 w 21"/>
                    <a:gd name="T1" fmla="*/ 12 h 23"/>
                    <a:gd name="T2" fmla="*/ 5 w 21"/>
                    <a:gd name="T3" fmla="*/ 17 h 23"/>
                    <a:gd name="T4" fmla="*/ 12 w 21"/>
                    <a:gd name="T5" fmla="*/ 0 h 23"/>
                    <a:gd name="T6" fmla="*/ 20 w 21"/>
                    <a:gd name="T7" fmla="*/ 12 h 23"/>
                  </a:gdLst>
                  <a:ahLst/>
                  <a:cxnLst>
                    <a:cxn ang="0">
                      <a:pos x="T0" y="T1"/>
                    </a:cxn>
                    <a:cxn ang="0">
                      <a:pos x="T2" y="T3"/>
                    </a:cxn>
                    <a:cxn ang="0">
                      <a:pos x="T4" y="T5"/>
                    </a:cxn>
                    <a:cxn ang="0">
                      <a:pos x="T6" y="T7"/>
                    </a:cxn>
                  </a:cxnLst>
                  <a:rect l="0" t="0" r="r" b="b"/>
                  <a:pathLst>
                    <a:path w="21" h="23">
                      <a:moveTo>
                        <a:pt x="20" y="12"/>
                      </a:moveTo>
                      <a:cubicBezTo>
                        <a:pt x="19" y="20"/>
                        <a:pt x="10" y="23"/>
                        <a:pt x="5" y="17"/>
                      </a:cubicBezTo>
                      <a:cubicBezTo>
                        <a:pt x="0" y="11"/>
                        <a:pt x="4" y="0"/>
                        <a:pt x="12" y="0"/>
                      </a:cubicBezTo>
                      <a:cubicBezTo>
                        <a:pt x="19" y="1"/>
                        <a:pt x="21" y="7"/>
                        <a:pt x="20"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7" name="Freeform 451">
                  <a:extLst>
                    <a:ext uri="{FF2B5EF4-FFF2-40B4-BE49-F238E27FC236}">
                      <a16:creationId xmlns:a16="http://schemas.microsoft.com/office/drawing/2014/main" id="{91DD28B4-AC5C-4262-8D5A-410DB3DF3E61}"/>
                    </a:ext>
                  </a:extLst>
                </p:cNvPr>
                <p:cNvSpPr>
                  <a:spLocks/>
                </p:cNvSpPr>
                <p:nvPr/>
              </p:nvSpPr>
              <p:spPr bwMode="auto">
                <a:xfrm>
                  <a:off x="4254" y="1948"/>
                  <a:ext cx="27" cy="30"/>
                </a:xfrm>
                <a:custGeom>
                  <a:avLst/>
                  <a:gdLst>
                    <a:gd name="T0" fmla="*/ 18 w 19"/>
                    <a:gd name="T1" fmla="*/ 10 h 21"/>
                    <a:gd name="T2" fmla="*/ 3 w 19"/>
                    <a:gd name="T3" fmla="*/ 15 h 21"/>
                    <a:gd name="T4" fmla="*/ 11 w 19"/>
                    <a:gd name="T5" fmla="*/ 0 h 21"/>
                    <a:gd name="T6" fmla="*/ 18 w 19"/>
                    <a:gd name="T7" fmla="*/ 10 h 21"/>
                  </a:gdLst>
                  <a:ahLst/>
                  <a:cxnLst>
                    <a:cxn ang="0">
                      <a:pos x="T0" y="T1"/>
                    </a:cxn>
                    <a:cxn ang="0">
                      <a:pos x="T2" y="T3"/>
                    </a:cxn>
                    <a:cxn ang="0">
                      <a:pos x="T4" y="T5"/>
                    </a:cxn>
                    <a:cxn ang="0">
                      <a:pos x="T6" y="T7"/>
                    </a:cxn>
                  </a:cxnLst>
                  <a:rect l="0" t="0" r="r" b="b"/>
                  <a:pathLst>
                    <a:path w="19" h="21">
                      <a:moveTo>
                        <a:pt x="18" y="10"/>
                      </a:moveTo>
                      <a:cubicBezTo>
                        <a:pt x="17" y="18"/>
                        <a:pt x="7" y="21"/>
                        <a:pt x="3" y="15"/>
                      </a:cubicBezTo>
                      <a:cubicBezTo>
                        <a:pt x="0" y="9"/>
                        <a:pt x="4" y="0"/>
                        <a:pt x="11" y="0"/>
                      </a:cubicBezTo>
                      <a:cubicBezTo>
                        <a:pt x="18" y="0"/>
                        <a:pt x="19"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8" name="Freeform 452">
                  <a:extLst>
                    <a:ext uri="{FF2B5EF4-FFF2-40B4-BE49-F238E27FC236}">
                      <a16:creationId xmlns:a16="http://schemas.microsoft.com/office/drawing/2014/main" id="{9CC3ED08-D5B6-4A27-B0CE-B4466BD65C90}"/>
                    </a:ext>
                  </a:extLst>
                </p:cNvPr>
                <p:cNvSpPr>
                  <a:spLocks/>
                </p:cNvSpPr>
                <p:nvPr/>
              </p:nvSpPr>
              <p:spPr bwMode="auto">
                <a:xfrm>
                  <a:off x="4247" y="2001"/>
                  <a:ext cx="29" cy="32"/>
                </a:xfrm>
                <a:custGeom>
                  <a:avLst/>
                  <a:gdLst>
                    <a:gd name="T0" fmla="*/ 19 w 20"/>
                    <a:gd name="T1" fmla="*/ 11 h 22"/>
                    <a:gd name="T2" fmla="*/ 4 w 20"/>
                    <a:gd name="T3" fmla="*/ 15 h 22"/>
                    <a:gd name="T4" fmla="*/ 12 w 20"/>
                    <a:gd name="T5" fmla="*/ 0 h 22"/>
                    <a:gd name="T6" fmla="*/ 19 w 20"/>
                    <a:gd name="T7" fmla="*/ 11 h 22"/>
                  </a:gdLst>
                  <a:ahLst/>
                  <a:cxnLst>
                    <a:cxn ang="0">
                      <a:pos x="T0" y="T1"/>
                    </a:cxn>
                    <a:cxn ang="0">
                      <a:pos x="T2" y="T3"/>
                    </a:cxn>
                    <a:cxn ang="0">
                      <a:pos x="T4" y="T5"/>
                    </a:cxn>
                    <a:cxn ang="0">
                      <a:pos x="T6" y="T7"/>
                    </a:cxn>
                  </a:cxnLst>
                  <a:rect l="0" t="0" r="r" b="b"/>
                  <a:pathLst>
                    <a:path w="20" h="22">
                      <a:moveTo>
                        <a:pt x="19" y="11"/>
                      </a:moveTo>
                      <a:cubicBezTo>
                        <a:pt x="18" y="19"/>
                        <a:pt x="8" y="22"/>
                        <a:pt x="4" y="15"/>
                      </a:cubicBezTo>
                      <a:cubicBezTo>
                        <a:pt x="0" y="10"/>
                        <a:pt x="4" y="0"/>
                        <a:pt x="12" y="0"/>
                      </a:cubicBezTo>
                      <a:cubicBezTo>
                        <a:pt x="18" y="1"/>
                        <a:pt x="20" y="7"/>
                        <a:pt x="1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9" name="Freeform 453">
                  <a:extLst>
                    <a:ext uri="{FF2B5EF4-FFF2-40B4-BE49-F238E27FC236}">
                      <a16:creationId xmlns:a16="http://schemas.microsoft.com/office/drawing/2014/main" id="{DF2C34D9-329A-4A0C-A9A0-580E18007C3F}"/>
                    </a:ext>
                  </a:extLst>
                </p:cNvPr>
                <p:cNvSpPr>
                  <a:spLocks/>
                </p:cNvSpPr>
                <p:nvPr/>
              </p:nvSpPr>
              <p:spPr bwMode="auto">
                <a:xfrm>
                  <a:off x="4274" y="2143"/>
                  <a:ext cx="30" cy="34"/>
                </a:xfrm>
                <a:custGeom>
                  <a:avLst/>
                  <a:gdLst>
                    <a:gd name="T0" fmla="*/ 21 w 21"/>
                    <a:gd name="T1" fmla="*/ 11 h 23"/>
                    <a:gd name="T2" fmla="*/ 4 w 21"/>
                    <a:gd name="T3" fmla="*/ 16 h 23"/>
                    <a:gd name="T4" fmla="*/ 12 w 21"/>
                    <a:gd name="T5" fmla="*/ 0 h 23"/>
                    <a:gd name="T6" fmla="*/ 21 w 21"/>
                    <a:gd name="T7" fmla="*/ 11 h 23"/>
                  </a:gdLst>
                  <a:ahLst/>
                  <a:cxnLst>
                    <a:cxn ang="0">
                      <a:pos x="T0" y="T1"/>
                    </a:cxn>
                    <a:cxn ang="0">
                      <a:pos x="T2" y="T3"/>
                    </a:cxn>
                    <a:cxn ang="0">
                      <a:pos x="T4" y="T5"/>
                    </a:cxn>
                    <a:cxn ang="0">
                      <a:pos x="T6" y="T7"/>
                    </a:cxn>
                  </a:cxnLst>
                  <a:rect l="0" t="0" r="r" b="b"/>
                  <a:pathLst>
                    <a:path w="21" h="23">
                      <a:moveTo>
                        <a:pt x="21" y="11"/>
                      </a:moveTo>
                      <a:cubicBezTo>
                        <a:pt x="20" y="20"/>
                        <a:pt x="9" y="23"/>
                        <a:pt x="4" y="16"/>
                      </a:cubicBezTo>
                      <a:cubicBezTo>
                        <a:pt x="0" y="10"/>
                        <a:pt x="3" y="0"/>
                        <a:pt x="12" y="0"/>
                      </a:cubicBezTo>
                      <a:cubicBezTo>
                        <a:pt x="19" y="1"/>
                        <a:pt x="21" y="7"/>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0" name="Freeform 454">
                  <a:extLst>
                    <a:ext uri="{FF2B5EF4-FFF2-40B4-BE49-F238E27FC236}">
                      <a16:creationId xmlns:a16="http://schemas.microsoft.com/office/drawing/2014/main" id="{034F32F4-8198-4497-91E6-6B55E8E29680}"/>
                    </a:ext>
                  </a:extLst>
                </p:cNvPr>
                <p:cNvSpPr>
                  <a:spLocks/>
                </p:cNvSpPr>
                <p:nvPr/>
              </p:nvSpPr>
              <p:spPr bwMode="auto">
                <a:xfrm>
                  <a:off x="4273" y="2201"/>
                  <a:ext cx="31" cy="34"/>
                </a:xfrm>
                <a:custGeom>
                  <a:avLst/>
                  <a:gdLst>
                    <a:gd name="T0" fmla="*/ 21 w 22"/>
                    <a:gd name="T1" fmla="*/ 11 h 23"/>
                    <a:gd name="T2" fmla="*/ 5 w 22"/>
                    <a:gd name="T3" fmla="*/ 16 h 23"/>
                    <a:gd name="T4" fmla="*/ 12 w 22"/>
                    <a:gd name="T5" fmla="*/ 0 h 23"/>
                    <a:gd name="T6" fmla="*/ 21 w 22"/>
                    <a:gd name="T7" fmla="*/ 11 h 23"/>
                  </a:gdLst>
                  <a:ahLst/>
                  <a:cxnLst>
                    <a:cxn ang="0">
                      <a:pos x="T0" y="T1"/>
                    </a:cxn>
                    <a:cxn ang="0">
                      <a:pos x="T2" y="T3"/>
                    </a:cxn>
                    <a:cxn ang="0">
                      <a:pos x="T4" y="T5"/>
                    </a:cxn>
                    <a:cxn ang="0">
                      <a:pos x="T6" y="T7"/>
                    </a:cxn>
                  </a:cxnLst>
                  <a:rect l="0" t="0" r="r" b="b"/>
                  <a:pathLst>
                    <a:path w="22" h="23">
                      <a:moveTo>
                        <a:pt x="21" y="11"/>
                      </a:moveTo>
                      <a:cubicBezTo>
                        <a:pt x="20" y="20"/>
                        <a:pt x="10" y="23"/>
                        <a:pt x="5" y="16"/>
                      </a:cubicBezTo>
                      <a:cubicBezTo>
                        <a:pt x="0" y="10"/>
                        <a:pt x="3" y="0"/>
                        <a:pt x="12" y="0"/>
                      </a:cubicBezTo>
                      <a:cubicBezTo>
                        <a:pt x="19" y="0"/>
                        <a:pt x="22" y="7"/>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1" name="Freeform 455">
                  <a:extLst>
                    <a:ext uri="{FF2B5EF4-FFF2-40B4-BE49-F238E27FC236}">
                      <a16:creationId xmlns:a16="http://schemas.microsoft.com/office/drawing/2014/main" id="{2CF4EC76-C15A-40DA-92C7-5FC0F76DD559}"/>
                    </a:ext>
                  </a:extLst>
                </p:cNvPr>
                <p:cNvSpPr>
                  <a:spLocks/>
                </p:cNvSpPr>
                <p:nvPr/>
              </p:nvSpPr>
              <p:spPr bwMode="auto">
                <a:xfrm>
                  <a:off x="4281" y="2032"/>
                  <a:ext cx="31" cy="32"/>
                </a:xfrm>
                <a:custGeom>
                  <a:avLst/>
                  <a:gdLst>
                    <a:gd name="T0" fmla="*/ 20 w 21"/>
                    <a:gd name="T1" fmla="*/ 10 h 22"/>
                    <a:gd name="T2" fmla="*/ 4 w 21"/>
                    <a:gd name="T3" fmla="*/ 15 h 22"/>
                    <a:gd name="T4" fmla="*/ 12 w 21"/>
                    <a:gd name="T5" fmla="*/ 0 h 22"/>
                    <a:gd name="T6" fmla="*/ 20 w 21"/>
                    <a:gd name="T7" fmla="*/ 10 h 22"/>
                  </a:gdLst>
                  <a:ahLst/>
                  <a:cxnLst>
                    <a:cxn ang="0">
                      <a:pos x="T0" y="T1"/>
                    </a:cxn>
                    <a:cxn ang="0">
                      <a:pos x="T2" y="T3"/>
                    </a:cxn>
                    <a:cxn ang="0">
                      <a:pos x="T4" y="T5"/>
                    </a:cxn>
                    <a:cxn ang="0">
                      <a:pos x="T6" y="T7"/>
                    </a:cxn>
                  </a:cxnLst>
                  <a:rect l="0" t="0" r="r" b="b"/>
                  <a:pathLst>
                    <a:path w="21" h="22">
                      <a:moveTo>
                        <a:pt x="20" y="10"/>
                      </a:moveTo>
                      <a:cubicBezTo>
                        <a:pt x="18" y="19"/>
                        <a:pt x="8" y="22"/>
                        <a:pt x="4" y="15"/>
                      </a:cubicBezTo>
                      <a:cubicBezTo>
                        <a:pt x="0" y="9"/>
                        <a:pt x="3" y="0"/>
                        <a:pt x="12" y="0"/>
                      </a:cubicBezTo>
                      <a:cubicBezTo>
                        <a:pt x="18" y="0"/>
                        <a:pt x="21"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2" name="Freeform 456">
                  <a:extLst>
                    <a:ext uri="{FF2B5EF4-FFF2-40B4-BE49-F238E27FC236}">
                      <a16:creationId xmlns:a16="http://schemas.microsoft.com/office/drawing/2014/main" id="{E5821843-1900-46BF-B446-365273DF1095}"/>
                    </a:ext>
                  </a:extLst>
                </p:cNvPr>
                <p:cNvSpPr>
                  <a:spLocks/>
                </p:cNvSpPr>
                <p:nvPr/>
              </p:nvSpPr>
              <p:spPr bwMode="auto">
                <a:xfrm>
                  <a:off x="4277" y="2087"/>
                  <a:ext cx="30" cy="32"/>
                </a:xfrm>
                <a:custGeom>
                  <a:avLst/>
                  <a:gdLst>
                    <a:gd name="T0" fmla="*/ 20 w 21"/>
                    <a:gd name="T1" fmla="*/ 11 h 22"/>
                    <a:gd name="T2" fmla="*/ 4 w 21"/>
                    <a:gd name="T3" fmla="*/ 16 h 22"/>
                    <a:gd name="T4" fmla="*/ 12 w 21"/>
                    <a:gd name="T5" fmla="*/ 0 h 22"/>
                    <a:gd name="T6" fmla="*/ 20 w 21"/>
                    <a:gd name="T7" fmla="*/ 11 h 22"/>
                  </a:gdLst>
                  <a:ahLst/>
                  <a:cxnLst>
                    <a:cxn ang="0">
                      <a:pos x="T0" y="T1"/>
                    </a:cxn>
                    <a:cxn ang="0">
                      <a:pos x="T2" y="T3"/>
                    </a:cxn>
                    <a:cxn ang="0">
                      <a:pos x="T4" y="T5"/>
                    </a:cxn>
                    <a:cxn ang="0">
                      <a:pos x="T6" y="T7"/>
                    </a:cxn>
                  </a:cxnLst>
                  <a:rect l="0" t="0" r="r" b="b"/>
                  <a:pathLst>
                    <a:path w="21" h="22">
                      <a:moveTo>
                        <a:pt x="20" y="11"/>
                      </a:moveTo>
                      <a:cubicBezTo>
                        <a:pt x="19" y="20"/>
                        <a:pt x="9" y="22"/>
                        <a:pt x="4" y="16"/>
                      </a:cubicBezTo>
                      <a:cubicBezTo>
                        <a:pt x="0" y="10"/>
                        <a:pt x="4" y="0"/>
                        <a:pt x="12" y="0"/>
                      </a:cubicBezTo>
                      <a:cubicBezTo>
                        <a:pt x="19" y="1"/>
                        <a:pt x="21" y="7"/>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3" name="Freeform 457">
                  <a:extLst>
                    <a:ext uri="{FF2B5EF4-FFF2-40B4-BE49-F238E27FC236}">
                      <a16:creationId xmlns:a16="http://schemas.microsoft.com/office/drawing/2014/main" id="{29280254-4632-46FB-BE90-243E256A94BA}"/>
                    </a:ext>
                  </a:extLst>
                </p:cNvPr>
                <p:cNvSpPr>
                  <a:spLocks/>
                </p:cNvSpPr>
                <p:nvPr/>
              </p:nvSpPr>
              <p:spPr bwMode="auto">
                <a:xfrm>
                  <a:off x="4287" y="1977"/>
                  <a:ext cx="29" cy="30"/>
                </a:xfrm>
                <a:custGeom>
                  <a:avLst/>
                  <a:gdLst>
                    <a:gd name="T0" fmla="*/ 19 w 20"/>
                    <a:gd name="T1" fmla="*/ 10 h 21"/>
                    <a:gd name="T2" fmla="*/ 3 w 20"/>
                    <a:gd name="T3" fmla="*/ 15 h 21"/>
                    <a:gd name="T4" fmla="*/ 11 w 20"/>
                    <a:gd name="T5" fmla="*/ 0 h 21"/>
                    <a:gd name="T6" fmla="*/ 19 w 20"/>
                    <a:gd name="T7" fmla="*/ 10 h 21"/>
                  </a:gdLst>
                  <a:ahLst/>
                  <a:cxnLst>
                    <a:cxn ang="0">
                      <a:pos x="T0" y="T1"/>
                    </a:cxn>
                    <a:cxn ang="0">
                      <a:pos x="T2" y="T3"/>
                    </a:cxn>
                    <a:cxn ang="0">
                      <a:pos x="T4" y="T5"/>
                    </a:cxn>
                    <a:cxn ang="0">
                      <a:pos x="T6" y="T7"/>
                    </a:cxn>
                  </a:cxnLst>
                  <a:rect l="0" t="0" r="r" b="b"/>
                  <a:pathLst>
                    <a:path w="20" h="21">
                      <a:moveTo>
                        <a:pt x="19" y="10"/>
                      </a:moveTo>
                      <a:cubicBezTo>
                        <a:pt x="17" y="18"/>
                        <a:pt x="7" y="21"/>
                        <a:pt x="3" y="15"/>
                      </a:cubicBezTo>
                      <a:cubicBezTo>
                        <a:pt x="0" y="9"/>
                        <a:pt x="3" y="0"/>
                        <a:pt x="11" y="0"/>
                      </a:cubicBezTo>
                      <a:cubicBezTo>
                        <a:pt x="18" y="0"/>
                        <a:pt x="20"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4" name="Freeform 458">
                  <a:extLst>
                    <a:ext uri="{FF2B5EF4-FFF2-40B4-BE49-F238E27FC236}">
                      <a16:creationId xmlns:a16="http://schemas.microsoft.com/office/drawing/2014/main" id="{34BCD0CF-12E6-464D-82F6-997BADEBCFE9}"/>
                    </a:ext>
                  </a:extLst>
                </p:cNvPr>
                <p:cNvSpPr>
                  <a:spLocks/>
                </p:cNvSpPr>
                <p:nvPr/>
              </p:nvSpPr>
              <p:spPr bwMode="auto">
                <a:xfrm>
                  <a:off x="4319" y="2174"/>
                  <a:ext cx="32" cy="33"/>
                </a:xfrm>
                <a:custGeom>
                  <a:avLst/>
                  <a:gdLst>
                    <a:gd name="T0" fmla="*/ 22 w 22"/>
                    <a:gd name="T1" fmla="*/ 11 h 23"/>
                    <a:gd name="T2" fmla="*/ 5 w 22"/>
                    <a:gd name="T3" fmla="*/ 16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20"/>
                        <a:pt x="10" y="23"/>
                        <a:pt x="5" y="16"/>
                      </a:cubicBezTo>
                      <a:cubicBezTo>
                        <a:pt x="0" y="10"/>
                        <a:pt x="4" y="0"/>
                        <a:pt x="12" y="0"/>
                      </a:cubicBezTo>
                      <a:cubicBezTo>
                        <a:pt x="20" y="1"/>
                        <a:pt x="22"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5" name="Freeform 459">
                  <a:extLst>
                    <a:ext uri="{FF2B5EF4-FFF2-40B4-BE49-F238E27FC236}">
                      <a16:creationId xmlns:a16="http://schemas.microsoft.com/office/drawing/2014/main" id="{9D52DDAA-EB5D-4021-8BE3-0EBF7A797F9B}"/>
                    </a:ext>
                  </a:extLst>
                </p:cNvPr>
                <p:cNvSpPr>
                  <a:spLocks/>
                </p:cNvSpPr>
                <p:nvPr/>
              </p:nvSpPr>
              <p:spPr bwMode="auto">
                <a:xfrm>
                  <a:off x="4319" y="2232"/>
                  <a:ext cx="32" cy="33"/>
                </a:xfrm>
                <a:custGeom>
                  <a:avLst/>
                  <a:gdLst>
                    <a:gd name="T0" fmla="*/ 21 w 22"/>
                    <a:gd name="T1" fmla="*/ 11 h 23"/>
                    <a:gd name="T2" fmla="*/ 5 w 22"/>
                    <a:gd name="T3" fmla="*/ 16 h 23"/>
                    <a:gd name="T4" fmla="*/ 12 w 22"/>
                    <a:gd name="T5" fmla="*/ 0 h 23"/>
                    <a:gd name="T6" fmla="*/ 21 w 22"/>
                    <a:gd name="T7" fmla="*/ 11 h 23"/>
                  </a:gdLst>
                  <a:ahLst/>
                  <a:cxnLst>
                    <a:cxn ang="0">
                      <a:pos x="T0" y="T1"/>
                    </a:cxn>
                    <a:cxn ang="0">
                      <a:pos x="T2" y="T3"/>
                    </a:cxn>
                    <a:cxn ang="0">
                      <a:pos x="T4" y="T5"/>
                    </a:cxn>
                    <a:cxn ang="0">
                      <a:pos x="T6" y="T7"/>
                    </a:cxn>
                  </a:cxnLst>
                  <a:rect l="0" t="0" r="r" b="b"/>
                  <a:pathLst>
                    <a:path w="22" h="23">
                      <a:moveTo>
                        <a:pt x="21" y="11"/>
                      </a:moveTo>
                      <a:cubicBezTo>
                        <a:pt x="21" y="20"/>
                        <a:pt x="10" y="23"/>
                        <a:pt x="5" y="16"/>
                      </a:cubicBezTo>
                      <a:cubicBezTo>
                        <a:pt x="0" y="10"/>
                        <a:pt x="3" y="0"/>
                        <a:pt x="12" y="0"/>
                      </a:cubicBezTo>
                      <a:cubicBezTo>
                        <a:pt x="19" y="0"/>
                        <a:pt x="22" y="7"/>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6" name="Freeform 460">
                  <a:extLst>
                    <a:ext uri="{FF2B5EF4-FFF2-40B4-BE49-F238E27FC236}">
                      <a16:creationId xmlns:a16="http://schemas.microsoft.com/office/drawing/2014/main" id="{99A40015-D02C-49A4-B8F7-4087DE1B0D0E}"/>
                    </a:ext>
                  </a:extLst>
                </p:cNvPr>
                <p:cNvSpPr>
                  <a:spLocks/>
                </p:cNvSpPr>
                <p:nvPr/>
              </p:nvSpPr>
              <p:spPr bwMode="auto">
                <a:xfrm>
                  <a:off x="4323" y="2061"/>
                  <a:ext cx="31" cy="32"/>
                </a:xfrm>
                <a:custGeom>
                  <a:avLst/>
                  <a:gdLst>
                    <a:gd name="T0" fmla="*/ 21 w 21"/>
                    <a:gd name="T1" fmla="*/ 11 h 22"/>
                    <a:gd name="T2" fmla="*/ 4 w 21"/>
                    <a:gd name="T3" fmla="*/ 15 h 22"/>
                    <a:gd name="T4" fmla="*/ 12 w 21"/>
                    <a:gd name="T5" fmla="*/ 0 h 22"/>
                    <a:gd name="T6" fmla="*/ 21 w 21"/>
                    <a:gd name="T7" fmla="*/ 11 h 22"/>
                  </a:gdLst>
                  <a:ahLst/>
                  <a:cxnLst>
                    <a:cxn ang="0">
                      <a:pos x="T0" y="T1"/>
                    </a:cxn>
                    <a:cxn ang="0">
                      <a:pos x="T2" y="T3"/>
                    </a:cxn>
                    <a:cxn ang="0">
                      <a:pos x="T4" y="T5"/>
                    </a:cxn>
                    <a:cxn ang="0">
                      <a:pos x="T6" y="T7"/>
                    </a:cxn>
                  </a:cxnLst>
                  <a:rect l="0" t="0" r="r" b="b"/>
                  <a:pathLst>
                    <a:path w="21" h="22">
                      <a:moveTo>
                        <a:pt x="21" y="11"/>
                      </a:moveTo>
                      <a:cubicBezTo>
                        <a:pt x="20" y="19"/>
                        <a:pt x="9" y="22"/>
                        <a:pt x="4" y="15"/>
                      </a:cubicBezTo>
                      <a:cubicBezTo>
                        <a:pt x="0" y="9"/>
                        <a:pt x="4" y="0"/>
                        <a:pt x="12" y="0"/>
                      </a:cubicBezTo>
                      <a:cubicBezTo>
                        <a:pt x="19" y="0"/>
                        <a:pt x="21" y="6"/>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7" name="Freeform 461">
                  <a:extLst>
                    <a:ext uri="{FF2B5EF4-FFF2-40B4-BE49-F238E27FC236}">
                      <a16:creationId xmlns:a16="http://schemas.microsoft.com/office/drawing/2014/main" id="{3FD12241-2726-4FA0-8382-AA36BAEA16BA}"/>
                    </a:ext>
                  </a:extLst>
                </p:cNvPr>
                <p:cNvSpPr>
                  <a:spLocks/>
                </p:cNvSpPr>
                <p:nvPr/>
              </p:nvSpPr>
              <p:spPr bwMode="auto">
                <a:xfrm>
                  <a:off x="4320" y="2117"/>
                  <a:ext cx="32" cy="32"/>
                </a:xfrm>
                <a:custGeom>
                  <a:avLst/>
                  <a:gdLst>
                    <a:gd name="T0" fmla="*/ 21 w 22"/>
                    <a:gd name="T1" fmla="*/ 11 h 22"/>
                    <a:gd name="T2" fmla="*/ 5 w 22"/>
                    <a:gd name="T3" fmla="*/ 15 h 22"/>
                    <a:gd name="T4" fmla="*/ 12 w 22"/>
                    <a:gd name="T5" fmla="*/ 0 h 22"/>
                    <a:gd name="T6" fmla="*/ 21 w 22"/>
                    <a:gd name="T7" fmla="*/ 11 h 22"/>
                  </a:gdLst>
                  <a:ahLst/>
                  <a:cxnLst>
                    <a:cxn ang="0">
                      <a:pos x="T0" y="T1"/>
                    </a:cxn>
                    <a:cxn ang="0">
                      <a:pos x="T2" y="T3"/>
                    </a:cxn>
                    <a:cxn ang="0">
                      <a:pos x="T4" y="T5"/>
                    </a:cxn>
                    <a:cxn ang="0">
                      <a:pos x="T6" y="T7"/>
                    </a:cxn>
                  </a:cxnLst>
                  <a:rect l="0" t="0" r="r" b="b"/>
                  <a:pathLst>
                    <a:path w="22" h="22">
                      <a:moveTo>
                        <a:pt x="21" y="11"/>
                      </a:moveTo>
                      <a:cubicBezTo>
                        <a:pt x="20" y="19"/>
                        <a:pt x="10" y="22"/>
                        <a:pt x="5" y="15"/>
                      </a:cubicBezTo>
                      <a:cubicBezTo>
                        <a:pt x="0" y="9"/>
                        <a:pt x="4" y="0"/>
                        <a:pt x="12" y="0"/>
                      </a:cubicBezTo>
                      <a:cubicBezTo>
                        <a:pt x="20" y="0"/>
                        <a:pt x="22" y="6"/>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8" name="Freeform 462">
                  <a:extLst>
                    <a:ext uri="{FF2B5EF4-FFF2-40B4-BE49-F238E27FC236}">
                      <a16:creationId xmlns:a16="http://schemas.microsoft.com/office/drawing/2014/main" id="{D48776E0-C790-4246-9ED0-3AC2A401A39B}"/>
                    </a:ext>
                  </a:extLst>
                </p:cNvPr>
                <p:cNvSpPr>
                  <a:spLocks/>
                </p:cNvSpPr>
                <p:nvPr/>
              </p:nvSpPr>
              <p:spPr bwMode="auto">
                <a:xfrm>
                  <a:off x="4332" y="1951"/>
                  <a:ext cx="29" cy="30"/>
                </a:xfrm>
                <a:custGeom>
                  <a:avLst/>
                  <a:gdLst>
                    <a:gd name="T0" fmla="*/ 19 w 20"/>
                    <a:gd name="T1" fmla="*/ 10 h 21"/>
                    <a:gd name="T2" fmla="*/ 4 w 20"/>
                    <a:gd name="T3" fmla="*/ 15 h 21"/>
                    <a:gd name="T4" fmla="*/ 12 w 20"/>
                    <a:gd name="T5" fmla="*/ 0 h 21"/>
                    <a:gd name="T6" fmla="*/ 19 w 20"/>
                    <a:gd name="T7" fmla="*/ 10 h 21"/>
                  </a:gdLst>
                  <a:ahLst/>
                  <a:cxnLst>
                    <a:cxn ang="0">
                      <a:pos x="T0" y="T1"/>
                    </a:cxn>
                    <a:cxn ang="0">
                      <a:pos x="T2" y="T3"/>
                    </a:cxn>
                    <a:cxn ang="0">
                      <a:pos x="T4" y="T5"/>
                    </a:cxn>
                    <a:cxn ang="0">
                      <a:pos x="T6" y="T7"/>
                    </a:cxn>
                  </a:cxnLst>
                  <a:rect l="0" t="0" r="r" b="b"/>
                  <a:pathLst>
                    <a:path w="20" h="21">
                      <a:moveTo>
                        <a:pt x="19" y="10"/>
                      </a:moveTo>
                      <a:cubicBezTo>
                        <a:pt x="18" y="18"/>
                        <a:pt x="8" y="21"/>
                        <a:pt x="4" y="15"/>
                      </a:cubicBezTo>
                      <a:cubicBezTo>
                        <a:pt x="0" y="9"/>
                        <a:pt x="4" y="0"/>
                        <a:pt x="12" y="0"/>
                      </a:cubicBezTo>
                      <a:cubicBezTo>
                        <a:pt x="18" y="0"/>
                        <a:pt x="20"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9" name="Freeform 463">
                  <a:extLst>
                    <a:ext uri="{FF2B5EF4-FFF2-40B4-BE49-F238E27FC236}">
                      <a16:creationId xmlns:a16="http://schemas.microsoft.com/office/drawing/2014/main" id="{02D8FC51-E6C8-4F46-BE6A-A0D403D67255}"/>
                    </a:ext>
                  </a:extLst>
                </p:cNvPr>
                <p:cNvSpPr>
                  <a:spLocks/>
                </p:cNvSpPr>
                <p:nvPr/>
              </p:nvSpPr>
              <p:spPr bwMode="auto">
                <a:xfrm>
                  <a:off x="4328" y="2004"/>
                  <a:ext cx="30" cy="32"/>
                </a:xfrm>
                <a:custGeom>
                  <a:avLst/>
                  <a:gdLst>
                    <a:gd name="T0" fmla="*/ 20 w 21"/>
                    <a:gd name="T1" fmla="*/ 11 h 22"/>
                    <a:gd name="T2" fmla="*/ 4 w 21"/>
                    <a:gd name="T3" fmla="*/ 16 h 22"/>
                    <a:gd name="T4" fmla="*/ 12 w 21"/>
                    <a:gd name="T5" fmla="*/ 0 h 22"/>
                    <a:gd name="T6" fmla="*/ 20 w 21"/>
                    <a:gd name="T7" fmla="*/ 11 h 22"/>
                  </a:gdLst>
                  <a:ahLst/>
                  <a:cxnLst>
                    <a:cxn ang="0">
                      <a:pos x="T0" y="T1"/>
                    </a:cxn>
                    <a:cxn ang="0">
                      <a:pos x="T2" y="T3"/>
                    </a:cxn>
                    <a:cxn ang="0">
                      <a:pos x="T4" y="T5"/>
                    </a:cxn>
                    <a:cxn ang="0">
                      <a:pos x="T6" y="T7"/>
                    </a:cxn>
                  </a:cxnLst>
                  <a:rect l="0" t="0" r="r" b="b"/>
                  <a:pathLst>
                    <a:path w="21" h="22">
                      <a:moveTo>
                        <a:pt x="20" y="11"/>
                      </a:moveTo>
                      <a:cubicBezTo>
                        <a:pt x="19" y="19"/>
                        <a:pt x="8" y="22"/>
                        <a:pt x="4" y="16"/>
                      </a:cubicBezTo>
                      <a:cubicBezTo>
                        <a:pt x="0" y="10"/>
                        <a:pt x="3" y="1"/>
                        <a:pt x="12" y="0"/>
                      </a:cubicBezTo>
                      <a:cubicBezTo>
                        <a:pt x="18" y="1"/>
                        <a:pt x="21" y="7"/>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0" name="Freeform 464">
                  <a:extLst>
                    <a:ext uri="{FF2B5EF4-FFF2-40B4-BE49-F238E27FC236}">
                      <a16:creationId xmlns:a16="http://schemas.microsoft.com/office/drawing/2014/main" id="{A822E969-1202-4C5B-9EE5-6611FA9C98AD}"/>
                    </a:ext>
                  </a:extLst>
                </p:cNvPr>
                <p:cNvSpPr>
                  <a:spLocks/>
                </p:cNvSpPr>
                <p:nvPr/>
              </p:nvSpPr>
              <p:spPr bwMode="auto">
                <a:xfrm>
                  <a:off x="4361" y="2146"/>
                  <a:ext cx="32" cy="34"/>
                </a:xfrm>
                <a:custGeom>
                  <a:avLst/>
                  <a:gdLst>
                    <a:gd name="T0" fmla="*/ 22 w 22"/>
                    <a:gd name="T1" fmla="*/ 11 h 23"/>
                    <a:gd name="T2" fmla="*/ 5 w 22"/>
                    <a:gd name="T3" fmla="*/ 16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19"/>
                        <a:pt x="10" y="23"/>
                        <a:pt x="5" y="16"/>
                      </a:cubicBezTo>
                      <a:cubicBezTo>
                        <a:pt x="0" y="10"/>
                        <a:pt x="3" y="0"/>
                        <a:pt x="12" y="0"/>
                      </a:cubicBezTo>
                      <a:cubicBezTo>
                        <a:pt x="20" y="0"/>
                        <a:pt x="22"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1" name="Freeform 465">
                  <a:extLst>
                    <a:ext uri="{FF2B5EF4-FFF2-40B4-BE49-F238E27FC236}">
                      <a16:creationId xmlns:a16="http://schemas.microsoft.com/office/drawing/2014/main" id="{13AF64FE-8C5F-46A0-8872-627193E7B277}"/>
                    </a:ext>
                  </a:extLst>
                </p:cNvPr>
                <p:cNvSpPr>
                  <a:spLocks/>
                </p:cNvSpPr>
                <p:nvPr/>
              </p:nvSpPr>
              <p:spPr bwMode="auto">
                <a:xfrm>
                  <a:off x="4361" y="2204"/>
                  <a:ext cx="32" cy="34"/>
                </a:xfrm>
                <a:custGeom>
                  <a:avLst/>
                  <a:gdLst>
                    <a:gd name="T0" fmla="*/ 22 w 22"/>
                    <a:gd name="T1" fmla="*/ 11 h 23"/>
                    <a:gd name="T2" fmla="*/ 4 w 22"/>
                    <a:gd name="T3" fmla="*/ 16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19"/>
                        <a:pt x="10" y="23"/>
                        <a:pt x="4" y="16"/>
                      </a:cubicBezTo>
                      <a:cubicBezTo>
                        <a:pt x="0" y="10"/>
                        <a:pt x="3" y="0"/>
                        <a:pt x="12" y="0"/>
                      </a:cubicBezTo>
                      <a:cubicBezTo>
                        <a:pt x="19" y="0"/>
                        <a:pt x="22" y="6"/>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2" name="Freeform 466">
                  <a:extLst>
                    <a:ext uri="{FF2B5EF4-FFF2-40B4-BE49-F238E27FC236}">
                      <a16:creationId xmlns:a16="http://schemas.microsoft.com/office/drawing/2014/main" id="{0FC0E623-E18F-4311-8731-08B48A8CF597}"/>
                    </a:ext>
                  </a:extLst>
                </p:cNvPr>
                <p:cNvSpPr>
                  <a:spLocks/>
                </p:cNvSpPr>
                <p:nvPr/>
              </p:nvSpPr>
              <p:spPr bwMode="auto">
                <a:xfrm>
                  <a:off x="4365" y="2033"/>
                  <a:ext cx="31" cy="32"/>
                </a:xfrm>
                <a:custGeom>
                  <a:avLst/>
                  <a:gdLst>
                    <a:gd name="T0" fmla="*/ 21 w 21"/>
                    <a:gd name="T1" fmla="*/ 11 h 22"/>
                    <a:gd name="T2" fmla="*/ 4 w 21"/>
                    <a:gd name="T3" fmla="*/ 16 h 22"/>
                    <a:gd name="T4" fmla="*/ 12 w 21"/>
                    <a:gd name="T5" fmla="*/ 0 h 22"/>
                    <a:gd name="T6" fmla="*/ 21 w 21"/>
                    <a:gd name="T7" fmla="*/ 11 h 22"/>
                  </a:gdLst>
                  <a:ahLst/>
                  <a:cxnLst>
                    <a:cxn ang="0">
                      <a:pos x="T0" y="T1"/>
                    </a:cxn>
                    <a:cxn ang="0">
                      <a:pos x="T2" y="T3"/>
                    </a:cxn>
                    <a:cxn ang="0">
                      <a:pos x="T4" y="T5"/>
                    </a:cxn>
                    <a:cxn ang="0">
                      <a:pos x="T6" y="T7"/>
                    </a:cxn>
                  </a:cxnLst>
                  <a:rect l="0" t="0" r="r" b="b"/>
                  <a:pathLst>
                    <a:path w="21" h="22">
                      <a:moveTo>
                        <a:pt x="21" y="11"/>
                      </a:moveTo>
                      <a:cubicBezTo>
                        <a:pt x="19" y="19"/>
                        <a:pt x="9" y="22"/>
                        <a:pt x="4" y="16"/>
                      </a:cubicBezTo>
                      <a:cubicBezTo>
                        <a:pt x="0" y="10"/>
                        <a:pt x="3" y="0"/>
                        <a:pt x="12" y="0"/>
                      </a:cubicBezTo>
                      <a:cubicBezTo>
                        <a:pt x="19" y="1"/>
                        <a:pt x="21" y="7"/>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3" name="Freeform 467">
                  <a:extLst>
                    <a:ext uri="{FF2B5EF4-FFF2-40B4-BE49-F238E27FC236}">
                      <a16:creationId xmlns:a16="http://schemas.microsoft.com/office/drawing/2014/main" id="{A48DCD15-C2A7-4FAB-8EEC-C77D758C2024}"/>
                    </a:ext>
                  </a:extLst>
                </p:cNvPr>
                <p:cNvSpPr>
                  <a:spLocks/>
                </p:cNvSpPr>
                <p:nvPr/>
              </p:nvSpPr>
              <p:spPr bwMode="auto">
                <a:xfrm>
                  <a:off x="4362" y="2090"/>
                  <a:ext cx="32" cy="32"/>
                </a:xfrm>
                <a:custGeom>
                  <a:avLst/>
                  <a:gdLst>
                    <a:gd name="T0" fmla="*/ 21 w 22"/>
                    <a:gd name="T1" fmla="*/ 11 h 22"/>
                    <a:gd name="T2" fmla="*/ 4 w 22"/>
                    <a:gd name="T3" fmla="*/ 15 h 22"/>
                    <a:gd name="T4" fmla="*/ 12 w 22"/>
                    <a:gd name="T5" fmla="*/ 0 h 22"/>
                    <a:gd name="T6" fmla="*/ 21 w 22"/>
                    <a:gd name="T7" fmla="*/ 11 h 22"/>
                  </a:gdLst>
                  <a:ahLst/>
                  <a:cxnLst>
                    <a:cxn ang="0">
                      <a:pos x="T0" y="T1"/>
                    </a:cxn>
                    <a:cxn ang="0">
                      <a:pos x="T2" y="T3"/>
                    </a:cxn>
                    <a:cxn ang="0">
                      <a:pos x="T4" y="T5"/>
                    </a:cxn>
                    <a:cxn ang="0">
                      <a:pos x="T6" y="T7"/>
                    </a:cxn>
                  </a:cxnLst>
                  <a:rect l="0" t="0" r="r" b="b"/>
                  <a:pathLst>
                    <a:path w="22" h="22">
                      <a:moveTo>
                        <a:pt x="21" y="11"/>
                      </a:moveTo>
                      <a:cubicBezTo>
                        <a:pt x="20" y="19"/>
                        <a:pt x="10" y="22"/>
                        <a:pt x="4" y="15"/>
                      </a:cubicBezTo>
                      <a:cubicBezTo>
                        <a:pt x="0" y="10"/>
                        <a:pt x="3" y="0"/>
                        <a:pt x="12" y="0"/>
                      </a:cubicBezTo>
                      <a:cubicBezTo>
                        <a:pt x="19" y="0"/>
                        <a:pt x="22" y="6"/>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4" name="Freeform 468">
                  <a:extLst>
                    <a:ext uri="{FF2B5EF4-FFF2-40B4-BE49-F238E27FC236}">
                      <a16:creationId xmlns:a16="http://schemas.microsoft.com/office/drawing/2014/main" id="{010D890B-E5FC-451B-8A01-BA702BDE4136}"/>
                    </a:ext>
                  </a:extLst>
                </p:cNvPr>
                <p:cNvSpPr>
                  <a:spLocks/>
                </p:cNvSpPr>
                <p:nvPr/>
              </p:nvSpPr>
              <p:spPr bwMode="auto">
                <a:xfrm>
                  <a:off x="4371" y="1925"/>
                  <a:ext cx="30" cy="30"/>
                </a:xfrm>
                <a:custGeom>
                  <a:avLst/>
                  <a:gdLst>
                    <a:gd name="T0" fmla="*/ 20 w 21"/>
                    <a:gd name="T1" fmla="*/ 10 h 21"/>
                    <a:gd name="T2" fmla="*/ 4 w 21"/>
                    <a:gd name="T3" fmla="*/ 15 h 21"/>
                    <a:gd name="T4" fmla="*/ 12 w 21"/>
                    <a:gd name="T5" fmla="*/ 0 h 21"/>
                    <a:gd name="T6" fmla="*/ 20 w 21"/>
                    <a:gd name="T7" fmla="*/ 10 h 21"/>
                  </a:gdLst>
                  <a:ahLst/>
                  <a:cxnLst>
                    <a:cxn ang="0">
                      <a:pos x="T0" y="T1"/>
                    </a:cxn>
                    <a:cxn ang="0">
                      <a:pos x="T2" y="T3"/>
                    </a:cxn>
                    <a:cxn ang="0">
                      <a:pos x="T4" y="T5"/>
                    </a:cxn>
                    <a:cxn ang="0">
                      <a:pos x="T6" y="T7"/>
                    </a:cxn>
                  </a:cxnLst>
                  <a:rect l="0" t="0" r="r" b="b"/>
                  <a:pathLst>
                    <a:path w="21" h="21">
                      <a:moveTo>
                        <a:pt x="20" y="10"/>
                      </a:moveTo>
                      <a:cubicBezTo>
                        <a:pt x="19" y="18"/>
                        <a:pt x="9" y="21"/>
                        <a:pt x="4" y="15"/>
                      </a:cubicBezTo>
                      <a:cubicBezTo>
                        <a:pt x="0" y="9"/>
                        <a:pt x="4" y="0"/>
                        <a:pt x="12" y="0"/>
                      </a:cubicBezTo>
                      <a:cubicBezTo>
                        <a:pt x="19" y="0"/>
                        <a:pt x="21"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5" name="Freeform 469">
                  <a:extLst>
                    <a:ext uri="{FF2B5EF4-FFF2-40B4-BE49-F238E27FC236}">
                      <a16:creationId xmlns:a16="http://schemas.microsoft.com/office/drawing/2014/main" id="{7816C6AC-F0E4-4422-BB0B-989CAED1211E}"/>
                    </a:ext>
                  </a:extLst>
                </p:cNvPr>
                <p:cNvSpPr>
                  <a:spLocks/>
                </p:cNvSpPr>
                <p:nvPr/>
              </p:nvSpPr>
              <p:spPr bwMode="auto">
                <a:xfrm>
                  <a:off x="4368" y="1978"/>
                  <a:ext cx="30" cy="32"/>
                </a:xfrm>
                <a:custGeom>
                  <a:avLst/>
                  <a:gdLst>
                    <a:gd name="T0" fmla="*/ 20 w 21"/>
                    <a:gd name="T1" fmla="*/ 11 h 22"/>
                    <a:gd name="T2" fmla="*/ 4 w 21"/>
                    <a:gd name="T3" fmla="*/ 15 h 22"/>
                    <a:gd name="T4" fmla="*/ 12 w 21"/>
                    <a:gd name="T5" fmla="*/ 0 h 22"/>
                    <a:gd name="T6" fmla="*/ 20 w 21"/>
                    <a:gd name="T7" fmla="*/ 11 h 22"/>
                  </a:gdLst>
                  <a:ahLst/>
                  <a:cxnLst>
                    <a:cxn ang="0">
                      <a:pos x="T0" y="T1"/>
                    </a:cxn>
                    <a:cxn ang="0">
                      <a:pos x="T2" y="T3"/>
                    </a:cxn>
                    <a:cxn ang="0">
                      <a:pos x="T4" y="T5"/>
                    </a:cxn>
                    <a:cxn ang="0">
                      <a:pos x="T6" y="T7"/>
                    </a:cxn>
                  </a:cxnLst>
                  <a:rect l="0" t="0" r="r" b="b"/>
                  <a:pathLst>
                    <a:path w="21" h="22">
                      <a:moveTo>
                        <a:pt x="20" y="11"/>
                      </a:moveTo>
                      <a:cubicBezTo>
                        <a:pt x="19" y="19"/>
                        <a:pt x="9" y="22"/>
                        <a:pt x="4" y="15"/>
                      </a:cubicBezTo>
                      <a:cubicBezTo>
                        <a:pt x="0" y="10"/>
                        <a:pt x="3" y="0"/>
                        <a:pt x="12" y="0"/>
                      </a:cubicBezTo>
                      <a:cubicBezTo>
                        <a:pt x="18" y="1"/>
                        <a:pt x="21" y="7"/>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6" name="Freeform 470">
                  <a:extLst>
                    <a:ext uri="{FF2B5EF4-FFF2-40B4-BE49-F238E27FC236}">
                      <a16:creationId xmlns:a16="http://schemas.microsoft.com/office/drawing/2014/main" id="{CCC6DA33-563B-4F92-83FA-4E6B3BE2C931}"/>
                    </a:ext>
                  </a:extLst>
                </p:cNvPr>
                <p:cNvSpPr>
                  <a:spLocks/>
                </p:cNvSpPr>
                <p:nvPr/>
              </p:nvSpPr>
              <p:spPr bwMode="auto">
                <a:xfrm>
                  <a:off x="4409" y="2175"/>
                  <a:ext cx="33" cy="34"/>
                </a:xfrm>
                <a:custGeom>
                  <a:avLst/>
                  <a:gdLst>
                    <a:gd name="T0" fmla="*/ 22 w 23"/>
                    <a:gd name="T1" fmla="*/ 11 h 23"/>
                    <a:gd name="T2" fmla="*/ 5 w 23"/>
                    <a:gd name="T3" fmla="*/ 16 h 23"/>
                    <a:gd name="T4" fmla="*/ 12 w 23"/>
                    <a:gd name="T5" fmla="*/ 0 h 23"/>
                    <a:gd name="T6" fmla="*/ 22 w 23"/>
                    <a:gd name="T7" fmla="*/ 11 h 23"/>
                  </a:gdLst>
                  <a:ahLst/>
                  <a:cxnLst>
                    <a:cxn ang="0">
                      <a:pos x="T0" y="T1"/>
                    </a:cxn>
                    <a:cxn ang="0">
                      <a:pos x="T2" y="T3"/>
                    </a:cxn>
                    <a:cxn ang="0">
                      <a:pos x="T4" y="T5"/>
                    </a:cxn>
                    <a:cxn ang="0">
                      <a:pos x="T6" y="T7"/>
                    </a:cxn>
                  </a:cxnLst>
                  <a:rect l="0" t="0" r="r" b="b"/>
                  <a:pathLst>
                    <a:path w="23" h="23">
                      <a:moveTo>
                        <a:pt x="22" y="11"/>
                      </a:moveTo>
                      <a:cubicBezTo>
                        <a:pt x="21" y="20"/>
                        <a:pt x="10" y="23"/>
                        <a:pt x="5" y="16"/>
                      </a:cubicBezTo>
                      <a:cubicBezTo>
                        <a:pt x="0" y="10"/>
                        <a:pt x="3" y="0"/>
                        <a:pt x="12" y="0"/>
                      </a:cubicBezTo>
                      <a:cubicBezTo>
                        <a:pt x="20" y="0"/>
                        <a:pt x="23"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7" name="Freeform 471">
                  <a:extLst>
                    <a:ext uri="{FF2B5EF4-FFF2-40B4-BE49-F238E27FC236}">
                      <a16:creationId xmlns:a16="http://schemas.microsoft.com/office/drawing/2014/main" id="{A0DCB2B5-61AE-4D48-8F44-685558E1047B}"/>
                    </a:ext>
                  </a:extLst>
                </p:cNvPr>
                <p:cNvSpPr>
                  <a:spLocks/>
                </p:cNvSpPr>
                <p:nvPr/>
              </p:nvSpPr>
              <p:spPr bwMode="auto">
                <a:xfrm>
                  <a:off x="4409" y="2233"/>
                  <a:ext cx="33" cy="34"/>
                </a:xfrm>
                <a:custGeom>
                  <a:avLst/>
                  <a:gdLst>
                    <a:gd name="T0" fmla="*/ 23 w 23"/>
                    <a:gd name="T1" fmla="*/ 11 h 23"/>
                    <a:gd name="T2" fmla="*/ 5 w 23"/>
                    <a:gd name="T3" fmla="*/ 16 h 23"/>
                    <a:gd name="T4" fmla="*/ 13 w 23"/>
                    <a:gd name="T5" fmla="*/ 0 h 23"/>
                    <a:gd name="T6" fmla="*/ 23 w 23"/>
                    <a:gd name="T7" fmla="*/ 11 h 23"/>
                  </a:gdLst>
                  <a:ahLst/>
                  <a:cxnLst>
                    <a:cxn ang="0">
                      <a:pos x="T0" y="T1"/>
                    </a:cxn>
                    <a:cxn ang="0">
                      <a:pos x="T2" y="T3"/>
                    </a:cxn>
                    <a:cxn ang="0">
                      <a:pos x="T4" y="T5"/>
                    </a:cxn>
                    <a:cxn ang="0">
                      <a:pos x="T6" y="T7"/>
                    </a:cxn>
                  </a:cxnLst>
                  <a:rect l="0" t="0" r="r" b="b"/>
                  <a:pathLst>
                    <a:path w="23" h="23">
                      <a:moveTo>
                        <a:pt x="23" y="11"/>
                      </a:moveTo>
                      <a:cubicBezTo>
                        <a:pt x="22" y="19"/>
                        <a:pt x="11" y="23"/>
                        <a:pt x="5" y="16"/>
                      </a:cubicBezTo>
                      <a:cubicBezTo>
                        <a:pt x="0" y="10"/>
                        <a:pt x="3" y="0"/>
                        <a:pt x="13" y="0"/>
                      </a:cubicBezTo>
                      <a:cubicBezTo>
                        <a:pt x="20" y="0"/>
                        <a:pt x="23" y="7"/>
                        <a:pt x="2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8" name="Freeform 472">
                  <a:extLst>
                    <a:ext uri="{FF2B5EF4-FFF2-40B4-BE49-F238E27FC236}">
                      <a16:creationId xmlns:a16="http://schemas.microsoft.com/office/drawing/2014/main" id="{FDBD81F3-ADA8-41FD-A438-D19A2C1FE9E7}"/>
                    </a:ext>
                  </a:extLst>
                </p:cNvPr>
                <p:cNvSpPr>
                  <a:spLocks/>
                </p:cNvSpPr>
                <p:nvPr/>
              </p:nvSpPr>
              <p:spPr bwMode="auto">
                <a:xfrm>
                  <a:off x="4410" y="2062"/>
                  <a:ext cx="32" cy="32"/>
                </a:xfrm>
                <a:custGeom>
                  <a:avLst/>
                  <a:gdLst>
                    <a:gd name="T0" fmla="*/ 22 w 22"/>
                    <a:gd name="T1" fmla="*/ 10 h 22"/>
                    <a:gd name="T2" fmla="*/ 5 w 22"/>
                    <a:gd name="T3" fmla="*/ 15 h 22"/>
                    <a:gd name="T4" fmla="*/ 12 w 22"/>
                    <a:gd name="T5" fmla="*/ 0 h 22"/>
                    <a:gd name="T6" fmla="*/ 22 w 22"/>
                    <a:gd name="T7" fmla="*/ 10 h 22"/>
                  </a:gdLst>
                  <a:ahLst/>
                  <a:cxnLst>
                    <a:cxn ang="0">
                      <a:pos x="T0" y="T1"/>
                    </a:cxn>
                    <a:cxn ang="0">
                      <a:pos x="T2" y="T3"/>
                    </a:cxn>
                    <a:cxn ang="0">
                      <a:pos x="T4" y="T5"/>
                    </a:cxn>
                    <a:cxn ang="0">
                      <a:pos x="T6" y="T7"/>
                    </a:cxn>
                  </a:cxnLst>
                  <a:rect l="0" t="0" r="r" b="b"/>
                  <a:pathLst>
                    <a:path w="22" h="22">
                      <a:moveTo>
                        <a:pt x="22" y="10"/>
                      </a:moveTo>
                      <a:cubicBezTo>
                        <a:pt x="21" y="19"/>
                        <a:pt x="10" y="22"/>
                        <a:pt x="5" y="15"/>
                      </a:cubicBezTo>
                      <a:cubicBezTo>
                        <a:pt x="0" y="10"/>
                        <a:pt x="3" y="0"/>
                        <a:pt x="12" y="0"/>
                      </a:cubicBezTo>
                      <a:cubicBezTo>
                        <a:pt x="20"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9" name="Freeform 473">
                  <a:extLst>
                    <a:ext uri="{FF2B5EF4-FFF2-40B4-BE49-F238E27FC236}">
                      <a16:creationId xmlns:a16="http://schemas.microsoft.com/office/drawing/2014/main" id="{3DD02C63-338B-48D9-BBF5-A730C433B6C4}"/>
                    </a:ext>
                  </a:extLst>
                </p:cNvPr>
                <p:cNvSpPr>
                  <a:spLocks/>
                </p:cNvSpPr>
                <p:nvPr/>
              </p:nvSpPr>
              <p:spPr bwMode="auto">
                <a:xfrm>
                  <a:off x="4409" y="2119"/>
                  <a:ext cx="33" cy="32"/>
                </a:xfrm>
                <a:custGeom>
                  <a:avLst/>
                  <a:gdLst>
                    <a:gd name="T0" fmla="*/ 22 w 23"/>
                    <a:gd name="T1" fmla="*/ 10 h 22"/>
                    <a:gd name="T2" fmla="*/ 5 w 23"/>
                    <a:gd name="T3" fmla="*/ 16 h 22"/>
                    <a:gd name="T4" fmla="*/ 13 w 23"/>
                    <a:gd name="T5" fmla="*/ 0 h 22"/>
                    <a:gd name="T6" fmla="*/ 22 w 23"/>
                    <a:gd name="T7" fmla="*/ 10 h 22"/>
                  </a:gdLst>
                  <a:ahLst/>
                  <a:cxnLst>
                    <a:cxn ang="0">
                      <a:pos x="T0" y="T1"/>
                    </a:cxn>
                    <a:cxn ang="0">
                      <a:pos x="T2" y="T3"/>
                    </a:cxn>
                    <a:cxn ang="0">
                      <a:pos x="T4" y="T5"/>
                    </a:cxn>
                    <a:cxn ang="0">
                      <a:pos x="T6" y="T7"/>
                    </a:cxn>
                  </a:cxnLst>
                  <a:rect l="0" t="0" r="r" b="b"/>
                  <a:pathLst>
                    <a:path w="23" h="22">
                      <a:moveTo>
                        <a:pt x="22" y="10"/>
                      </a:moveTo>
                      <a:cubicBezTo>
                        <a:pt x="21" y="19"/>
                        <a:pt x="10" y="22"/>
                        <a:pt x="5" y="16"/>
                      </a:cubicBezTo>
                      <a:cubicBezTo>
                        <a:pt x="0" y="10"/>
                        <a:pt x="3" y="0"/>
                        <a:pt x="13" y="0"/>
                      </a:cubicBezTo>
                      <a:cubicBezTo>
                        <a:pt x="20" y="0"/>
                        <a:pt x="23"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0" name="Freeform 474">
                  <a:extLst>
                    <a:ext uri="{FF2B5EF4-FFF2-40B4-BE49-F238E27FC236}">
                      <a16:creationId xmlns:a16="http://schemas.microsoft.com/office/drawing/2014/main" id="{A003FFC3-7E11-4522-AF78-18FFCE69068B}"/>
                    </a:ext>
                  </a:extLst>
                </p:cNvPr>
                <p:cNvSpPr>
                  <a:spLocks/>
                </p:cNvSpPr>
                <p:nvPr/>
              </p:nvSpPr>
              <p:spPr bwMode="auto">
                <a:xfrm>
                  <a:off x="4414" y="1952"/>
                  <a:ext cx="31" cy="30"/>
                </a:xfrm>
                <a:custGeom>
                  <a:avLst/>
                  <a:gdLst>
                    <a:gd name="T0" fmla="*/ 20 w 21"/>
                    <a:gd name="T1" fmla="*/ 10 h 21"/>
                    <a:gd name="T2" fmla="*/ 4 w 21"/>
                    <a:gd name="T3" fmla="*/ 15 h 21"/>
                    <a:gd name="T4" fmla="*/ 11 w 21"/>
                    <a:gd name="T5" fmla="*/ 0 h 21"/>
                    <a:gd name="T6" fmla="*/ 20 w 21"/>
                    <a:gd name="T7" fmla="*/ 10 h 21"/>
                  </a:gdLst>
                  <a:ahLst/>
                  <a:cxnLst>
                    <a:cxn ang="0">
                      <a:pos x="T0" y="T1"/>
                    </a:cxn>
                    <a:cxn ang="0">
                      <a:pos x="T2" y="T3"/>
                    </a:cxn>
                    <a:cxn ang="0">
                      <a:pos x="T4" y="T5"/>
                    </a:cxn>
                    <a:cxn ang="0">
                      <a:pos x="T6" y="T7"/>
                    </a:cxn>
                  </a:cxnLst>
                  <a:rect l="0" t="0" r="r" b="b"/>
                  <a:pathLst>
                    <a:path w="21" h="21">
                      <a:moveTo>
                        <a:pt x="20" y="10"/>
                      </a:moveTo>
                      <a:cubicBezTo>
                        <a:pt x="19" y="18"/>
                        <a:pt x="9" y="21"/>
                        <a:pt x="4" y="15"/>
                      </a:cubicBezTo>
                      <a:cubicBezTo>
                        <a:pt x="0" y="9"/>
                        <a:pt x="3" y="0"/>
                        <a:pt x="11" y="0"/>
                      </a:cubicBezTo>
                      <a:cubicBezTo>
                        <a:pt x="18" y="0"/>
                        <a:pt x="21"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1" name="Freeform 475">
                  <a:extLst>
                    <a:ext uri="{FF2B5EF4-FFF2-40B4-BE49-F238E27FC236}">
                      <a16:creationId xmlns:a16="http://schemas.microsoft.com/office/drawing/2014/main" id="{D49BCDC1-B570-42D6-BF50-B646DC7FF7AD}"/>
                    </a:ext>
                  </a:extLst>
                </p:cNvPr>
                <p:cNvSpPr>
                  <a:spLocks/>
                </p:cNvSpPr>
                <p:nvPr/>
              </p:nvSpPr>
              <p:spPr bwMode="auto">
                <a:xfrm>
                  <a:off x="4411" y="2006"/>
                  <a:ext cx="32" cy="32"/>
                </a:xfrm>
                <a:custGeom>
                  <a:avLst/>
                  <a:gdLst>
                    <a:gd name="T0" fmla="*/ 21 w 22"/>
                    <a:gd name="T1" fmla="*/ 11 h 22"/>
                    <a:gd name="T2" fmla="*/ 5 w 22"/>
                    <a:gd name="T3" fmla="*/ 16 h 22"/>
                    <a:gd name="T4" fmla="*/ 12 w 22"/>
                    <a:gd name="T5" fmla="*/ 0 h 22"/>
                    <a:gd name="T6" fmla="*/ 21 w 22"/>
                    <a:gd name="T7" fmla="*/ 11 h 22"/>
                  </a:gdLst>
                  <a:ahLst/>
                  <a:cxnLst>
                    <a:cxn ang="0">
                      <a:pos x="T0" y="T1"/>
                    </a:cxn>
                    <a:cxn ang="0">
                      <a:pos x="T2" y="T3"/>
                    </a:cxn>
                    <a:cxn ang="0">
                      <a:pos x="T4" y="T5"/>
                    </a:cxn>
                    <a:cxn ang="0">
                      <a:pos x="T6" y="T7"/>
                    </a:cxn>
                  </a:cxnLst>
                  <a:rect l="0" t="0" r="r" b="b"/>
                  <a:pathLst>
                    <a:path w="22" h="22">
                      <a:moveTo>
                        <a:pt x="21" y="11"/>
                      </a:moveTo>
                      <a:cubicBezTo>
                        <a:pt x="20" y="19"/>
                        <a:pt x="10" y="22"/>
                        <a:pt x="5" y="16"/>
                      </a:cubicBezTo>
                      <a:cubicBezTo>
                        <a:pt x="0" y="10"/>
                        <a:pt x="4" y="1"/>
                        <a:pt x="12" y="0"/>
                      </a:cubicBezTo>
                      <a:cubicBezTo>
                        <a:pt x="19" y="1"/>
                        <a:pt x="22" y="7"/>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2" name="Freeform 476">
                  <a:extLst>
                    <a:ext uri="{FF2B5EF4-FFF2-40B4-BE49-F238E27FC236}">
                      <a16:creationId xmlns:a16="http://schemas.microsoft.com/office/drawing/2014/main" id="{6BFF0B20-3712-4019-97AA-ACC034EFCBFF}"/>
                    </a:ext>
                  </a:extLst>
                </p:cNvPr>
                <p:cNvSpPr>
                  <a:spLocks/>
                </p:cNvSpPr>
                <p:nvPr/>
              </p:nvSpPr>
              <p:spPr bwMode="auto">
                <a:xfrm>
                  <a:off x="4452" y="2146"/>
                  <a:ext cx="32" cy="34"/>
                </a:xfrm>
                <a:custGeom>
                  <a:avLst/>
                  <a:gdLst>
                    <a:gd name="T0" fmla="*/ 22 w 22"/>
                    <a:gd name="T1" fmla="*/ 11 h 23"/>
                    <a:gd name="T2" fmla="*/ 5 w 22"/>
                    <a:gd name="T3" fmla="*/ 16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20"/>
                        <a:pt x="10" y="23"/>
                        <a:pt x="5" y="16"/>
                      </a:cubicBezTo>
                      <a:cubicBezTo>
                        <a:pt x="0" y="10"/>
                        <a:pt x="3" y="1"/>
                        <a:pt x="12" y="0"/>
                      </a:cubicBezTo>
                      <a:cubicBezTo>
                        <a:pt x="20" y="1"/>
                        <a:pt x="22"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3" name="Freeform 477">
                  <a:extLst>
                    <a:ext uri="{FF2B5EF4-FFF2-40B4-BE49-F238E27FC236}">
                      <a16:creationId xmlns:a16="http://schemas.microsoft.com/office/drawing/2014/main" id="{0AB75083-2735-4FEC-830A-1A0839805A7D}"/>
                    </a:ext>
                  </a:extLst>
                </p:cNvPr>
                <p:cNvSpPr>
                  <a:spLocks/>
                </p:cNvSpPr>
                <p:nvPr/>
              </p:nvSpPr>
              <p:spPr bwMode="auto">
                <a:xfrm>
                  <a:off x="4452" y="2204"/>
                  <a:ext cx="33" cy="34"/>
                </a:xfrm>
                <a:custGeom>
                  <a:avLst/>
                  <a:gdLst>
                    <a:gd name="T0" fmla="*/ 22 w 23"/>
                    <a:gd name="T1" fmla="*/ 11 h 23"/>
                    <a:gd name="T2" fmla="*/ 5 w 23"/>
                    <a:gd name="T3" fmla="*/ 16 h 23"/>
                    <a:gd name="T4" fmla="*/ 12 w 23"/>
                    <a:gd name="T5" fmla="*/ 0 h 23"/>
                    <a:gd name="T6" fmla="*/ 22 w 23"/>
                    <a:gd name="T7" fmla="*/ 11 h 23"/>
                  </a:gdLst>
                  <a:ahLst/>
                  <a:cxnLst>
                    <a:cxn ang="0">
                      <a:pos x="T0" y="T1"/>
                    </a:cxn>
                    <a:cxn ang="0">
                      <a:pos x="T2" y="T3"/>
                    </a:cxn>
                    <a:cxn ang="0">
                      <a:pos x="T4" y="T5"/>
                    </a:cxn>
                    <a:cxn ang="0">
                      <a:pos x="T6" y="T7"/>
                    </a:cxn>
                  </a:cxnLst>
                  <a:rect l="0" t="0" r="r" b="b"/>
                  <a:pathLst>
                    <a:path w="23" h="23">
                      <a:moveTo>
                        <a:pt x="22" y="11"/>
                      </a:moveTo>
                      <a:cubicBezTo>
                        <a:pt x="22" y="20"/>
                        <a:pt x="11" y="23"/>
                        <a:pt x="5" y="16"/>
                      </a:cubicBezTo>
                      <a:cubicBezTo>
                        <a:pt x="0" y="10"/>
                        <a:pt x="3" y="0"/>
                        <a:pt x="12" y="0"/>
                      </a:cubicBezTo>
                      <a:cubicBezTo>
                        <a:pt x="20" y="0"/>
                        <a:pt x="23"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4" name="Freeform 478">
                  <a:extLst>
                    <a:ext uri="{FF2B5EF4-FFF2-40B4-BE49-F238E27FC236}">
                      <a16:creationId xmlns:a16="http://schemas.microsoft.com/office/drawing/2014/main" id="{E5DAF4CC-8BEC-4D58-808C-327CE4770526}"/>
                    </a:ext>
                  </a:extLst>
                </p:cNvPr>
                <p:cNvSpPr>
                  <a:spLocks/>
                </p:cNvSpPr>
                <p:nvPr/>
              </p:nvSpPr>
              <p:spPr bwMode="auto">
                <a:xfrm>
                  <a:off x="4452" y="2033"/>
                  <a:ext cx="32" cy="34"/>
                </a:xfrm>
                <a:custGeom>
                  <a:avLst/>
                  <a:gdLst>
                    <a:gd name="T0" fmla="*/ 22 w 22"/>
                    <a:gd name="T1" fmla="*/ 11 h 23"/>
                    <a:gd name="T2" fmla="*/ 5 w 22"/>
                    <a:gd name="T3" fmla="*/ 16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19"/>
                        <a:pt x="10" y="23"/>
                        <a:pt x="5" y="16"/>
                      </a:cubicBezTo>
                      <a:cubicBezTo>
                        <a:pt x="0" y="10"/>
                        <a:pt x="3" y="1"/>
                        <a:pt x="12" y="0"/>
                      </a:cubicBezTo>
                      <a:cubicBezTo>
                        <a:pt x="20" y="1"/>
                        <a:pt x="22"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5" name="Freeform 479">
                  <a:extLst>
                    <a:ext uri="{FF2B5EF4-FFF2-40B4-BE49-F238E27FC236}">
                      <a16:creationId xmlns:a16="http://schemas.microsoft.com/office/drawing/2014/main" id="{64E26509-A526-435D-976A-B4F042FF82C7}"/>
                    </a:ext>
                  </a:extLst>
                </p:cNvPr>
                <p:cNvSpPr>
                  <a:spLocks/>
                </p:cNvSpPr>
                <p:nvPr/>
              </p:nvSpPr>
              <p:spPr bwMode="auto">
                <a:xfrm>
                  <a:off x="4452" y="2090"/>
                  <a:ext cx="32" cy="33"/>
                </a:xfrm>
                <a:custGeom>
                  <a:avLst/>
                  <a:gdLst>
                    <a:gd name="T0" fmla="*/ 22 w 22"/>
                    <a:gd name="T1" fmla="*/ 11 h 23"/>
                    <a:gd name="T2" fmla="*/ 4 w 22"/>
                    <a:gd name="T3" fmla="*/ 16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19"/>
                        <a:pt x="10" y="23"/>
                        <a:pt x="4" y="16"/>
                      </a:cubicBezTo>
                      <a:cubicBezTo>
                        <a:pt x="0" y="10"/>
                        <a:pt x="3" y="1"/>
                        <a:pt x="12" y="0"/>
                      </a:cubicBezTo>
                      <a:cubicBezTo>
                        <a:pt x="20" y="0"/>
                        <a:pt x="22"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6" name="Freeform 480">
                  <a:extLst>
                    <a:ext uri="{FF2B5EF4-FFF2-40B4-BE49-F238E27FC236}">
                      <a16:creationId xmlns:a16="http://schemas.microsoft.com/office/drawing/2014/main" id="{E9899F6C-2D14-496F-88CF-752A24EE7A5F}"/>
                    </a:ext>
                  </a:extLst>
                </p:cNvPr>
                <p:cNvSpPr>
                  <a:spLocks/>
                </p:cNvSpPr>
                <p:nvPr/>
              </p:nvSpPr>
              <p:spPr bwMode="auto">
                <a:xfrm>
                  <a:off x="4453" y="1980"/>
                  <a:ext cx="31" cy="30"/>
                </a:xfrm>
                <a:custGeom>
                  <a:avLst/>
                  <a:gdLst>
                    <a:gd name="T0" fmla="*/ 21 w 21"/>
                    <a:gd name="T1" fmla="*/ 10 h 21"/>
                    <a:gd name="T2" fmla="*/ 4 w 21"/>
                    <a:gd name="T3" fmla="*/ 15 h 21"/>
                    <a:gd name="T4" fmla="*/ 11 w 21"/>
                    <a:gd name="T5" fmla="*/ 0 h 21"/>
                    <a:gd name="T6" fmla="*/ 21 w 21"/>
                    <a:gd name="T7" fmla="*/ 10 h 21"/>
                  </a:gdLst>
                  <a:ahLst/>
                  <a:cxnLst>
                    <a:cxn ang="0">
                      <a:pos x="T0" y="T1"/>
                    </a:cxn>
                    <a:cxn ang="0">
                      <a:pos x="T2" y="T3"/>
                    </a:cxn>
                    <a:cxn ang="0">
                      <a:pos x="T4" y="T5"/>
                    </a:cxn>
                    <a:cxn ang="0">
                      <a:pos x="T6" y="T7"/>
                    </a:cxn>
                  </a:cxnLst>
                  <a:rect l="0" t="0" r="r" b="b"/>
                  <a:pathLst>
                    <a:path w="21" h="21">
                      <a:moveTo>
                        <a:pt x="21" y="10"/>
                      </a:moveTo>
                      <a:cubicBezTo>
                        <a:pt x="20" y="18"/>
                        <a:pt x="9" y="21"/>
                        <a:pt x="4" y="15"/>
                      </a:cubicBezTo>
                      <a:cubicBezTo>
                        <a:pt x="0" y="9"/>
                        <a:pt x="3" y="0"/>
                        <a:pt x="11" y="0"/>
                      </a:cubicBezTo>
                      <a:cubicBezTo>
                        <a:pt x="19"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7" name="Freeform 481">
                  <a:extLst>
                    <a:ext uri="{FF2B5EF4-FFF2-40B4-BE49-F238E27FC236}">
                      <a16:creationId xmlns:a16="http://schemas.microsoft.com/office/drawing/2014/main" id="{0C0F70CC-750B-4A12-9852-839CD0F0B740}"/>
                    </a:ext>
                  </a:extLst>
                </p:cNvPr>
                <p:cNvSpPr>
                  <a:spLocks/>
                </p:cNvSpPr>
                <p:nvPr/>
              </p:nvSpPr>
              <p:spPr bwMode="auto">
                <a:xfrm>
                  <a:off x="4501" y="2175"/>
                  <a:ext cx="32" cy="34"/>
                </a:xfrm>
                <a:custGeom>
                  <a:avLst/>
                  <a:gdLst>
                    <a:gd name="T0" fmla="*/ 22 w 22"/>
                    <a:gd name="T1" fmla="*/ 10 h 23"/>
                    <a:gd name="T2" fmla="*/ 5 w 22"/>
                    <a:gd name="T3" fmla="*/ 16 h 23"/>
                    <a:gd name="T4" fmla="*/ 12 w 22"/>
                    <a:gd name="T5" fmla="*/ 0 h 23"/>
                    <a:gd name="T6" fmla="*/ 22 w 22"/>
                    <a:gd name="T7" fmla="*/ 10 h 23"/>
                  </a:gdLst>
                  <a:ahLst/>
                  <a:cxnLst>
                    <a:cxn ang="0">
                      <a:pos x="T0" y="T1"/>
                    </a:cxn>
                    <a:cxn ang="0">
                      <a:pos x="T2" y="T3"/>
                    </a:cxn>
                    <a:cxn ang="0">
                      <a:pos x="T4" y="T5"/>
                    </a:cxn>
                    <a:cxn ang="0">
                      <a:pos x="T6" y="T7"/>
                    </a:cxn>
                  </a:cxnLst>
                  <a:rect l="0" t="0" r="r" b="b"/>
                  <a:pathLst>
                    <a:path w="22" h="23">
                      <a:moveTo>
                        <a:pt x="22" y="10"/>
                      </a:moveTo>
                      <a:cubicBezTo>
                        <a:pt x="21" y="19"/>
                        <a:pt x="10" y="23"/>
                        <a:pt x="5" y="16"/>
                      </a:cubicBezTo>
                      <a:cubicBezTo>
                        <a:pt x="0" y="10"/>
                        <a:pt x="3" y="0"/>
                        <a:pt x="12" y="0"/>
                      </a:cubicBezTo>
                      <a:cubicBezTo>
                        <a:pt x="19"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8" name="Freeform 482">
                  <a:extLst>
                    <a:ext uri="{FF2B5EF4-FFF2-40B4-BE49-F238E27FC236}">
                      <a16:creationId xmlns:a16="http://schemas.microsoft.com/office/drawing/2014/main" id="{3F50EE6F-3DD4-4B0E-958B-A50AA64E6AF7}"/>
                    </a:ext>
                  </a:extLst>
                </p:cNvPr>
                <p:cNvSpPr>
                  <a:spLocks/>
                </p:cNvSpPr>
                <p:nvPr/>
              </p:nvSpPr>
              <p:spPr bwMode="auto">
                <a:xfrm>
                  <a:off x="4501" y="2233"/>
                  <a:ext cx="33" cy="34"/>
                </a:xfrm>
                <a:custGeom>
                  <a:avLst/>
                  <a:gdLst>
                    <a:gd name="T0" fmla="*/ 23 w 23"/>
                    <a:gd name="T1" fmla="*/ 10 h 23"/>
                    <a:gd name="T2" fmla="*/ 5 w 23"/>
                    <a:gd name="T3" fmla="*/ 16 h 23"/>
                    <a:gd name="T4" fmla="*/ 13 w 23"/>
                    <a:gd name="T5" fmla="*/ 0 h 23"/>
                    <a:gd name="T6" fmla="*/ 23 w 23"/>
                    <a:gd name="T7" fmla="*/ 10 h 23"/>
                  </a:gdLst>
                  <a:ahLst/>
                  <a:cxnLst>
                    <a:cxn ang="0">
                      <a:pos x="T0" y="T1"/>
                    </a:cxn>
                    <a:cxn ang="0">
                      <a:pos x="T2" y="T3"/>
                    </a:cxn>
                    <a:cxn ang="0">
                      <a:pos x="T4" y="T5"/>
                    </a:cxn>
                    <a:cxn ang="0">
                      <a:pos x="T6" y="T7"/>
                    </a:cxn>
                  </a:cxnLst>
                  <a:rect l="0" t="0" r="r" b="b"/>
                  <a:pathLst>
                    <a:path w="23" h="23">
                      <a:moveTo>
                        <a:pt x="23" y="10"/>
                      </a:moveTo>
                      <a:cubicBezTo>
                        <a:pt x="22" y="19"/>
                        <a:pt x="11" y="23"/>
                        <a:pt x="5" y="16"/>
                      </a:cubicBezTo>
                      <a:cubicBezTo>
                        <a:pt x="0" y="10"/>
                        <a:pt x="3" y="0"/>
                        <a:pt x="13" y="0"/>
                      </a:cubicBezTo>
                      <a:cubicBezTo>
                        <a:pt x="20" y="0"/>
                        <a:pt x="23" y="6"/>
                        <a:pt x="2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9" name="Freeform 483">
                  <a:extLst>
                    <a:ext uri="{FF2B5EF4-FFF2-40B4-BE49-F238E27FC236}">
                      <a16:creationId xmlns:a16="http://schemas.microsoft.com/office/drawing/2014/main" id="{8B2A0374-ABDB-4F47-B07A-BF319089DB69}"/>
                    </a:ext>
                  </a:extLst>
                </p:cNvPr>
                <p:cNvSpPr>
                  <a:spLocks/>
                </p:cNvSpPr>
                <p:nvPr/>
              </p:nvSpPr>
              <p:spPr bwMode="auto">
                <a:xfrm>
                  <a:off x="4500" y="2061"/>
                  <a:ext cx="32" cy="33"/>
                </a:xfrm>
                <a:custGeom>
                  <a:avLst/>
                  <a:gdLst>
                    <a:gd name="T0" fmla="*/ 21 w 22"/>
                    <a:gd name="T1" fmla="*/ 11 h 23"/>
                    <a:gd name="T2" fmla="*/ 5 w 22"/>
                    <a:gd name="T3" fmla="*/ 16 h 23"/>
                    <a:gd name="T4" fmla="*/ 12 w 22"/>
                    <a:gd name="T5" fmla="*/ 0 h 23"/>
                    <a:gd name="T6" fmla="*/ 21 w 22"/>
                    <a:gd name="T7" fmla="*/ 11 h 23"/>
                  </a:gdLst>
                  <a:ahLst/>
                  <a:cxnLst>
                    <a:cxn ang="0">
                      <a:pos x="T0" y="T1"/>
                    </a:cxn>
                    <a:cxn ang="0">
                      <a:pos x="T2" y="T3"/>
                    </a:cxn>
                    <a:cxn ang="0">
                      <a:pos x="T4" y="T5"/>
                    </a:cxn>
                    <a:cxn ang="0">
                      <a:pos x="T6" y="T7"/>
                    </a:cxn>
                  </a:cxnLst>
                  <a:rect l="0" t="0" r="r" b="b"/>
                  <a:pathLst>
                    <a:path w="22" h="23">
                      <a:moveTo>
                        <a:pt x="21" y="11"/>
                      </a:moveTo>
                      <a:cubicBezTo>
                        <a:pt x="21" y="19"/>
                        <a:pt x="10" y="23"/>
                        <a:pt x="5" y="16"/>
                      </a:cubicBezTo>
                      <a:cubicBezTo>
                        <a:pt x="0" y="11"/>
                        <a:pt x="3" y="1"/>
                        <a:pt x="12" y="0"/>
                      </a:cubicBezTo>
                      <a:cubicBezTo>
                        <a:pt x="19" y="1"/>
                        <a:pt x="22" y="7"/>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0" name="Freeform 484">
                  <a:extLst>
                    <a:ext uri="{FF2B5EF4-FFF2-40B4-BE49-F238E27FC236}">
                      <a16:creationId xmlns:a16="http://schemas.microsoft.com/office/drawing/2014/main" id="{D7C45525-DF7C-43BE-A41D-AC484B60B454}"/>
                    </a:ext>
                  </a:extLst>
                </p:cNvPr>
                <p:cNvSpPr>
                  <a:spLocks/>
                </p:cNvSpPr>
                <p:nvPr/>
              </p:nvSpPr>
              <p:spPr bwMode="auto">
                <a:xfrm>
                  <a:off x="4500" y="2117"/>
                  <a:ext cx="33" cy="34"/>
                </a:xfrm>
                <a:custGeom>
                  <a:avLst/>
                  <a:gdLst>
                    <a:gd name="T0" fmla="*/ 22 w 23"/>
                    <a:gd name="T1" fmla="*/ 11 h 23"/>
                    <a:gd name="T2" fmla="*/ 5 w 23"/>
                    <a:gd name="T3" fmla="*/ 16 h 23"/>
                    <a:gd name="T4" fmla="*/ 12 w 23"/>
                    <a:gd name="T5" fmla="*/ 0 h 23"/>
                    <a:gd name="T6" fmla="*/ 22 w 23"/>
                    <a:gd name="T7" fmla="*/ 11 h 23"/>
                  </a:gdLst>
                  <a:ahLst/>
                  <a:cxnLst>
                    <a:cxn ang="0">
                      <a:pos x="T0" y="T1"/>
                    </a:cxn>
                    <a:cxn ang="0">
                      <a:pos x="T2" y="T3"/>
                    </a:cxn>
                    <a:cxn ang="0">
                      <a:pos x="T4" y="T5"/>
                    </a:cxn>
                    <a:cxn ang="0">
                      <a:pos x="T6" y="T7"/>
                    </a:cxn>
                  </a:cxnLst>
                  <a:rect l="0" t="0" r="r" b="b"/>
                  <a:pathLst>
                    <a:path w="23" h="23">
                      <a:moveTo>
                        <a:pt x="22" y="11"/>
                      </a:moveTo>
                      <a:cubicBezTo>
                        <a:pt x="21" y="20"/>
                        <a:pt x="11" y="23"/>
                        <a:pt x="5" y="16"/>
                      </a:cubicBezTo>
                      <a:cubicBezTo>
                        <a:pt x="0" y="11"/>
                        <a:pt x="3" y="1"/>
                        <a:pt x="12" y="0"/>
                      </a:cubicBezTo>
                      <a:cubicBezTo>
                        <a:pt x="20" y="1"/>
                        <a:pt x="23"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1" name="Freeform 485">
                  <a:extLst>
                    <a:ext uri="{FF2B5EF4-FFF2-40B4-BE49-F238E27FC236}">
                      <a16:creationId xmlns:a16="http://schemas.microsoft.com/office/drawing/2014/main" id="{7B2685D1-6DF5-4054-B8B0-BB3A555B2FEC}"/>
                    </a:ext>
                  </a:extLst>
                </p:cNvPr>
                <p:cNvSpPr>
                  <a:spLocks/>
                </p:cNvSpPr>
                <p:nvPr/>
              </p:nvSpPr>
              <p:spPr bwMode="auto">
                <a:xfrm>
                  <a:off x="4500" y="2006"/>
                  <a:ext cx="30" cy="32"/>
                </a:xfrm>
                <a:custGeom>
                  <a:avLst/>
                  <a:gdLst>
                    <a:gd name="T0" fmla="*/ 21 w 21"/>
                    <a:gd name="T1" fmla="*/ 10 h 22"/>
                    <a:gd name="T2" fmla="*/ 4 w 21"/>
                    <a:gd name="T3" fmla="*/ 16 h 22"/>
                    <a:gd name="T4" fmla="*/ 11 w 21"/>
                    <a:gd name="T5" fmla="*/ 0 h 22"/>
                    <a:gd name="T6" fmla="*/ 21 w 21"/>
                    <a:gd name="T7" fmla="*/ 10 h 22"/>
                  </a:gdLst>
                  <a:ahLst/>
                  <a:cxnLst>
                    <a:cxn ang="0">
                      <a:pos x="T0" y="T1"/>
                    </a:cxn>
                    <a:cxn ang="0">
                      <a:pos x="T2" y="T3"/>
                    </a:cxn>
                    <a:cxn ang="0">
                      <a:pos x="T4" y="T5"/>
                    </a:cxn>
                    <a:cxn ang="0">
                      <a:pos x="T6" y="T7"/>
                    </a:cxn>
                  </a:cxnLst>
                  <a:rect l="0" t="0" r="r" b="b"/>
                  <a:pathLst>
                    <a:path w="21" h="22">
                      <a:moveTo>
                        <a:pt x="21" y="10"/>
                      </a:moveTo>
                      <a:cubicBezTo>
                        <a:pt x="20" y="19"/>
                        <a:pt x="10" y="22"/>
                        <a:pt x="4" y="16"/>
                      </a:cubicBezTo>
                      <a:cubicBezTo>
                        <a:pt x="0" y="10"/>
                        <a:pt x="3" y="1"/>
                        <a:pt x="11" y="0"/>
                      </a:cubicBezTo>
                      <a:cubicBezTo>
                        <a:pt x="18"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2" name="Freeform 486">
                  <a:extLst>
                    <a:ext uri="{FF2B5EF4-FFF2-40B4-BE49-F238E27FC236}">
                      <a16:creationId xmlns:a16="http://schemas.microsoft.com/office/drawing/2014/main" id="{E860E774-3FDE-4CD9-AEFE-8399D19578C9}"/>
                    </a:ext>
                  </a:extLst>
                </p:cNvPr>
                <p:cNvSpPr>
                  <a:spLocks/>
                </p:cNvSpPr>
                <p:nvPr/>
              </p:nvSpPr>
              <p:spPr bwMode="auto">
                <a:xfrm>
                  <a:off x="4543" y="2145"/>
                  <a:ext cx="32" cy="33"/>
                </a:xfrm>
                <a:custGeom>
                  <a:avLst/>
                  <a:gdLst>
                    <a:gd name="T0" fmla="*/ 22 w 22"/>
                    <a:gd name="T1" fmla="*/ 11 h 23"/>
                    <a:gd name="T2" fmla="*/ 5 w 22"/>
                    <a:gd name="T3" fmla="*/ 17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20"/>
                        <a:pt x="10" y="23"/>
                        <a:pt x="5" y="17"/>
                      </a:cubicBezTo>
                      <a:cubicBezTo>
                        <a:pt x="0" y="11"/>
                        <a:pt x="3" y="1"/>
                        <a:pt x="12" y="0"/>
                      </a:cubicBezTo>
                      <a:cubicBezTo>
                        <a:pt x="19" y="0"/>
                        <a:pt x="22" y="7"/>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3" name="Freeform 487">
                  <a:extLst>
                    <a:ext uri="{FF2B5EF4-FFF2-40B4-BE49-F238E27FC236}">
                      <a16:creationId xmlns:a16="http://schemas.microsoft.com/office/drawing/2014/main" id="{2B0B8DD9-7F52-4FA3-B0A5-BB532B715E61}"/>
                    </a:ext>
                  </a:extLst>
                </p:cNvPr>
                <p:cNvSpPr>
                  <a:spLocks/>
                </p:cNvSpPr>
                <p:nvPr/>
              </p:nvSpPr>
              <p:spPr bwMode="auto">
                <a:xfrm>
                  <a:off x="4545" y="2203"/>
                  <a:ext cx="31" cy="33"/>
                </a:xfrm>
                <a:custGeom>
                  <a:avLst/>
                  <a:gdLst>
                    <a:gd name="T0" fmla="*/ 22 w 22"/>
                    <a:gd name="T1" fmla="*/ 11 h 23"/>
                    <a:gd name="T2" fmla="*/ 5 w 22"/>
                    <a:gd name="T3" fmla="*/ 16 h 23"/>
                    <a:gd name="T4" fmla="*/ 12 w 22"/>
                    <a:gd name="T5" fmla="*/ 0 h 23"/>
                    <a:gd name="T6" fmla="*/ 22 w 22"/>
                    <a:gd name="T7" fmla="*/ 11 h 23"/>
                  </a:gdLst>
                  <a:ahLst/>
                  <a:cxnLst>
                    <a:cxn ang="0">
                      <a:pos x="T0" y="T1"/>
                    </a:cxn>
                    <a:cxn ang="0">
                      <a:pos x="T2" y="T3"/>
                    </a:cxn>
                    <a:cxn ang="0">
                      <a:pos x="T4" y="T5"/>
                    </a:cxn>
                    <a:cxn ang="0">
                      <a:pos x="T6" y="T7"/>
                    </a:cxn>
                  </a:cxnLst>
                  <a:rect l="0" t="0" r="r" b="b"/>
                  <a:pathLst>
                    <a:path w="22" h="23">
                      <a:moveTo>
                        <a:pt x="22" y="11"/>
                      </a:moveTo>
                      <a:cubicBezTo>
                        <a:pt x="21" y="19"/>
                        <a:pt x="10" y="23"/>
                        <a:pt x="5" y="16"/>
                      </a:cubicBezTo>
                      <a:cubicBezTo>
                        <a:pt x="0" y="11"/>
                        <a:pt x="3" y="1"/>
                        <a:pt x="12" y="0"/>
                      </a:cubicBezTo>
                      <a:cubicBezTo>
                        <a:pt x="19" y="0"/>
                        <a:pt x="22" y="6"/>
                        <a:pt x="2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4" name="Freeform 488">
                  <a:extLst>
                    <a:ext uri="{FF2B5EF4-FFF2-40B4-BE49-F238E27FC236}">
                      <a16:creationId xmlns:a16="http://schemas.microsoft.com/office/drawing/2014/main" id="{638877F9-30F1-4D45-BC4B-337198AFDDD2}"/>
                    </a:ext>
                  </a:extLst>
                </p:cNvPr>
                <p:cNvSpPr>
                  <a:spLocks/>
                </p:cNvSpPr>
                <p:nvPr/>
              </p:nvSpPr>
              <p:spPr bwMode="auto">
                <a:xfrm>
                  <a:off x="4540" y="2033"/>
                  <a:ext cx="31" cy="32"/>
                </a:xfrm>
                <a:custGeom>
                  <a:avLst/>
                  <a:gdLst>
                    <a:gd name="T0" fmla="*/ 21 w 21"/>
                    <a:gd name="T1" fmla="*/ 10 h 22"/>
                    <a:gd name="T2" fmla="*/ 5 w 21"/>
                    <a:gd name="T3" fmla="*/ 15 h 22"/>
                    <a:gd name="T4" fmla="*/ 11 w 21"/>
                    <a:gd name="T5" fmla="*/ 0 h 22"/>
                    <a:gd name="T6" fmla="*/ 21 w 21"/>
                    <a:gd name="T7" fmla="*/ 10 h 22"/>
                  </a:gdLst>
                  <a:ahLst/>
                  <a:cxnLst>
                    <a:cxn ang="0">
                      <a:pos x="T0" y="T1"/>
                    </a:cxn>
                    <a:cxn ang="0">
                      <a:pos x="T2" y="T3"/>
                    </a:cxn>
                    <a:cxn ang="0">
                      <a:pos x="T4" y="T5"/>
                    </a:cxn>
                    <a:cxn ang="0">
                      <a:pos x="T6" y="T7"/>
                    </a:cxn>
                  </a:cxnLst>
                  <a:rect l="0" t="0" r="r" b="b"/>
                  <a:pathLst>
                    <a:path w="21" h="22">
                      <a:moveTo>
                        <a:pt x="21" y="10"/>
                      </a:moveTo>
                      <a:cubicBezTo>
                        <a:pt x="21" y="18"/>
                        <a:pt x="10" y="22"/>
                        <a:pt x="5" y="15"/>
                      </a:cubicBezTo>
                      <a:cubicBezTo>
                        <a:pt x="0" y="10"/>
                        <a:pt x="3" y="0"/>
                        <a:pt x="11" y="0"/>
                      </a:cubicBezTo>
                      <a:cubicBezTo>
                        <a:pt x="19"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5" name="Freeform 489">
                  <a:extLst>
                    <a:ext uri="{FF2B5EF4-FFF2-40B4-BE49-F238E27FC236}">
                      <a16:creationId xmlns:a16="http://schemas.microsoft.com/office/drawing/2014/main" id="{E8BA18B3-FC5A-4143-8F9E-71D48CB7B84F}"/>
                    </a:ext>
                  </a:extLst>
                </p:cNvPr>
                <p:cNvSpPr>
                  <a:spLocks/>
                </p:cNvSpPr>
                <p:nvPr/>
              </p:nvSpPr>
              <p:spPr bwMode="auto">
                <a:xfrm>
                  <a:off x="4542" y="2088"/>
                  <a:ext cx="31" cy="34"/>
                </a:xfrm>
                <a:custGeom>
                  <a:avLst/>
                  <a:gdLst>
                    <a:gd name="T0" fmla="*/ 21 w 22"/>
                    <a:gd name="T1" fmla="*/ 11 h 23"/>
                    <a:gd name="T2" fmla="*/ 5 w 22"/>
                    <a:gd name="T3" fmla="*/ 16 h 23"/>
                    <a:gd name="T4" fmla="*/ 12 w 22"/>
                    <a:gd name="T5" fmla="*/ 0 h 23"/>
                    <a:gd name="T6" fmla="*/ 21 w 22"/>
                    <a:gd name="T7" fmla="*/ 11 h 23"/>
                  </a:gdLst>
                  <a:ahLst/>
                  <a:cxnLst>
                    <a:cxn ang="0">
                      <a:pos x="T0" y="T1"/>
                    </a:cxn>
                    <a:cxn ang="0">
                      <a:pos x="T2" y="T3"/>
                    </a:cxn>
                    <a:cxn ang="0">
                      <a:pos x="T4" y="T5"/>
                    </a:cxn>
                    <a:cxn ang="0">
                      <a:pos x="T6" y="T7"/>
                    </a:cxn>
                  </a:cxnLst>
                  <a:rect l="0" t="0" r="r" b="b"/>
                  <a:pathLst>
                    <a:path w="22" h="23">
                      <a:moveTo>
                        <a:pt x="21" y="11"/>
                      </a:moveTo>
                      <a:cubicBezTo>
                        <a:pt x="21" y="19"/>
                        <a:pt x="10" y="23"/>
                        <a:pt x="5" y="16"/>
                      </a:cubicBezTo>
                      <a:cubicBezTo>
                        <a:pt x="0" y="11"/>
                        <a:pt x="3" y="1"/>
                        <a:pt x="12" y="0"/>
                      </a:cubicBezTo>
                      <a:cubicBezTo>
                        <a:pt x="19" y="0"/>
                        <a:pt x="22" y="6"/>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6" name="Freeform 490">
                  <a:extLst>
                    <a:ext uri="{FF2B5EF4-FFF2-40B4-BE49-F238E27FC236}">
                      <a16:creationId xmlns:a16="http://schemas.microsoft.com/office/drawing/2014/main" id="{56E843DB-1DAD-4F08-A7C9-5A7F5EF77F1C}"/>
                    </a:ext>
                  </a:extLst>
                </p:cNvPr>
                <p:cNvSpPr>
                  <a:spLocks/>
                </p:cNvSpPr>
                <p:nvPr/>
              </p:nvSpPr>
              <p:spPr bwMode="auto">
                <a:xfrm>
                  <a:off x="4539" y="1978"/>
                  <a:ext cx="30" cy="31"/>
                </a:xfrm>
                <a:custGeom>
                  <a:avLst/>
                  <a:gdLst>
                    <a:gd name="T0" fmla="*/ 21 w 21"/>
                    <a:gd name="T1" fmla="*/ 10 h 21"/>
                    <a:gd name="T2" fmla="*/ 5 w 21"/>
                    <a:gd name="T3" fmla="*/ 15 h 21"/>
                    <a:gd name="T4" fmla="*/ 11 w 21"/>
                    <a:gd name="T5" fmla="*/ 0 h 21"/>
                    <a:gd name="T6" fmla="*/ 21 w 21"/>
                    <a:gd name="T7" fmla="*/ 10 h 21"/>
                  </a:gdLst>
                  <a:ahLst/>
                  <a:cxnLst>
                    <a:cxn ang="0">
                      <a:pos x="T0" y="T1"/>
                    </a:cxn>
                    <a:cxn ang="0">
                      <a:pos x="T2" y="T3"/>
                    </a:cxn>
                    <a:cxn ang="0">
                      <a:pos x="T4" y="T5"/>
                    </a:cxn>
                    <a:cxn ang="0">
                      <a:pos x="T6" y="T7"/>
                    </a:cxn>
                  </a:cxnLst>
                  <a:rect l="0" t="0" r="r" b="b"/>
                  <a:pathLst>
                    <a:path w="21" h="21">
                      <a:moveTo>
                        <a:pt x="21" y="10"/>
                      </a:moveTo>
                      <a:cubicBezTo>
                        <a:pt x="20" y="18"/>
                        <a:pt x="10" y="21"/>
                        <a:pt x="5" y="15"/>
                      </a:cubicBezTo>
                      <a:cubicBezTo>
                        <a:pt x="0" y="10"/>
                        <a:pt x="3" y="0"/>
                        <a:pt x="11" y="0"/>
                      </a:cubicBezTo>
                      <a:cubicBezTo>
                        <a:pt x="18"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7" name="Freeform 491">
                  <a:extLst>
                    <a:ext uri="{FF2B5EF4-FFF2-40B4-BE49-F238E27FC236}">
                      <a16:creationId xmlns:a16="http://schemas.microsoft.com/office/drawing/2014/main" id="{6DD8BD1A-8BC8-4564-9298-0A73CBA3A764}"/>
                    </a:ext>
                  </a:extLst>
                </p:cNvPr>
                <p:cNvSpPr>
                  <a:spLocks/>
                </p:cNvSpPr>
                <p:nvPr/>
              </p:nvSpPr>
              <p:spPr bwMode="auto">
                <a:xfrm>
                  <a:off x="4591" y="2172"/>
                  <a:ext cx="33" cy="34"/>
                </a:xfrm>
                <a:custGeom>
                  <a:avLst/>
                  <a:gdLst>
                    <a:gd name="T0" fmla="*/ 22 w 23"/>
                    <a:gd name="T1" fmla="*/ 10 h 23"/>
                    <a:gd name="T2" fmla="*/ 5 w 23"/>
                    <a:gd name="T3" fmla="*/ 16 h 23"/>
                    <a:gd name="T4" fmla="*/ 12 w 23"/>
                    <a:gd name="T5" fmla="*/ 0 h 23"/>
                    <a:gd name="T6" fmla="*/ 22 w 23"/>
                    <a:gd name="T7" fmla="*/ 10 h 23"/>
                  </a:gdLst>
                  <a:ahLst/>
                  <a:cxnLst>
                    <a:cxn ang="0">
                      <a:pos x="T0" y="T1"/>
                    </a:cxn>
                    <a:cxn ang="0">
                      <a:pos x="T2" y="T3"/>
                    </a:cxn>
                    <a:cxn ang="0">
                      <a:pos x="T4" y="T5"/>
                    </a:cxn>
                    <a:cxn ang="0">
                      <a:pos x="T6" y="T7"/>
                    </a:cxn>
                  </a:cxnLst>
                  <a:rect l="0" t="0" r="r" b="b"/>
                  <a:pathLst>
                    <a:path w="23" h="23">
                      <a:moveTo>
                        <a:pt x="22" y="10"/>
                      </a:moveTo>
                      <a:cubicBezTo>
                        <a:pt x="22" y="19"/>
                        <a:pt x="11" y="23"/>
                        <a:pt x="5" y="16"/>
                      </a:cubicBezTo>
                      <a:cubicBezTo>
                        <a:pt x="0" y="11"/>
                        <a:pt x="3" y="1"/>
                        <a:pt x="12" y="0"/>
                      </a:cubicBezTo>
                      <a:cubicBezTo>
                        <a:pt x="20" y="0"/>
                        <a:pt x="23"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8" name="Freeform 492">
                  <a:extLst>
                    <a:ext uri="{FF2B5EF4-FFF2-40B4-BE49-F238E27FC236}">
                      <a16:creationId xmlns:a16="http://schemas.microsoft.com/office/drawing/2014/main" id="{41F79EF7-CE4D-4316-87A3-2BA2C39F9BA4}"/>
                    </a:ext>
                  </a:extLst>
                </p:cNvPr>
                <p:cNvSpPr>
                  <a:spLocks/>
                </p:cNvSpPr>
                <p:nvPr/>
              </p:nvSpPr>
              <p:spPr bwMode="auto">
                <a:xfrm>
                  <a:off x="4594" y="2230"/>
                  <a:ext cx="32" cy="34"/>
                </a:xfrm>
                <a:custGeom>
                  <a:avLst/>
                  <a:gdLst>
                    <a:gd name="T0" fmla="*/ 22 w 22"/>
                    <a:gd name="T1" fmla="*/ 10 h 23"/>
                    <a:gd name="T2" fmla="*/ 5 w 22"/>
                    <a:gd name="T3" fmla="*/ 16 h 23"/>
                    <a:gd name="T4" fmla="*/ 12 w 22"/>
                    <a:gd name="T5" fmla="*/ 0 h 23"/>
                    <a:gd name="T6" fmla="*/ 22 w 22"/>
                    <a:gd name="T7" fmla="*/ 10 h 23"/>
                  </a:gdLst>
                  <a:ahLst/>
                  <a:cxnLst>
                    <a:cxn ang="0">
                      <a:pos x="T0" y="T1"/>
                    </a:cxn>
                    <a:cxn ang="0">
                      <a:pos x="T2" y="T3"/>
                    </a:cxn>
                    <a:cxn ang="0">
                      <a:pos x="T4" y="T5"/>
                    </a:cxn>
                    <a:cxn ang="0">
                      <a:pos x="T6" y="T7"/>
                    </a:cxn>
                  </a:cxnLst>
                  <a:rect l="0" t="0" r="r" b="b"/>
                  <a:pathLst>
                    <a:path w="22" h="23">
                      <a:moveTo>
                        <a:pt x="22" y="10"/>
                      </a:moveTo>
                      <a:cubicBezTo>
                        <a:pt x="21" y="19"/>
                        <a:pt x="10" y="23"/>
                        <a:pt x="5" y="16"/>
                      </a:cubicBezTo>
                      <a:cubicBezTo>
                        <a:pt x="0" y="10"/>
                        <a:pt x="3" y="1"/>
                        <a:pt x="12" y="0"/>
                      </a:cubicBezTo>
                      <a:cubicBezTo>
                        <a:pt x="19"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9" name="Freeform 493">
                  <a:extLst>
                    <a:ext uri="{FF2B5EF4-FFF2-40B4-BE49-F238E27FC236}">
                      <a16:creationId xmlns:a16="http://schemas.microsoft.com/office/drawing/2014/main" id="{576B4ACB-F8CD-4D5C-BD15-620F354273A9}"/>
                    </a:ext>
                  </a:extLst>
                </p:cNvPr>
                <p:cNvSpPr>
                  <a:spLocks/>
                </p:cNvSpPr>
                <p:nvPr/>
              </p:nvSpPr>
              <p:spPr bwMode="auto">
                <a:xfrm>
                  <a:off x="4588" y="2059"/>
                  <a:ext cx="30" cy="32"/>
                </a:xfrm>
                <a:custGeom>
                  <a:avLst/>
                  <a:gdLst>
                    <a:gd name="T0" fmla="*/ 21 w 21"/>
                    <a:gd name="T1" fmla="*/ 10 h 22"/>
                    <a:gd name="T2" fmla="*/ 5 w 21"/>
                    <a:gd name="T3" fmla="*/ 16 h 22"/>
                    <a:gd name="T4" fmla="*/ 11 w 21"/>
                    <a:gd name="T5" fmla="*/ 0 h 22"/>
                    <a:gd name="T6" fmla="*/ 21 w 21"/>
                    <a:gd name="T7" fmla="*/ 10 h 22"/>
                  </a:gdLst>
                  <a:ahLst/>
                  <a:cxnLst>
                    <a:cxn ang="0">
                      <a:pos x="T0" y="T1"/>
                    </a:cxn>
                    <a:cxn ang="0">
                      <a:pos x="T2" y="T3"/>
                    </a:cxn>
                    <a:cxn ang="0">
                      <a:pos x="T4" y="T5"/>
                    </a:cxn>
                    <a:cxn ang="0">
                      <a:pos x="T6" y="T7"/>
                    </a:cxn>
                  </a:cxnLst>
                  <a:rect l="0" t="0" r="r" b="b"/>
                  <a:pathLst>
                    <a:path w="21" h="22">
                      <a:moveTo>
                        <a:pt x="21" y="10"/>
                      </a:moveTo>
                      <a:cubicBezTo>
                        <a:pt x="20" y="18"/>
                        <a:pt x="10" y="22"/>
                        <a:pt x="5" y="16"/>
                      </a:cubicBezTo>
                      <a:cubicBezTo>
                        <a:pt x="0" y="10"/>
                        <a:pt x="2" y="1"/>
                        <a:pt x="11" y="0"/>
                      </a:cubicBezTo>
                      <a:cubicBezTo>
                        <a:pt x="18"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0" name="Freeform 494">
                  <a:extLst>
                    <a:ext uri="{FF2B5EF4-FFF2-40B4-BE49-F238E27FC236}">
                      <a16:creationId xmlns:a16="http://schemas.microsoft.com/office/drawing/2014/main" id="{BD74D02F-4040-42A6-A84D-16CB1CE364D9}"/>
                    </a:ext>
                  </a:extLst>
                </p:cNvPr>
                <p:cNvSpPr>
                  <a:spLocks/>
                </p:cNvSpPr>
                <p:nvPr/>
              </p:nvSpPr>
              <p:spPr bwMode="auto">
                <a:xfrm>
                  <a:off x="4589" y="2116"/>
                  <a:ext cx="32" cy="32"/>
                </a:xfrm>
                <a:custGeom>
                  <a:avLst/>
                  <a:gdLst>
                    <a:gd name="T0" fmla="*/ 22 w 22"/>
                    <a:gd name="T1" fmla="*/ 10 h 22"/>
                    <a:gd name="T2" fmla="*/ 5 w 22"/>
                    <a:gd name="T3" fmla="*/ 16 h 22"/>
                    <a:gd name="T4" fmla="*/ 12 w 22"/>
                    <a:gd name="T5" fmla="*/ 0 h 22"/>
                    <a:gd name="T6" fmla="*/ 22 w 22"/>
                    <a:gd name="T7" fmla="*/ 10 h 22"/>
                  </a:gdLst>
                  <a:ahLst/>
                  <a:cxnLst>
                    <a:cxn ang="0">
                      <a:pos x="T0" y="T1"/>
                    </a:cxn>
                    <a:cxn ang="0">
                      <a:pos x="T2" y="T3"/>
                    </a:cxn>
                    <a:cxn ang="0">
                      <a:pos x="T4" y="T5"/>
                    </a:cxn>
                    <a:cxn ang="0">
                      <a:pos x="T6" y="T7"/>
                    </a:cxn>
                  </a:cxnLst>
                  <a:rect l="0" t="0" r="r" b="b"/>
                  <a:pathLst>
                    <a:path w="22" h="22">
                      <a:moveTo>
                        <a:pt x="22" y="10"/>
                      </a:moveTo>
                      <a:cubicBezTo>
                        <a:pt x="21" y="19"/>
                        <a:pt x="11" y="22"/>
                        <a:pt x="5" y="16"/>
                      </a:cubicBezTo>
                      <a:cubicBezTo>
                        <a:pt x="0" y="10"/>
                        <a:pt x="3" y="0"/>
                        <a:pt x="12" y="0"/>
                      </a:cubicBezTo>
                      <a:cubicBezTo>
                        <a:pt x="19"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1" name="Freeform 495">
                  <a:extLst>
                    <a:ext uri="{FF2B5EF4-FFF2-40B4-BE49-F238E27FC236}">
                      <a16:creationId xmlns:a16="http://schemas.microsoft.com/office/drawing/2014/main" id="{D8312775-6DA2-432E-B4F2-3EAE1C27B635}"/>
                    </a:ext>
                  </a:extLst>
                </p:cNvPr>
                <p:cNvSpPr>
                  <a:spLocks/>
                </p:cNvSpPr>
                <p:nvPr/>
              </p:nvSpPr>
              <p:spPr bwMode="auto">
                <a:xfrm>
                  <a:off x="4585" y="2003"/>
                  <a:ext cx="30" cy="32"/>
                </a:xfrm>
                <a:custGeom>
                  <a:avLst/>
                  <a:gdLst>
                    <a:gd name="T0" fmla="*/ 21 w 21"/>
                    <a:gd name="T1" fmla="*/ 10 h 22"/>
                    <a:gd name="T2" fmla="*/ 5 w 21"/>
                    <a:gd name="T3" fmla="*/ 16 h 22"/>
                    <a:gd name="T4" fmla="*/ 11 w 21"/>
                    <a:gd name="T5" fmla="*/ 0 h 22"/>
                    <a:gd name="T6" fmla="*/ 21 w 21"/>
                    <a:gd name="T7" fmla="*/ 10 h 22"/>
                  </a:gdLst>
                  <a:ahLst/>
                  <a:cxnLst>
                    <a:cxn ang="0">
                      <a:pos x="T0" y="T1"/>
                    </a:cxn>
                    <a:cxn ang="0">
                      <a:pos x="T2" y="T3"/>
                    </a:cxn>
                    <a:cxn ang="0">
                      <a:pos x="T4" y="T5"/>
                    </a:cxn>
                    <a:cxn ang="0">
                      <a:pos x="T6" y="T7"/>
                    </a:cxn>
                  </a:cxnLst>
                  <a:rect l="0" t="0" r="r" b="b"/>
                  <a:pathLst>
                    <a:path w="21" h="22">
                      <a:moveTo>
                        <a:pt x="21" y="10"/>
                      </a:moveTo>
                      <a:cubicBezTo>
                        <a:pt x="20" y="19"/>
                        <a:pt x="10" y="22"/>
                        <a:pt x="5" y="16"/>
                      </a:cubicBezTo>
                      <a:cubicBezTo>
                        <a:pt x="0" y="11"/>
                        <a:pt x="3" y="1"/>
                        <a:pt x="11" y="0"/>
                      </a:cubicBezTo>
                      <a:cubicBezTo>
                        <a:pt x="18" y="1"/>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2" name="Freeform 496">
                  <a:extLst>
                    <a:ext uri="{FF2B5EF4-FFF2-40B4-BE49-F238E27FC236}">
                      <a16:creationId xmlns:a16="http://schemas.microsoft.com/office/drawing/2014/main" id="{051E0A07-1674-4635-8CF5-DEB4C408F547}"/>
                    </a:ext>
                  </a:extLst>
                </p:cNvPr>
                <p:cNvSpPr>
                  <a:spLocks/>
                </p:cNvSpPr>
                <p:nvPr/>
              </p:nvSpPr>
              <p:spPr bwMode="auto">
                <a:xfrm>
                  <a:off x="4631" y="2142"/>
                  <a:ext cx="32" cy="33"/>
                </a:xfrm>
                <a:custGeom>
                  <a:avLst/>
                  <a:gdLst>
                    <a:gd name="T0" fmla="*/ 22 w 22"/>
                    <a:gd name="T1" fmla="*/ 10 h 23"/>
                    <a:gd name="T2" fmla="*/ 5 w 22"/>
                    <a:gd name="T3" fmla="*/ 16 h 23"/>
                    <a:gd name="T4" fmla="*/ 12 w 22"/>
                    <a:gd name="T5" fmla="*/ 0 h 23"/>
                    <a:gd name="T6" fmla="*/ 22 w 22"/>
                    <a:gd name="T7" fmla="*/ 10 h 23"/>
                  </a:gdLst>
                  <a:ahLst/>
                  <a:cxnLst>
                    <a:cxn ang="0">
                      <a:pos x="T0" y="T1"/>
                    </a:cxn>
                    <a:cxn ang="0">
                      <a:pos x="T2" y="T3"/>
                    </a:cxn>
                    <a:cxn ang="0">
                      <a:pos x="T4" y="T5"/>
                    </a:cxn>
                    <a:cxn ang="0">
                      <a:pos x="T6" y="T7"/>
                    </a:cxn>
                  </a:cxnLst>
                  <a:rect l="0" t="0" r="r" b="b"/>
                  <a:pathLst>
                    <a:path w="22" h="23">
                      <a:moveTo>
                        <a:pt x="22" y="10"/>
                      </a:moveTo>
                      <a:cubicBezTo>
                        <a:pt x="21" y="19"/>
                        <a:pt x="11" y="23"/>
                        <a:pt x="5" y="16"/>
                      </a:cubicBezTo>
                      <a:cubicBezTo>
                        <a:pt x="0" y="11"/>
                        <a:pt x="3" y="1"/>
                        <a:pt x="12" y="0"/>
                      </a:cubicBezTo>
                      <a:cubicBezTo>
                        <a:pt x="19"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3" name="Freeform 497">
                  <a:extLst>
                    <a:ext uri="{FF2B5EF4-FFF2-40B4-BE49-F238E27FC236}">
                      <a16:creationId xmlns:a16="http://schemas.microsoft.com/office/drawing/2014/main" id="{48409B42-6586-4600-81A2-40D44E9E3DB8}"/>
                    </a:ext>
                  </a:extLst>
                </p:cNvPr>
                <p:cNvSpPr>
                  <a:spLocks/>
                </p:cNvSpPr>
                <p:nvPr/>
              </p:nvSpPr>
              <p:spPr bwMode="auto">
                <a:xfrm>
                  <a:off x="4634" y="2200"/>
                  <a:ext cx="32" cy="33"/>
                </a:xfrm>
                <a:custGeom>
                  <a:avLst/>
                  <a:gdLst>
                    <a:gd name="T0" fmla="*/ 22 w 22"/>
                    <a:gd name="T1" fmla="*/ 10 h 23"/>
                    <a:gd name="T2" fmla="*/ 5 w 22"/>
                    <a:gd name="T3" fmla="*/ 16 h 23"/>
                    <a:gd name="T4" fmla="*/ 12 w 22"/>
                    <a:gd name="T5" fmla="*/ 0 h 23"/>
                    <a:gd name="T6" fmla="*/ 22 w 22"/>
                    <a:gd name="T7" fmla="*/ 10 h 23"/>
                  </a:gdLst>
                  <a:ahLst/>
                  <a:cxnLst>
                    <a:cxn ang="0">
                      <a:pos x="T0" y="T1"/>
                    </a:cxn>
                    <a:cxn ang="0">
                      <a:pos x="T2" y="T3"/>
                    </a:cxn>
                    <a:cxn ang="0">
                      <a:pos x="T4" y="T5"/>
                    </a:cxn>
                    <a:cxn ang="0">
                      <a:pos x="T6" y="T7"/>
                    </a:cxn>
                  </a:cxnLst>
                  <a:rect l="0" t="0" r="r" b="b"/>
                  <a:pathLst>
                    <a:path w="22" h="23">
                      <a:moveTo>
                        <a:pt x="22" y="10"/>
                      </a:moveTo>
                      <a:cubicBezTo>
                        <a:pt x="21" y="19"/>
                        <a:pt x="11" y="23"/>
                        <a:pt x="5" y="16"/>
                      </a:cubicBezTo>
                      <a:cubicBezTo>
                        <a:pt x="0" y="11"/>
                        <a:pt x="3" y="1"/>
                        <a:pt x="12" y="0"/>
                      </a:cubicBezTo>
                      <a:cubicBezTo>
                        <a:pt x="19"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4" name="Freeform 498">
                  <a:extLst>
                    <a:ext uri="{FF2B5EF4-FFF2-40B4-BE49-F238E27FC236}">
                      <a16:creationId xmlns:a16="http://schemas.microsoft.com/office/drawing/2014/main" id="{5070B293-C073-4ED4-8CC4-E848A588E523}"/>
                    </a:ext>
                  </a:extLst>
                </p:cNvPr>
                <p:cNvSpPr>
                  <a:spLocks/>
                </p:cNvSpPr>
                <p:nvPr/>
              </p:nvSpPr>
              <p:spPr bwMode="auto">
                <a:xfrm>
                  <a:off x="4626" y="2029"/>
                  <a:ext cx="30" cy="32"/>
                </a:xfrm>
                <a:custGeom>
                  <a:avLst/>
                  <a:gdLst>
                    <a:gd name="T0" fmla="*/ 21 w 21"/>
                    <a:gd name="T1" fmla="*/ 10 h 22"/>
                    <a:gd name="T2" fmla="*/ 5 w 21"/>
                    <a:gd name="T3" fmla="*/ 16 h 22"/>
                    <a:gd name="T4" fmla="*/ 11 w 21"/>
                    <a:gd name="T5" fmla="*/ 0 h 22"/>
                    <a:gd name="T6" fmla="*/ 21 w 21"/>
                    <a:gd name="T7" fmla="*/ 10 h 22"/>
                  </a:gdLst>
                  <a:ahLst/>
                  <a:cxnLst>
                    <a:cxn ang="0">
                      <a:pos x="T0" y="T1"/>
                    </a:cxn>
                    <a:cxn ang="0">
                      <a:pos x="T2" y="T3"/>
                    </a:cxn>
                    <a:cxn ang="0">
                      <a:pos x="T4" y="T5"/>
                    </a:cxn>
                    <a:cxn ang="0">
                      <a:pos x="T6" y="T7"/>
                    </a:cxn>
                  </a:cxnLst>
                  <a:rect l="0" t="0" r="r" b="b"/>
                  <a:pathLst>
                    <a:path w="21" h="22">
                      <a:moveTo>
                        <a:pt x="21" y="10"/>
                      </a:moveTo>
                      <a:cubicBezTo>
                        <a:pt x="21" y="19"/>
                        <a:pt x="11" y="22"/>
                        <a:pt x="5" y="16"/>
                      </a:cubicBezTo>
                      <a:cubicBezTo>
                        <a:pt x="0" y="11"/>
                        <a:pt x="3" y="1"/>
                        <a:pt x="11" y="0"/>
                      </a:cubicBezTo>
                      <a:cubicBezTo>
                        <a:pt x="18"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5" name="Freeform 499">
                  <a:extLst>
                    <a:ext uri="{FF2B5EF4-FFF2-40B4-BE49-F238E27FC236}">
                      <a16:creationId xmlns:a16="http://schemas.microsoft.com/office/drawing/2014/main" id="{760A4F24-FE87-4576-8B9A-DFCAAABF7F44}"/>
                    </a:ext>
                  </a:extLst>
                </p:cNvPr>
                <p:cNvSpPr>
                  <a:spLocks/>
                </p:cNvSpPr>
                <p:nvPr/>
              </p:nvSpPr>
              <p:spPr bwMode="auto">
                <a:xfrm>
                  <a:off x="4630" y="2085"/>
                  <a:ext cx="30" cy="32"/>
                </a:xfrm>
                <a:custGeom>
                  <a:avLst/>
                  <a:gdLst>
                    <a:gd name="T0" fmla="*/ 21 w 21"/>
                    <a:gd name="T1" fmla="*/ 10 h 22"/>
                    <a:gd name="T2" fmla="*/ 5 w 21"/>
                    <a:gd name="T3" fmla="*/ 16 h 22"/>
                    <a:gd name="T4" fmla="*/ 11 w 21"/>
                    <a:gd name="T5" fmla="*/ 0 h 22"/>
                    <a:gd name="T6" fmla="*/ 21 w 21"/>
                    <a:gd name="T7" fmla="*/ 10 h 22"/>
                  </a:gdLst>
                  <a:ahLst/>
                  <a:cxnLst>
                    <a:cxn ang="0">
                      <a:pos x="T0" y="T1"/>
                    </a:cxn>
                    <a:cxn ang="0">
                      <a:pos x="T2" y="T3"/>
                    </a:cxn>
                    <a:cxn ang="0">
                      <a:pos x="T4" y="T5"/>
                    </a:cxn>
                    <a:cxn ang="0">
                      <a:pos x="T6" y="T7"/>
                    </a:cxn>
                  </a:cxnLst>
                  <a:rect l="0" t="0" r="r" b="b"/>
                  <a:pathLst>
                    <a:path w="21" h="22">
                      <a:moveTo>
                        <a:pt x="21" y="10"/>
                      </a:moveTo>
                      <a:cubicBezTo>
                        <a:pt x="20" y="19"/>
                        <a:pt x="10" y="22"/>
                        <a:pt x="5" y="16"/>
                      </a:cubicBezTo>
                      <a:cubicBezTo>
                        <a:pt x="0" y="11"/>
                        <a:pt x="2" y="1"/>
                        <a:pt x="11" y="0"/>
                      </a:cubicBezTo>
                      <a:cubicBezTo>
                        <a:pt x="18"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6" name="Freeform 500">
                  <a:extLst>
                    <a:ext uri="{FF2B5EF4-FFF2-40B4-BE49-F238E27FC236}">
                      <a16:creationId xmlns:a16="http://schemas.microsoft.com/office/drawing/2014/main" id="{6D33AFD4-A6D0-40CA-981E-B6DEA3C39899}"/>
                    </a:ext>
                  </a:extLst>
                </p:cNvPr>
                <p:cNvSpPr>
                  <a:spLocks/>
                </p:cNvSpPr>
                <p:nvPr/>
              </p:nvSpPr>
              <p:spPr bwMode="auto">
                <a:xfrm>
                  <a:off x="4680" y="2168"/>
                  <a:ext cx="31" cy="33"/>
                </a:xfrm>
                <a:custGeom>
                  <a:avLst/>
                  <a:gdLst>
                    <a:gd name="T0" fmla="*/ 21 w 21"/>
                    <a:gd name="T1" fmla="*/ 10 h 23"/>
                    <a:gd name="T2" fmla="*/ 5 w 21"/>
                    <a:gd name="T3" fmla="*/ 17 h 23"/>
                    <a:gd name="T4" fmla="*/ 11 w 21"/>
                    <a:gd name="T5" fmla="*/ 0 h 23"/>
                    <a:gd name="T6" fmla="*/ 21 w 21"/>
                    <a:gd name="T7" fmla="*/ 10 h 23"/>
                  </a:gdLst>
                  <a:ahLst/>
                  <a:cxnLst>
                    <a:cxn ang="0">
                      <a:pos x="T0" y="T1"/>
                    </a:cxn>
                    <a:cxn ang="0">
                      <a:pos x="T2" y="T3"/>
                    </a:cxn>
                    <a:cxn ang="0">
                      <a:pos x="T4" y="T5"/>
                    </a:cxn>
                    <a:cxn ang="0">
                      <a:pos x="T6" y="T7"/>
                    </a:cxn>
                  </a:cxnLst>
                  <a:rect l="0" t="0" r="r" b="b"/>
                  <a:pathLst>
                    <a:path w="21" h="23">
                      <a:moveTo>
                        <a:pt x="21" y="10"/>
                      </a:moveTo>
                      <a:cubicBezTo>
                        <a:pt x="20" y="19"/>
                        <a:pt x="10" y="23"/>
                        <a:pt x="5" y="17"/>
                      </a:cubicBezTo>
                      <a:cubicBezTo>
                        <a:pt x="0" y="11"/>
                        <a:pt x="2" y="1"/>
                        <a:pt x="11" y="0"/>
                      </a:cubicBezTo>
                      <a:cubicBezTo>
                        <a:pt x="18"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7" name="Freeform 501">
                  <a:extLst>
                    <a:ext uri="{FF2B5EF4-FFF2-40B4-BE49-F238E27FC236}">
                      <a16:creationId xmlns:a16="http://schemas.microsoft.com/office/drawing/2014/main" id="{9954AB10-339E-47A4-9845-85A045E7C334}"/>
                    </a:ext>
                  </a:extLst>
                </p:cNvPr>
                <p:cNvSpPr>
                  <a:spLocks/>
                </p:cNvSpPr>
                <p:nvPr/>
              </p:nvSpPr>
              <p:spPr bwMode="auto">
                <a:xfrm>
                  <a:off x="4682" y="2226"/>
                  <a:ext cx="32" cy="33"/>
                </a:xfrm>
                <a:custGeom>
                  <a:avLst/>
                  <a:gdLst>
                    <a:gd name="T0" fmla="*/ 22 w 22"/>
                    <a:gd name="T1" fmla="*/ 10 h 23"/>
                    <a:gd name="T2" fmla="*/ 5 w 22"/>
                    <a:gd name="T3" fmla="*/ 16 h 23"/>
                    <a:gd name="T4" fmla="*/ 12 w 22"/>
                    <a:gd name="T5" fmla="*/ 0 h 23"/>
                    <a:gd name="T6" fmla="*/ 22 w 22"/>
                    <a:gd name="T7" fmla="*/ 10 h 23"/>
                  </a:gdLst>
                  <a:ahLst/>
                  <a:cxnLst>
                    <a:cxn ang="0">
                      <a:pos x="T0" y="T1"/>
                    </a:cxn>
                    <a:cxn ang="0">
                      <a:pos x="T2" y="T3"/>
                    </a:cxn>
                    <a:cxn ang="0">
                      <a:pos x="T4" y="T5"/>
                    </a:cxn>
                    <a:cxn ang="0">
                      <a:pos x="T6" y="T7"/>
                    </a:cxn>
                  </a:cxnLst>
                  <a:rect l="0" t="0" r="r" b="b"/>
                  <a:pathLst>
                    <a:path w="22" h="23">
                      <a:moveTo>
                        <a:pt x="22" y="10"/>
                      </a:moveTo>
                      <a:cubicBezTo>
                        <a:pt x="21" y="19"/>
                        <a:pt x="11" y="23"/>
                        <a:pt x="5" y="16"/>
                      </a:cubicBezTo>
                      <a:cubicBezTo>
                        <a:pt x="0" y="11"/>
                        <a:pt x="3" y="1"/>
                        <a:pt x="12" y="0"/>
                      </a:cubicBezTo>
                      <a:cubicBezTo>
                        <a:pt x="19" y="0"/>
                        <a:pt x="22" y="6"/>
                        <a:pt x="2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8" name="Freeform 502">
                  <a:extLst>
                    <a:ext uri="{FF2B5EF4-FFF2-40B4-BE49-F238E27FC236}">
                      <a16:creationId xmlns:a16="http://schemas.microsoft.com/office/drawing/2014/main" id="{08F40BB9-2763-4AE5-B4C9-BF4E5E99BD1A}"/>
                    </a:ext>
                  </a:extLst>
                </p:cNvPr>
                <p:cNvSpPr>
                  <a:spLocks/>
                </p:cNvSpPr>
                <p:nvPr/>
              </p:nvSpPr>
              <p:spPr bwMode="auto">
                <a:xfrm>
                  <a:off x="4673" y="2055"/>
                  <a:ext cx="31" cy="32"/>
                </a:xfrm>
                <a:custGeom>
                  <a:avLst/>
                  <a:gdLst>
                    <a:gd name="T0" fmla="*/ 21 w 21"/>
                    <a:gd name="T1" fmla="*/ 10 h 22"/>
                    <a:gd name="T2" fmla="*/ 5 w 21"/>
                    <a:gd name="T3" fmla="*/ 16 h 22"/>
                    <a:gd name="T4" fmla="*/ 11 w 21"/>
                    <a:gd name="T5" fmla="*/ 0 h 22"/>
                    <a:gd name="T6" fmla="*/ 21 w 21"/>
                    <a:gd name="T7" fmla="*/ 10 h 22"/>
                  </a:gdLst>
                  <a:ahLst/>
                  <a:cxnLst>
                    <a:cxn ang="0">
                      <a:pos x="T0" y="T1"/>
                    </a:cxn>
                    <a:cxn ang="0">
                      <a:pos x="T2" y="T3"/>
                    </a:cxn>
                    <a:cxn ang="0">
                      <a:pos x="T4" y="T5"/>
                    </a:cxn>
                    <a:cxn ang="0">
                      <a:pos x="T6" y="T7"/>
                    </a:cxn>
                  </a:cxnLst>
                  <a:rect l="0" t="0" r="r" b="b"/>
                  <a:pathLst>
                    <a:path w="21" h="22">
                      <a:moveTo>
                        <a:pt x="21" y="10"/>
                      </a:moveTo>
                      <a:cubicBezTo>
                        <a:pt x="20" y="18"/>
                        <a:pt x="11" y="22"/>
                        <a:pt x="5" y="16"/>
                      </a:cubicBezTo>
                      <a:cubicBezTo>
                        <a:pt x="0" y="11"/>
                        <a:pt x="2" y="1"/>
                        <a:pt x="11" y="0"/>
                      </a:cubicBezTo>
                      <a:cubicBezTo>
                        <a:pt x="18" y="0"/>
                        <a:pt x="21" y="6"/>
                        <a:pt x="2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9" name="Freeform 503">
                  <a:extLst>
                    <a:ext uri="{FF2B5EF4-FFF2-40B4-BE49-F238E27FC236}">
                      <a16:creationId xmlns:a16="http://schemas.microsoft.com/office/drawing/2014/main" id="{B560D1CE-48AE-46B0-AA9D-23468D274893}"/>
                    </a:ext>
                  </a:extLst>
                </p:cNvPr>
                <p:cNvSpPr>
                  <a:spLocks/>
                </p:cNvSpPr>
                <p:nvPr/>
              </p:nvSpPr>
              <p:spPr bwMode="auto">
                <a:xfrm>
                  <a:off x="4678" y="2111"/>
                  <a:ext cx="30" cy="32"/>
                </a:xfrm>
                <a:custGeom>
                  <a:avLst/>
                  <a:gdLst>
                    <a:gd name="T0" fmla="*/ 20 w 21"/>
                    <a:gd name="T1" fmla="*/ 10 h 22"/>
                    <a:gd name="T2" fmla="*/ 5 w 21"/>
                    <a:gd name="T3" fmla="*/ 16 h 22"/>
                    <a:gd name="T4" fmla="*/ 11 w 21"/>
                    <a:gd name="T5" fmla="*/ 0 h 22"/>
                    <a:gd name="T6" fmla="*/ 20 w 21"/>
                    <a:gd name="T7" fmla="*/ 10 h 22"/>
                  </a:gdLst>
                  <a:ahLst/>
                  <a:cxnLst>
                    <a:cxn ang="0">
                      <a:pos x="T0" y="T1"/>
                    </a:cxn>
                    <a:cxn ang="0">
                      <a:pos x="T2" y="T3"/>
                    </a:cxn>
                    <a:cxn ang="0">
                      <a:pos x="T4" y="T5"/>
                    </a:cxn>
                    <a:cxn ang="0">
                      <a:pos x="T6" y="T7"/>
                    </a:cxn>
                  </a:cxnLst>
                  <a:rect l="0" t="0" r="r" b="b"/>
                  <a:pathLst>
                    <a:path w="21" h="22">
                      <a:moveTo>
                        <a:pt x="20" y="10"/>
                      </a:moveTo>
                      <a:cubicBezTo>
                        <a:pt x="20" y="18"/>
                        <a:pt x="10" y="22"/>
                        <a:pt x="5" y="16"/>
                      </a:cubicBezTo>
                      <a:cubicBezTo>
                        <a:pt x="0" y="11"/>
                        <a:pt x="2" y="1"/>
                        <a:pt x="11" y="0"/>
                      </a:cubicBezTo>
                      <a:cubicBezTo>
                        <a:pt x="18" y="0"/>
                        <a:pt x="21"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0" name="Freeform 504">
                  <a:extLst>
                    <a:ext uri="{FF2B5EF4-FFF2-40B4-BE49-F238E27FC236}">
                      <a16:creationId xmlns:a16="http://schemas.microsoft.com/office/drawing/2014/main" id="{BD9987DD-40A8-4F01-A8A6-F489D317DFFA}"/>
                    </a:ext>
                  </a:extLst>
                </p:cNvPr>
                <p:cNvSpPr>
                  <a:spLocks/>
                </p:cNvSpPr>
                <p:nvPr/>
              </p:nvSpPr>
              <p:spPr bwMode="auto">
                <a:xfrm>
                  <a:off x="4669" y="2000"/>
                  <a:ext cx="29" cy="30"/>
                </a:xfrm>
                <a:custGeom>
                  <a:avLst/>
                  <a:gdLst>
                    <a:gd name="T0" fmla="*/ 20 w 20"/>
                    <a:gd name="T1" fmla="*/ 10 h 21"/>
                    <a:gd name="T2" fmla="*/ 6 w 20"/>
                    <a:gd name="T3" fmla="*/ 16 h 21"/>
                    <a:gd name="T4" fmla="*/ 10 w 20"/>
                    <a:gd name="T5" fmla="*/ 0 h 21"/>
                    <a:gd name="T6" fmla="*/ 20 w 20"/>
                    <a:gd name="T7" fmla="*/ 10 h 21"/>
                  </a:gdLst>
                  <a:ahLst/>
                  <a:cxnLst>
                    <a:cxn ang="0">
                      <a:pos x="T0" y="T1"/>
                    </a:cxn>
                    <a:cxn ang="0">
                      <a:pos x="T2" y="T3"/>
                    </a:cxn>
                    <a:cxn ang="0">
                      <a:pos x="T4" y="T5"/>
                    </a:cxn>
                    <a:cxn ang="0">
                      <a:pos x="T6" y="T7"/>
                    </a:cxn>
                  </a:cxnLst>
                  <a:rect l="0" t="0" r="r" b="b"/>
                  <a:pathLst>
                    <a:path w="20" h="21">
                      <a:moveTo>
                        <a:pt x="20" y="10"/>
                      </a:moveTo>
                      <a:cubicBezTo>
                        <a:pt x="20" y="17"/>
                        <a:pt x="11" y="21"/>
                        <a:pt x="6" y="16"/>
                      </a:cubicBezTo>
                      <a:cubicBezTo>
                        <a:pt x="0" y="11"/>
                        <a:pt x="2" y="1"/>
                        <a:pt x="10" y="0"/>
                      </a:cubicBezTo>
                      <a:cubicBezTo>
                        <a:pt x="17" y="0"/>
                        <a:pt x="20" y="5"/>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1" name="Freeform 505">
                  <a:extLst>
                    <a:ext uri="{FF2B5EF4-FFF2-40B4-BE49-F238E27FC236}">
                      <a16:creationId xmlns:a16="http://schemas.microsoft.com/office/drawing/2014/main" id="{38BE426E-6914-4EEE-8C6D-62AD3DC5EDA2}"/>
                    </a:ext>
                  </a:extLst>
                </p:cNvPr>
                <p:cNvSpPr>
                  <a:spLocks/>
                </p:cNvSpPr>
                <p:nvPr/>
              </p:nvSpPr>
              <p:spPr bwMode="auto">
                <a:xfrm>
                  <a:off x="4718" y="2136"/>
                  <a:ext cx="30" cy="33"/>
                </a:xfrm>
                <a:custGeom>
                  <a:avLst/>
                  <a:gdLst>
                    <a:gd name="T0" fmla="*/ 21 w 21"/>
                    <a:gd name="T1" fmla="*/ 11 h 23"/>
                    <a:gd name="T2" fmla="*/ 5 w 21"/>
                    <a:gd name="T3" fmla="*/ 17 h 23"/>
                    <a:gd name="T4" fmla="*/ 11 w 21"/>
                    <a:gd name="T5" fmla="*/ 1 h 23"/>
                    <a:gd name="T6" fmla="*/ 21 w 21"/>
                    <a:gd name="T7" fmla="*/ 11 h 23"/>
                  </a:gdLst>
                  <a:ahLst/>
                  <a:cxnLst>
                    <a:cxn ang="0">
                      <a:pos x="T0" y="T1"/>
                    </a:cxn>
                    <a:cxn ang="0">
                      <a:pos x="T2" y="T3"/>
                    </a:cxn>
                    <a:cxn ang="0">
                      <a:pos x="T4" y="T5"/>
                    </a:cxn>
                    <a:cxn ang="0">
                      <a:pos x="T6" y="T7"/>
                    </a:cxn>
                  </a:cxnLst>
                  <a:rect l="0" t="0" r="r" b="b"/>
                  <a:pathLst>
                    <a:path w="21" h="23">
                      <a:moveTo>
                        <a:pt x="21" y="11"/>
                      </a:moveTo>
                      <a:cubicBezTo>
                        <a:pt x="21" y="19"/>
                        <a:pt x="11" y="23"/>
                        <a:pt x="5" y="17"/>
                      </a:cubicBezTo>
                      <a:cubicBezTo>
                        <a:pt x="0" y="11"/>
                        <a:pt x="3" y="2"/>
                        <a:pt x="11" y="1"/>
                      </a:cubicBezTo>
                      <a:cubicBezTo>
                        <a:pt x="18" y="0"/>
                        <a:pt x="21" y="6"/>
                        <a:pt x="2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2" name="Freeform 506">
                  <a:extLst>
                    <a:ext uri="{FF2B5EF4-FFF2-40B4-BE49-F238E27FC236}">
                      <a16:creationId xmlns:a16="http://schemas.microsoft.com/office/drawing/2014/main" id="{7E5923CF-2050-4727-B89F-6BA8BA530193}"/>
                    </a:ext>
                  </a:extLst>
                </p:cNvPr>
                <p:cNvSpPr>
                  <a:spLocks/>
                </p:cNvSpPr>
                <p:nvPr/>
              </p:nvSpPr>
              <p:spPr bwMode="auto">
                <a:xfrm>
                  <a:off x="4722" y="2194"/>
                  <a:ext cx="31" cy="33"/>
                </a:xfrm>
                <a:custGeom>
                  <a:avLst/>
                  <a:gdLst>
                    <a:gd name="T0" fmla="*/ 20 w 21"/>
                    <a:gd name="T1" fmla="*/ 10 h 23"/>
                    <a:gd name="T2" fmla="*/ 4 w 21"/>
                    <a:gd name="T3" fmla="*/ 17 h 23"/>
                    <a:gd name="T4" fmla="*/ 11 w 21"/>
                    <a:gd name="T5" fmla="*/ 0 h 23"/>
                    <a:gd name="T6" fmla="*/ 20 w 21"/>
                    <a:gd name="T7" fmla="*/ 10 h 23"/>
                  </a:gdLst>
                  <a:ahLst/>
                  <a:cxnLst>
                    <a:cxn ang="0">
                      <a:pos x="T0" y="T1"/>
                    </a:cxn>
                    <a:cxn ang="0">
                      <a:pos x="T2" y="T3"/>
                    </a:cxn>
                    <a:cxn ang="0">
                      <a:pos x="T4" y="T5"/>
                    </a:cxn>
                    <a:cxn ang="0">
                      <a:pos x="T6" y="T7"/>
                    </a:cxn>
                  </a:cxnLst>
                  <a:rect l="0" t="0" r="r" b="b"/>
                  <a:pathLst>
                    <a:path w="21" h="23">
                      <a:moveTo>
                        <a:pt x="20" y="10"/>
                      </a:moveTo>
                      <a:cubicBezTo>
                        <a:pt x="20" y="19"/>
                        <a:pt x="10" y="23"/>
                        <a:pt x="4" y="17"/>
                      </a:cubicBezTo>
                      <a:cubicBezTo>
                        <a:pt x="0" y="11"/>
                        <a:pt x="2" y="1"/>
                        <a:pt x="11" y="0"/>
                      </a:cubicBezTo>
                      <a:cubicBezTo>
                        <a:pt x="18" y="0"/>
                        <a:pt x="21"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3" name="Freeform 507">
                  <a:extLst>
                    <a:ext uri="{FF2B5EF4-FFF2-40B4-BE49-F238E27FC236}">
                      <a16:creationId xmlns:a16="http://schemas.microsoft.com/office/drawing/2014/main" id="{D7F8DF80-8151-4FEC-9E72-0566CABAC7FE}"/>
                    </a:ext>
                  </a:extLst>
                </p:cNvPr>
                <p:cNvSpPr>
                  <a:spLocks/>
                </p:cNvSpPr>
                <p:nvPr/>
              </p:nvSpPr>
              <p:spPr bwMode="auto">
                <a:xfrm>
                  <a:off x="4715" y="2080"/>
                  <a:ext cx="29" cy="33"/>
                </a:xfrm>
                <a:custGeom>
                  <a:avLst/>
                  <a:gdLst>
                    <a:gd name="T0" fmla="*/ 20 w 20"/>
                    <a:gd name="T1" fmla="*/ 10 h 23"/>
                    <a:gd name="T2" fmla="*/ 5 w 20"/>
                    <a:gd name="T3" fmla="*/ 17 h 23"/>
                    <a:gd name="T4" fmla="*/ 10 w 20"/>
                    <a:gd name="T5" fmla="*/ 0 h 23"/>
                    <a:gd name="T6" fmla="*/ 20 w 20"/>
                    <a:gd name="T7" fmla="*/ 10 h 23"/>
                  </a:gdLst>
                  <a:ahLst/>
                  <a:cxnLst>
                    <a:cxn ang="0">
                      <a:pos x="T0" y="T1"/>
                    </a:cxn>
                    <a:cxn ang="0">
                      <a:pos x="T2" y="T3"/>
                    </a:cxn>
                    <a:cxn ang="0">
                      <a:pos x="T4" y="T5"/>
                    </a:cxn>
                    <a:cxn ang="0">
                      <a:pos x="T6" y="T7"/>
                    </a:cxn>
                  </a:cxnLst>
                  <a:rect l="0" t="0" r="r" b="b"/>
                  <a:pathLst>
                    <a:path w="20" h="23">
                      <a:moveTo>
                        <a:pt x="20" y="10"/>
                      </a:moveTo>
                      <a:cubicBezTo>
                        <a:pt x="20" y="19"/>
                        <a:pt x="11" y="23"/>
                        <a:pt x="5" y="17"/>
                      </a:cubicBezTo>
                      <a:cubicBezTo>
                        <a:pt x="0" y="12"/>
                        <a:pt x="2" y="2"/>
                        <a:pt x="10" y="0"/>
                      </a:cubicBezTo>
                      <a:cubicBezTo>
                        <a:pt x="17" y="0"/>
                        <a:pt x="20"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4" name="Freeform 508">
                  <a:extLst>
                    <a:ext uri="{FF2B5EF4-FFF2-40B4-BE49-F238E27FC236}">
                      <a16:creationId xmlns:a16="http://schemas.microsoft.com/office/drawing/2014/main" id="{55062786-5A31-4329-A721-A58DAE8ADD79}"/>
                    </a:ext>
                  </a:extLst>
                </p:cNvPr>
                <p:cNvSpPr>
                  <a:spLocks/>
                </p:cNvSpPr>
                <p:nvPr/>
              </p:nvSpPr>
              <p:spPr bwMode="auto">
                <a:xfrm>
                  <a:off x="4704" y="1969"/>
                  <a:ext cx="29" cy="32"/>
                </a:xfrm>
                <a:custGeom>
                  <a:avLst/>
                  <a:gdLst>
                    <a:gd name="T0" fmla="*/ 20 w 20"/>
                    <a:gd name="T1" fmla="*/ 10 h 22"/>
                    <a:gd name="T2" fmla="*/ 6 w 20"/>
                    <a:gd name="T3" fmla="*/ 17 h 22"/>
                    <a:gd name="T4" fmla="*/ 10 w 20"/>
                    <a:gd name="T5" fmla="*/ 0 h 22"/>
                    <a:gd name="T6" fmla="*/ 20 w 20"/>
                    <a:gd name="T7" fmla="*/ 10 h 22"/>
                  </a:gdLst>
                  <a:ahLst/>
                  <a:cxnLst>
                    <a:cxn ang="0">
                      <a:pos x="T0" y="T1"/>
                    </a:cxn>
                    <a:cxn ang="0">
                      <a:pos x="T2" y="T3"/>
                    </a:cxn>
                    <a:cxn ang="0">
                      <a:pos x="T4" y="T5"/>
                    </a:cxn>
                    <a:cxn ang="0">
                      <a:pos x="T6" y="T7"/>
                    </a:cxn>
                  </a:cxnLst>
                  <a:rect l="0" t="0" r="r" b="b"/>
                  <a:pathLst>
                    <a:path w="20" h="22">
                      <a:moveTo>
                        <a:pt x="20" y="10"/>
                      </a:moveTo>
                      <a:cubicBezTo>
                        <a:pt x="20" y="18"/>
                        <a:pt x="12" y="22"/>
                        <a:pt x="6" y="17"/>
                      </a:cubicBezTo>
                      <a:cubicBezTo>
                        <a:pt x="0" y="11"/>
                        <a:pt x="2" y="1"/>
                        <a:pt x="10" y="0"/>
                      </a:cubicBezTo>
                      <a:cubicBezTo>
                        <a:pt x="17" y="0"/>
                        <a:pt x="20"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5" name="Freeform 509">
                  <a:extLst>
                    <a:ext uri="{FF2B5EF4-FFF2-40B4-BE49-F238E27FC236}">
                      <a16:creationId xmlns:a16="http://schemas.microsoft.com/office/drawing/2014/main" id="{7C1CDEF7-AC4D-49B4-B207-8666ECB2AAA8}"/>
                    </a:ext>
                  </a:extLst>
                </p:cNvPr>
                <p:cNvSpPr>
                  <a:spLocks/>
                </p:cNvSpPr>
                <p:nvPr/>
              </p:nvSpPr>
              <p:spPr bwMode="auto">
                <a:xfrm>
                  <a:off x="4766" y="2162"/>
                  <a:ext cx="29" cy="34"/>
                </a:xfrm>
                <a:custGeom>
                  <a:avLst/>
                  <a:gdLst>
                    <a:gd name="T0" fmla="*/ 20 w 20"/>
                    <a:gd name="T1" fmla="*/ 10 h 23"/>
                    <a:gd name="T2" fmla="*/ 5 w 20"/>
                    <a:gd name="T3" fmla="*/ 17 h 23"/>
                    <a:gd name="T4" fmla="*/ 11 w 20"/>
                    <a:gd name="T5" fmla="*/ 0 h 23"/>
                    <a:gd name="T6" fmla="*/ 20 w 20"/>
                    <a:gd name="T7" fmla="*/ 10 h 23"/>
                  </a:gdLst>
                  <a:ahLst/>
                  <a:cxnLst>
                    <a:cxn ang="0">
                      <a:pos x="T0" y="T1"/>
                    </a:cxn>
                    <a:cxn ang="0">
                      <a:pos x="T2" y="T3"/>
                    </a:cxn>
                    <a:cxn ang="0">
                      <a:pos x="T4" y="T5"/>
                    </a:cxn>
                    <a:cxn ang="0">
                      <a:pos x="T6" y="T7"/>
                    </a:cxn>
                  </a:cxnLst>
                  <a:rect l="0" t="0" r="r" b="b"/>
                  <a:pathLst>
                    <a:path w="20" h="23">
                      <a:moveTo>
                        <a:pt x="20" y="10"/>
                      </a:moveTo>
                      <a:cubicBezTo>
                        <a:pt x="20" y="19"/>
                        <a:pt x="10" y="23"/>
                        <a:pt x="5" y="17"/>
                      </a:cubicBezTo>
                      <a:cubicBezTo>
                        <a:pt x="0" y="11"/>
                        <a:pt x="2" y="1"/>
                        <a:pt x="11" y="0"/>
                      </a:cubicBezTo>
                      <a:cubicBezTo>
                        <a:pt x="17" y="0"/>
                        <a:pt x="20"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6" name="Freeform 510">
                  <a:extLst>
                    <a:ext uri="{FF2B5EF4-FFF2-40B4-BE49-F238E27FC236}">
                      <a16:creationId xmlns:a16="http://schemas.microsoft.com/office/drawing/2014/main" id="{B3794343-BD23-41CD-8E0D-525E540073D5}"/>
                    </a:ext>
                  </a:extLst>
                </p:cNvPr>
                <p:cNvSpPr>
                  <a:spLocks/>
                </p:cNvSpPr>
                <p:nvPr/>
              </p:nvSpPr>
              <p:spPr bwMode="auto">
                <a:xfrm>
                  <a:off x="4769" y="2219"/>
                  <a:ext cx="29" cy="34"/>
                </a:xfrm>
                <a:custGeom>
                  <a:avLst/>
                  <a:gdLst>
                    <a:gd name="T0" fmla="*/ 20 w 20"/>
                    <a:gd name="T1" fmla="*/ 11 h 24"/>
                    <a:gd name="T2" fmla="*/ 5 w 20"/>
                    <a:gd name="T3" fmla="*/ 17 h 24"/>
                    <a:gd name="T4" fmla="*/ 11 w 20"/>
                    <a:gd name="T5" fmla="*/ 1 h 24"/>
                    <a:gd name="T6" fmla="*/ 20 w 20"/>
                    <a:gd name="T7" fmla="*/ 11 h 24"/>
                  </a:gdLst>
                  <a:ahLst/>
                  <a:cxnLst>
                    <a:cxn ang="0">
                      <a:pos x="T0" y="T1"/>
                    </a:cxn>
                    <a:cxn ang="0">
                      <a:pos x="T2" y="T3"/>
                    </a:cxn>
                    <a:cxn ang="0">
                      <a:pos x="T4" y="T5"/>
                    </a:cxn>
                    <a:cxn ang="0">
                      <a:pos x="T6" y="T7"/>
                    </a:cxn>
                  </a:cxnLst>
                  <a:rect l="0" t="0" r="r" b="b"/>
                  <a:pathLst>
                    <a:path w="20" h="24">
                      <a:moveTo>
                        <a:pt x="20" y="11"/>
                      </a:moveTo>
                      <a:cubicBezTo>
                        <a:pt x="20" y="20"/>
                        <a:pt x="10" y="24"/>
                        <a:pt x="5" y="17"/>
                      </a:cubicBezTo>
                      <a:cubicBezTo>
                        <a:pt x="0" y="12"/>
                        <a:pt x="2" y="2"/>
                        <a:pt x="11" y="1"/>
                      </a:cubicBezTo>
                      <a:cubicBezTo>
                        <a:pt x="18" y="0"/>
                        <a:pt x="20" y="6"/>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7" name="Freeform 511">
                  <a:extLst>
                    <a:ext uri="{FF2B5EF4-FFF2-40B4-BE49-F238E27FC236}">
                      <a16:creationId xmlns:a16="http://schemas.microsoft.com/office/drawing/2014/main" id="{23EF7720-C8AD-4F78-842E-6EE4188DD156}"/>
                    </a:ext>
                  </a:extLst>
                </p:cNvPr>
                <p:cNvSpPr>
                  <a:spLocks/>
                </p:cNvSpPr>
                <p:nvPr/>
              </p:nvSpPr>
              <p:spPr bwMode="auto">
                <a:xfrm>
                  <a:off x="4756" y="2049"/>
                  <a:ext cx="29" cy="32"/>
                </a:xfrm>
                <a:custGeom>
                  <a:avLst/>
                  <a:gdLst>
                    <a:gd name="T0" fmla="*/ 20 w 20"/>
                    <a:gd name="T1" fmla="*/ 10 h 22"/>
                    <a:gd name="T2" fmla="*/ 6 w 20"/>
                    <a:gd name="T3" fmla="*/ 17 h 22"/>
                    <a:gd name="T4" fmla="*/ 10 w 20"/>
                    <a:gd name="T5" fmla="*/ 0 h 22"/>
                    <a:gd name="T6" fmla="*/ 20 w 20"/>
                    <a:gd name="T7" fmla="*/ 10 h 22"/>
                  </a:gdLst>
                  <a:ahLst/>
                  <a:cxnLst>
                    <a:cxn ang="0">
                      <a:pos x="T0" y="T1"/>
                    </a:cxn>
                    <a:cxn ang="0">
                      <a:pos x="T2" y="T3"/>
                    </a:cxn>
                    <a:cxn ang="0">
                      <a:pos x="T4" y="T5"/>
                    </a:cxn>
                    <a:cxn ang="0">
                      <a:pos x="T6" y="T7"/>
                    </a:cxn>
                  </a:cxnLst>
                  <a:rect l="0" t="0" r="r" b="b"/>
                  <a:pathLst>
                    <a:path w="20" h="22">
                      <a:moveTo>
                        <a:pt x="20" y="10"/>
                      </a:moveTo>
                      <a:cubicBezTo>
                        <a:pt x="20" y="18"/>
                        <a:pt x="12" y="22"/>
                        <a:pt x="6" y="17"/>
                      </a:cubicBezTo>
                      <a:cubicBezTo>
                        <a:pt x="0" y="12"/>
                        <a:pt x="2" y="1"/>
                        <a:pt x="10" y="0"/>
                      </a:cubicBezTo>
                      <a:cubicBezTo>
                        <a:pt x="17" y="0"/>
                        <a:pt x="20"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8" name="Freeform 512">
                  <a:extLst>
                    <a:ext uri="{FF2B5EF4-FFF2-40B4-BE49-F238E27FC236}">
                      <a16:creationId xmlns:a16="http://schemas.microsoft.com/office/drawing/2014/main" id="{36BCF808-0623-46F2-86DE-9E6CEA111992}"/>
                    </a:ext>
                  </a:extLst>
                </p:cNvPr>
                <p:cNvSpPr>
                  <a:spLocks/>
                </p:cNvSpPr>
                <p:nvPr/>
              </p:nvSpPr>
              <p:spPr bwMode="auto">
                <a:xfrm>
                  <a:off x="4743" y="1939"/>
                  <a:ext cx="27" cy="32"/>
                </a:xfrm>
                <a:custGeom>
                  <a:avLst/>
                  <a:gdLst>
                    <a:gd name="T0" fmla="*/ 19 w 19"/>
                    <a:gd name="T1" fmla="*/ 10 h 22"/>
                    <a:gd name="T2" fmla="*/ 6 w 19"/>
                    <a:gd name="T3" fmla="*/ 17 h 22"/>
                    <a:gd name="T4" fmla="*/ 9 w 19"/>
                    <a:gd name="T5" fmla="*/ 0 h 22"/>
                    <a:gd name="T6" fmla="*/ 19 w 19"/>
                    <a:gd name="T7" fmla="*/ 10 h 22"/>
                  </a:gdLst>
                  <a:ahLst/>
                  <a:cxnLst>
                    <a:cxn ang="0">
                      <a:pos x="T0" y="T1"/>
                    </a:cxn>
                    <a:cxn ang="0">
                      <a:pos x="T2" y="T3"/>
                    </a:cxn>
                    <a:cxn ang="0">
                      <a:pos x="T4" y="T5"/>
                    </a:cxn>
                    <a:cxn ang="0">
                      <a:pos x="T6" y="T7"/>
                    </a:cxn>
                  </a:cxnLst>
                  <a:rect l="0" t="0" r="r" b="b"/>
                  <a:pathLst>
                    <a:path w="19" h="22">
                      <a:moveTo>
                        <a:pt x="19" y="10"/>
                      </a:moveTo>
                      <a:cubicBezTo>
                        <a:pt x="19" y="18"/>
                        <a:pt x="11" y="22"/>
                        <a:pt x="6" y="17"/>
                      </a:cubicBezTo>
                      <a:cubicBezTo>
                        <a:pt x="0" y="12"/>
                        <a:pt x="1" y="2"/>
                        <a:pt x="9" y="0"/>
                      </a:cubicBezTo>
                      <a:cubicBezTo>
                        <a:pt x="15" y="0"/>
                        <a:pt x="18"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9" name="Freeform 513">
                  <a:extLst>
                    <a:ext uri="{FF2B5EF4-FFF2-40B4-BE49-F238E27FC236}">
                      <a16:creationId xmlns:a16="http://schemas.microsoft.com/office/drawing/2014/main" id="{9BCE1BF4-25CB-49A3-8B00-F6C4CCDEC353}"/>
                    </a:ext>
                  </a:extLst>
                </p:cNvPr>
                <p:cNvSpPr>
                  <a:spLocks/>
                </p:cNvSpPr>
                <p:nvPr/>
              </p:nvSpPr>
              <p:spPr bwMode="auto">
                <a:xfrm>
                  <a:off x="4750" y="1994"/>
                  <a:ext cx="29" cy="31"/>
                </a:xfrm>
                <a:custGeom>
                  <a:avLst/>
                  <a:gdLst>
                    <a:gd name="T0" fmla="*/ 19 w 20"/>
                    <a:gd name="T1" fmla="*/ 9 h 21"/>
                    <a:gd name="T2" fmla="*/ 6 w 20"/>
                    <a:gd name="T3" fmla="*/ 16 h 21"/>
                    <a:gd name="T4" fmla="*/ 10 w 20"/>
                    <a:gd name="T5" fmla="*/ 0 h 21"/>
                    <a:gd name="T6" fmla="*/ 19 w 20"/>
                    <a:gd name="T7" fmla="*/ 9 h 21"/>
                  </a:gdLst>
                  <a:ahLst/>
                  <a:cxnLst>
                    <a:cxn ang="0">
                      <a:pos x="T0" y="T1"/>
                    </a:cxn>
                    <a:cxn ang="0">
                      <a:pos x="T2" y="T3"/>
                    </a:cxn>
                    <a:cxn ang="0">
                      <a:pos x="T4" y="T5"/>
                    </a:cxn>
                    <a:cxn ang="0">
                      <a:pos x="T6" y="T7"/>
                    </a:cxn>
                  </a:cxnLst>
                  <a:rect l="0" t="0" r="r" b="b"/>
                  <a:pathLst>
                    <a:path w="20" h="21">
                      <a:moveTo>
                        <a:pt x="19" y="9"/>
                      </a:moveTo>
                      <a:cubicBezTo>
                        <a:pt x="20" y="17"/>
                        <a:pt x="11" y="21"/>
                        <a:pt x="6" y="16"/>
                      </a:cubicBezTo>
                      <a:cubicBezTo>
                        <a:pt x="0" y="11"/>
                        <a:pt x="1" y="1"/>
                        <a:pt x="10" y="0"/>
                      </a:cubicBezTo>
                      <a:cubicBezTo>
                        <a:pt x="16" y="0"/>
                        <a:pt x="19" y="5"/>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0" name="Freeform 514">
                  <a:extLst>
                    <a:ext uri="{FF2B5EF4-FFF2-40B4-BE49-F238E27FC236}">
                      <a16:creationId xmlns:a16="http://schemas.microsoft.com/office/drawing/2014/main" id="{37FDE2AC-EA1C-4DE6-9AB0-A10A74C71F78}"/>
                    </a:ext>
                  </a:extLst>
                </p:cNvPr>
                <p:cNvSpPr>
                  <a:spLocks/>
                </p:cNvSpPr>
                <p:nvPr/>
              </p:nvSpPr>
              <p:spPr bwMode="auto">
                <a:xfrm>
                  <a:off x="4802" y="2130"/>
                  <a:ext cx="29" cy="34"/>
                </a:xfrm>
                <a:custGeom>
                  <a:avLst/>
                  <a:gdLst>
                    <a:gd name="T0" fmla="*/ 20 w 20"/>
                    <a:gd name="T1" fmla="*/ 10 h 23"/>
                    <a:gd name="T2" fmla="*/ 6 w 20"/>
                    <a:gd name="T3" fmla="*/ 17 h 23"/>
                    <a:gd name="T4" fmla="*/ 10 w 20"/>
                    <a:gd name="T5" fmla="*/ 0 h 23"/>
                    <a:gd name="T6" fmla="*/ 20 w 20"/>
                    <a:gd name="T7" fmla="*/ 10 h 23"/>
                  </a:gdLst>
                  <a:ahLst/>
                  <a:cxnLst>
                    <a:cxn ang="0">
                      <a:pos x="T0" y="T1"/>
                    </a:cxn>
                    <a:cxn ang="0">
                      <a:pos x="T2" y="T3"/>
                    </a:cxn>
                    <a:cxn ang="0">
                      <a:pos x="T4" y="T5"/>
                    </a:cxn>
                    <a:cxn ang="0">
                      <a:pos x="T6" y="T7"/>
                    </a:cxn>
                  </a:cxnLst>
                  <a:rect l="0" t="0" r="r" b="b"/>
                  <a:pathLst>
                    <a:path w="20" h="23">
                      <a:moveTo>
                        <a:pt x="20" y="10"/>
                      </a:moveTo>
                      <a:cubicBezTo>
                        <a:pt x="20" y="18"/>
                        <a:pt x="11" y="23"/>
                        <a:pt x="6" y="17"/>
                      </a:cubicBezTo>
                      <a:cubicBezTo>
                        <a:pt x="0" y="12"/>
                        <a:pt x="2" y="1"/>
                        <a:pt x="10" y="0"/>
                      </a:cubicBezTo>
                      <a:cubicBezTo>
                        <a:pt x="17" y="0"/>
                        <a:pt x="20"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1" name="Freeform 515">
                  <a:extLst>
                    <a:ext uri="{FF2B5EF4-FFF2-40B4-BE49-F238E27FC236}">
                      <a16:creationId xmlns:a16="http://schemas.microsoft.com/office/drawing/2014/main" id="{81EB26D3-1D4D-407A-BD56-F357509E322C}"/>
                    </a:ext>
                  </a:extLst>
                </p:cNvPr>
                <p:cNvSpPr>
                  <a:spLocks/>
                </p:cNvSpPr>
                <p:nvPr/>
              </p:nvSpPr>
              <p:spPr bwMode="auto">
                <a:xfrm>
                  <a:off x="4790" y="2017"/>
                  <a:ext cx="28" cy="32"/>
                </a:xfrm>
                <a:custGeom>
                  <a:avLst/>
                  <a:gdLst>
                    <a:gd name="T0" fmla="*/ 19 w 19"/>
                    <a:gd name="T1" fmla="*/ 10 h 22"/>
                    <a:gd name="T2" fmla="*/ 6 w 19"/>
                    <a:gd name="T3" fmla="*/ 17 h 22"/>
                    <a:gd name="T4" fmla="*/ 9 w 19"/>
                    <a:gd name="T5" fmla="*/ 1 h 22"/>
                    <a:gd name="T6" fmla="*/ 19 w 19"/>
                    <a:gd name="T7" fmla="*/ 10 h 22"/>
                  </a:gdLst>
                  <a:ahLst/>
                  <a:cxnLst>
                    <a:cxn ang="0">
                      <a:pos x="T0" y="T1"/>
                    </a:cxn>
                    <a:cxn ang="0">
                      <a:pos x="T2" y="T3"/>
                    </a:cxn>
                    <a:cxn ang="0">
                      <a:pos x="T4" y="T5"/>
                    </a:cxn>
                    <a:cxn ang="0">
                      <a:pos x="T6" y="T7"/>
                    </a:cxn>
                  </a:cxnLst>
                  <a:rect l="0" t="0" r="r" b="b"/>
                  <a:pathLst>
                    <a:path w="19" h="22">
                      <a:moveTo>
                        <a:pt x="19" y="10"/>
                      </a:moveTo>
                      <a:cubicBezTo>
                        <a:pt x="19" y="18"/>
                        <a:pt x="11" y="22"/>
                        <a:pt x="6" y="17"/>
                      </a:cubicBezTo>
                      <a:cubicBezTo>
                        <a:pt x="0" y="12"/>
                        <a:pt x="1" y="2"/>
                        <a:pt x="9" y="1"/>
                      </a:cubicBezTo>
                      <a:cubicBezTo>
                        <a:pt x="16" y="0"/>
                        <a:pt x="19"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2" name="Freeform 516">
                  <a:extLst>
                    <a:ext uri="{FF2B5EF4-FFF2-40B4-BE49-F238E27FC236}">
                      <a16:creationId xmlns:a16="http://schemas.microsoft.com/office/drawing/2014/main" id="{376677EF-5BFF-49F9-82B4-6BE6D9FEFBB0}"/>
                    </a:ext>
                  </a:extLst>
                </p:cNvPr>
                <p:cNvSpPr>
                  <a:spLocks/>
                </p:cNvSpPr>
                <p:nvPr/>
              </p:nvSpPr>
              <p:spPr bwMode="auto">
                <a:xfrm>
                  <a:off x="4796" y="2074"/>
                  <a:ext cx="29" cy="32"/>
                </a:xfrm>
                <a:custGeom>
                  <a:avLst/>
                  <a:gdLst>
                    <a:gd name="T0" fmla="*/ 20 w 20"/>
                    <a:gd name="T1" fmla="*/ 10 h 22"/>
                    <a:gd name="T2" fmla="*/ 6 w 20"/>
                    <a:gd name="T3" fmla="*/ 17 h 22"/>
                    <a:gd name="T4" fmla="*/ 10 w 20"/>
                    <a:gd name="T5" fmla="*/ 0 h 22"/>
                    <a:gd name="T6" fmla="*/ 20 w 20"/>
                    <a:gd name="T7" fmla="*/ 10 h 22"/>
                  </a:gdLst>
                  <a:ahLst/>
                  <a:cxnLst>
                    <a:cxn ang="0">
                      <a:pos x="T0" y="T1"/>
                    </a:cxn>
                    <a:cxn ang="0">
                      <a:pos x="T2" y="T3"/>
                    </a:cxn>
                    <a:cxn ang="0">
                      <a:pos x="T4" y="T5"/>
                    </a:cxn>
                    <a:cxn ang="0">
                      <a:pos x="T6" y="T7"/>
                    </a:cxn>
                  </a:cxnLst>
                  <a:rect l="0" t="0" r="r" b="b"/>
                  <a:pathLst>
                    <a:path w="20" h="22">
                      <a:moveTo>
                        <a:pt x="20" y="10"/>
                      </a:moveTo>
                      <a:cubicBezTo>
                        <a:pt x="20" y="18"/>
                        <a:pt x="12" y="22"/>
                        <a:pt x="6" y="17"/>
                      </a:cubicBezTo>
                      <a:cubicBezTo>
                        <a:pt x="0" y="12"/>
                        <a:pt x="2" y="1"/>
                        <a:pt x="10" y="0"/>
                      </a:cubicBezTo>
                      <a:cubicBezTo>
                        <a:pt x="17" y="0"/>
                        <a:pt x="20" y="6"/>
                        <a:pt x="2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3" name="Freeform 517">
                  <a:extLst>
                    <a:ext uri="{FF2B5EF4-FFF2-40B4-BE49-F238E27FC236}">
                      <a16:creationId xmlns:a16="http://schemas.microsoft.com/office/drawing/2014/main" id="{6FE1DBEE-AC77-421C-8C44-FB67E402A6F4}"/>
                    </a:ext>
                  </a:extLst>
                </p:cNvPr>
                <p:cNvSpPr>
                  <a:spLocks/>
                </p:cNvSpPr>
                <p:nvPr/>
              </p:nvSpPr>
              <p:spPr bwMode="auto">
                <a:xfrm>
                  <a:off x="4774" y="1910"/>
                  <a:ext cx="27" cy="30"/>
                </a:xfrm>
                <a:custGeom>
                  <a:avLst/>
                  <a:gdLst>
                    <a:gd name="T0" fmla="*/ 18 w 18"/>
                    <a:gd name="T1" fmla="*/ 9 h 21"/>
                    <a:gd name="T2" fmla="*/ 5 w 18"/>
                    <a:gd name="T3" fmla="*/ 16 h 21"/>
                    <a:gd name="T4" fmla="*/ 8 w 18"/>
                    <a:gd name="T5" fmla="*/ 0 h 21"/>
                    <a:gd name="T6" fmla="*/ 18 w 18"/>
                    <a:gd name="T7" fmla="*/ 9 h 21"/>
                  </a:gdLst>
                  <a:ahLst/>
                  <a:cxnLst>
                    <a:cxn ang="0">
                      <a:pos x="T0" y="T1"/>
                    </a:cxn>
                    <a:cxn ang="0">
                      <a:pos x="T2" y="T3"/>
                    </a:cxn>
                    <a:cxn ang="0">
                      <a:pos x="T4" y="T5"/>
                    </a:cxn>
                    <a:cxn ang="0">
                      <a:pos x="T6" y="T7"/>
                    </a:cxn>
                  </a:cxnLst>
                  <a:rect l="0" t="0" r="r" b="b"/>
                  <a:pathLst>
                    <a:path w="18" h="21">
                      <a:moveTo>
                        <a:pt x="18" y="9"/>
                      </a:moveTo>
                      <a:cubicBezTo>
                        <a:pt x="18" y="17"/>
                        <a:pt x="11" y="21"/>
                        <a:pt x="5" y="16"/>
                      </a:cubicBezTo>
                      <a:cubicBezTo>
                        <a:pt x="0" y="11"/>
                        <a:pt x="0" y="1"/>
                        <a:pt x="8" y="0"/>
                      </a:cubicBezTo>
                      <a:cubicBezTo>
                        <a:pt x="14" y="0"/>
                        <a:pt x="17"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4" name="Freeform 518">
                  <a:extLst>
                    <a:ext uri="{FF2B5EF4-FFF2-40B4-BE49-F238E27FC236}">
                      <a16:creationId xmlns:a16="http://schemas.microsoft.com/office/drawing/2014/main" id="{1CA83408-FC37-4C93-97F0-5BB75711DFA5}"/>
                    </a:ext>
                  </a:extLst>
                </p:cNvPr>
                <p:cNvSpPr>
                  <a:spLocks/>
                </p:cNvSpPr>
                <p:nvPr/>
              </p:nvSpPr>
              <p:spPr bwMode="auto">
                <a:xfrm>
                  <a:off x="4783" y="1964"/>
                  <a:ext cx="28" cy="30"/>
                </a:xfrm>
                <a:custGeom>
                  <a:avLst/>
                  <a:gdLst>
                    <a:gd name="T0" fmla="*/ 18 w 19"/>
                    <a:gd name="T1" fmla="*/ 9 h 21"/>
                    <a:gd name="T2" fmla="*/ 5 w 19"/>
                    <a:gd name="T3" fmla="*/ 16 h 21"/>
                    <a:gd name="T4" fmla="*/ 8 w 19"/>
                    <a:gd name="T5" fmla="*/ 0 h 21"/>
                    <a:gd name="T6" fmla="*/ 18 w 19"/>
                    <a:gd name="T7" fmla="*/ 9 h 21"/>
                  </a:gdLst>
                  <a:ahLst/>
                  <a:cxnLst>
                    <a:cxn ang="0">
                      <a:pos x="T0" y="T1"/>
                    </a:cxn>
                    <a:cxn ang="0">
                      <a:pos x="T2" y="T3"/>
                    </a:cxn>
                    <a:cxn ang="0">
                      <a:pos x="T4" y="T5"/>
                    </a:cxn>
                    <a:cxn ang="0">
                      <a:pos x="T6" y="T7"/>
                    </a:cxn>
                  </a:cxnLst>
                  <a:rect l="0" t="0" r="r" b="b"/>
                  <a:pathLst>
                    <a:path w="19" h="21">
                      <a:moveTo>
                        <a:pt x="18" y="9"/>
                      </a:moveTo>
                      <a:cubicBezTo>
                        <a:pt x="19" y="17"/>
                        <a:pt x="11" y="21"/>
                        <a:pt x="5" y="16"/>
                      </a:cubicBezTo>
                      <a:cubicBezTo>
                        <a:pt x="0" y="11"/>
                        <a:pt x="1" y="1"/>
                        <a:pt x="8" y="0"/>
                      </a:cubicBezTo>
                      <a:cubicBezTo>
                        <a:pt x="15" y="0"/>
                        <a:pt x="18"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5" name="Freeform 519">
                  <a:extLst>
                    <a:ext uri="{FF2B5EF4-FFF2-40B4-BE49-F238E27FC236}">
                      <a16:creationId xmlns:a16="http://schemas.microsoft.com/office/drawing/2014/main" id="{3A8811D6-C484-49AC-A77D-50E3D8E2C4FE}"/>
                    </a:ext>
                  </a:extLst>
                </p:cNvPr>
                <p:cNvSpPr>
                  <a:spLocks/>
                </p:cNvSpPr>
                <p:nvPr/>
              </p:nvSpPr>
              <p:spPr bwMode="auto">
                <a:xfrm>
                  <a:off x="4847" y="2153"/>
                  <a:ext cx="29" cy="34"/>
                </a:xfrm>
                <a:custGeom>
                  <a:avLst/>
                  <a:gdLst>
                    <a:gd name="T0" fmla="*/ 20 w 20"/>
                    <a:gd name="T1" fmla="*/ 11 h 23"/>
                    <a:gd name="T2" fmla="*/ 6 w 20"/>
                    <a:gd name="T3" fmla="*/ 18 h 23"/>
                    <a:gd name="T4" fmla="*/ 10 w 20"/>
                    <a:gd name="T5" fmla="*/ 1 h 23"/>
                    <a:gd name="T6" fmla="*/ 20 w 20"/>
                    <a:gd name="T7" fmla="*/ 11 h 23"/>
                  </a:gdLst>
                  <a:ahLst/>
                  <a:cxnLst>
                    <a:cxn ang="0">
                      <a:pos x="T0" y="T1"/>
                    </a:cxn>
                    <a:cxn ang="0">
                      <a:pos x="T2" y="T3"/>
                    </a:cxn>
                    <a:cxn ang="0">
                      <a:pos x="T4" y="T5"/>
                    </a:cxn>
                    <a:cxn ang="0">
                      <a:pos x="T6" y="T7"/>
                    </a:cxn>
                  </a:cxnLst>
                  <a:rect l="0" t="0" r="r" b="b"/>
                  <a:pathLst>
                    <a:path w="20" h="23">
                      <a:moveTo>
                        <a:pt x="20" y="11"/>
                      </a:moveTo>
                      <a:cubicBezTo>
                        <a:pt x="20" y="19"/>
                        <a:pt x="11" y="23"/>
                        <a:pt x="6" y="18"/>
                      </a:cubicBezTo>
                      <a:cubicBezTo>
                        <a:pt x="0" y="13"/>
                        <a:pt x="2" y="2"/>
                        <a:pt x="10" y="1"/>
                      </a:cubicBezTo>
                      <a:cubicBezTo>
                        <a:pt x="17" y="0"/>
                        <a:pt x="20" y="6"/>
                        <a:pt x="20"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6" name="Freeform 520">
                  <a:extLst>
                    <a:ext uri="{FF2B5EF4-FFF2-40B4-BE49-F238E27FC236}">
                      <a16:creationId xmlns:a16="http://schemas.microsoft.com/office/drawing/2014/main" id="{624B06F6-5A5E-443A-88C2-8680F1CE7D29}"/>
                    </a:ext>
                  </a:extLst>
                </p:cNvPr>
                <p:cNvSpPr>
                  <a:spLocks/>
                </p:cNvSpPr>
                <p:nvPr/>
              </p:nvSpPr>
              <p:spPr bwMode="auto">
                <a:xfrm>
                  <a:off x="4851" y="2211"/>
                  <a:ext cx="28" cy="34"/>
                </a:xfrm>
                <a:custGeom>
                  <a:avLst/>
                  <a:gdLst>
                    <a:gd name="T0" fmla="*/ 19 w 19"/>
                    <a:gd name="T1" fmla="*/ 10 h 23"/>
                    <a:gd name="T2" fmla="*/ 5 w 19"/>
                    <a:gd name="T3" fmla="*/ 18 h 23"/>
                    <a:gd name="T4" fmla="*/ 10 w 19"/>
                    <a:gd name="T5" fmla="*/ 0 h 23"/>
                    <a:gd name="T6" fmla="*/ 19 w 19"/>
                    <a:gd name="T7" fmla="*/ 10 h 23"/>
                  </a:gdLst>
                  <a:ahLst/>
                  <a:cxnLst>
                    <a:cxn ang="0">
                      <a:pos x="T0" y="T1"/>
                    </a:cxn>
                    <a:cxn ang="0">
                      <a:pos x="T2" y="T3"/>
                    </a:cxn>
                    <a:cxn ang="0">
                      <a:pos x="T4" y="T5"/>
                    </a:cxn>
                    <a:cxn ang="0">
                      <a:pos x="T6" y="T7"/>
                    </a:cxn>
                  </a:cxnLst>
                  <a:rect l="0" t="0" r="r" b="b"/>
                  <a:pathLst>
                    <a:path w="19" h="23">
                      <a:moveTo>
                        <a:pt x="19" y="10"/>
                      </a:moveTo>
                      <a:cubicBezTo>
                        <a:pt x="19" y="19"/>
                        <a:pt x="10" y="23"/>
                        <a:pt x="5" y="18"/>
                      </a:cubicBezTo>
                      <a:cubicBezTo>
                        <a:pt x="0" y="13"/>
                        <a:pt x="2" y="2"/>
                        <a:pt x="10" y="0"/>
                      </a:cubicBezTo>
                      <a:cubicBezTo>
                        <a:pt x="17" y="0"/>
                        <a:pt x="19"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7" name="Freeform 521">
                  <a:extLst>
                    <a:ext uri="{FF2B5EF4-FFF2-40B4-BE49-F238E27FC236}">
                      <a16:creationId xmlns:a16="http://schemas.microsoft.com/office/drawing/2014/main" id="{6D393F25-8420-4E46-ABAA-01703257383C}"/>
                    </a:ext>
                  </a:extLst>
                </p:cNvPr>
                <p:cNvSpPr>
                  <a:spLocks/>
                </p:cNvSpPr>
                <p:nvPr/>
              </p:nvSpPr>
              <p:spPr bwMode="auto">
                <a:xfrm>
                  <a:off x="4835" y="2042"/>
                  <a:ext cx="28" cy="32"/>
                </a:xfrm>
                <a:custGeom>
                  <a:avLst/>
                  <a:gdLst>
                    <a:gd name="T0" fmla="*/ 19 w 19"/>
                    <a:gd name="T1" fmla="*/ 9 h 22"/>
                    <a:gd name="T2" fmla="*/ 6 w 19"/>
                    <a:gd name="T3" fmla="*/ 17 h 22"/>
                    <a:gd name="T4" fmla="*/ 9 w 19"/>
                    <a:gd name="T5" fmla="*/ 0 h 22"/>
                    <a:gd name="T6" fmla="*/ 19 w 19"/>
                    <a:gd name="T7" fmla="*/ 9 h 22"/>
                  </a:gdLst>
                  <a:ahLst/>
                  <a:cxnLst>
                    <a:cxn ang="0">
                      <a:pos x="T0" y="T1"/>
                    </a:cxn>
                    <a:cxn ang="0">
                      <a:pos x="T2" y="T3"/>
                    </a:cxn>
                    <a:cxn ang="0">
                      <a:pos x="T4" y="T5"/>
                    </a:cxn>
                    <a:cxn ang="0">
                      <a:pos x="T6" y="T7"/>
                    </a:cxn>
                  </a:cxnLst>
                  <a:rect l="0" t="0" r="r" b="b"/>
                  <a:pathLst>
                    <a:path w="19" h="22">
                      <a:moveTo>
                        <a:pt x="19" y="9"/>
                      </a:moveTo>
                      <a:cubicBezTo>
                        <a:pt x="19" y="18"/>
                        <a:pt x="12" y="22"/>
                        <a:pt x="6" y="17"/>
                      </a:cubicBezTo>
                      <a:cubicBezTo>
                        <a:pt x="0" y="12"/>
                        <a:pt x="1" y="1"/>
                        <a:pt x="9" y="0"/>
                      </a:cubicBezTo>
                      <a:cubicBezTo>
                        <a:pt x="16" y="0"/>
                        <a:pt x="19" y="5"/>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8" name="Freeform 522">
                  <a:extLst>
                    <a:ext uri="{FF2B5EF4-FFF2-40B4-BE49-F238E27FC236}">
                      <a16:creationId xmlns:a16="http://schemas.microsoft.com/office/drawing/2014/main" id="{AC8404B7-63A4-435D-AA31-F1E0DE662890}"/>
                    </a:ext>
                  </a:extLst>
                </p:cNvPr>
                <p:cNvSpPr>
                  <a:spLocks/>
                </p:cNvSpPr>
                <p:nvPr/>
              </p:nvSpPr>
              <p:spPr bwMode="auto">
                <a:xfrm>
                  <a:off x="4842" y="2097"/>
                  <a:ext cx="28" cy="33"/>
                </a:xfrm>
                <a:custGeom>
                  <a:avLst/>
                  <a:gdLst>
                    <a:gd name="T0" fmla="*/ 19 w 19"/>
                    <a:gd name="T1" fmla="*/ 10 h 23"/>
                    <a:gd name="T2" fmla="*/ 5 w 19"/>
                    <a:gd name="T3" fmla="*/ 18 h 23"/>
                    <a:gd name="T4" fmla="*/ 9 w 19"/>
                    <a:gd name="T5" fmla="*/ 0 h 23"/>
                    <a:gd name="T6" fmla="*/ 19 w 19"/>
                    <a:gd name="T7" fmla="*/ 10 h 23"/>
                  </a:gdLst>
                  <a:ahLst/>
                  <a:cxnLst>
                    <a:cxn ang="0">
                      <a:pos x="T0" y="T1"/>
                    </a:cxn>
                    <a:cxn ang="0">
                      <a:pos x="T2" y="T3"/>
                    </a:cxn>
                    <a:cxn ang="0">
                      <a:pos x="T4" y="T5"/>
                    </a:cxn>
                    <a:cxn ang="0">
                      <a:pos x="T6" y="T7"/>
                    </a:cxn>
                  </a:cxnLst>
                  <a:rect l="0" t="0" r="r" b="b"/>
                  <a:pathLst>
                    <a:path w="19" h="23">
                      <a:moveTo>
                        <a:pt x="19" y="10"/>
                      </a:moveTo>
                      <a:cubicBezTo>
                        <a:pt x="19" y="19"/>
                        <a:pt x="11" y="23"/>
                        <a:pt x="5" y="18"/>
                      </a:cubicBezTo>
                      <a:cubicBezTo>
                        <a:pt x="0" y="13"/>
                        <a:pt x="1" y="2"/>
                        <a:pt x="9" y="0"/>
                      </a:cubicBezTo>
                      <a:cubicBezTo>
                        <a:pt x="16" y="0"/>
                        <a:pt x="19"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9" name="Freeform 523">
                  <a:extLst>
                    <a:ext uri="{FF2B5EF4-FFF2-40B4-BE49-F238E27FC236}">
                      <a16:creationId xmlns:a16="http://schemas.microsoft.com/office/drawing/2014/main" id="{8D471B9C-8F92-410B-8EF7-7DEBB4FE599F}"/>
                    </a:ext>
                  </a:extLst>
                </p:cNvPr>
                <p:cNvSpPr>
                  <a:spLocks/>
                </p:cNvSpPr>
                <p:nvPr/>
              </p:nvSpPr>
              <p:spPr bwMode="auto">
                <a:xfrm>
                  <a:off x="4818" y="1932"/>
                  <a:ext cx="27" cy="32"/>
                </a:xfrm>
                <a:custGeom>
                  <a:avLst/>
                  <a:gdLst>
                    <a:gd name="T0" fmla="*/ 18 w 19"/>
                    <a:gd name="T1" fmla="*/ 10 h 22"/>
                    <a:gd name="T2" fmla="*/ 6 w 19"/>
                    <a:gd name="T3" fmla="*/ 17 h 22"/>
                    <a:gd name="T4" fmla="*/ 8 w 19"/>
                    <a:gd name="T5" fmla="*/ 1 h 22"/>
                    <a:gd name="T6" fmla="*/ 18 w 19"/>
                    <a:gd name="T7" fmla="*/ 10 h 22"/>
                  </a:gdLst>
                  <a:ahLst/>
                  <a:cxnLst>
                    <a:cxn ang="0">
                      <a:pos x="T0" y="T1"/>
                    </a:cxn>
                    <a:cxn ang="0">
                      <a:pos x="T2" y="T3"/>
                    </a:cxn>
                    <a:cxn ang="0">
                      <a:pos x="T4" y="T5"/>
                    </a:cxn>
                    <a:cxn ang="0">
                      <a:pos x="T6" y="T7"/>
                    </a:cxn>
                  </a:cxnLst>
                  <a:rect l="0" t="0" r="r" b="b"/>
                  <a:pathLst>
                    <a:path w="19" h="22">
                      <a:moveTo>
                        <a:pt x="18" y="10"/>
                      </a:moveTo>
                      <a:cubicBezTo>
                        <a:pt x="19" y="17"/>
                        <a:pt x="12" y="22"/>
                        <a:pt x="6" y="17"/>
                      </a:cubicBezTo>
                      <a:cubicBezTo>
                        <a:pt x="0" y="13"/>
                        <a:pt x="0" y="2"/>
                        <a:pt x="8" y="1"/>
                      </a:cubicBezTo>
                      <a:cubicBezTo>
                        <a:pt x="14" y="0"/>
                        <a:pt x="18"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0" name="Freeform 524">
                  <a:extLst>
                    <a:ext uri="{FF2B5EF4-FFF2-40B4-BE49-F238E27FC236}">
                      <a16:creationId xmlns:a16="http://schemas.microsoft.com/office/drawing/2014/main" id="{4F8B9A28-1543-4190-B0C3-4A7558E57E7C}"/>
                    </a:ext>
                  </a:extLst>
                </p:cNvPr>
                <p:cNvSpPr>
                  <a:spLocks/>
                </p:cNvSpPr>
                <p:nvPr/>
              </p:nvSpPr>
              <p:spPr bwMode="auto">
                <a:xfrm>
                  <a:off x="4828" y="1987"/>
                  <a:ext cx="27" cy="30"/>
                </a:xfrm>
                <a:custGeom>
                  <a:avLst/>
                  <a:gdLst>
                    <a:gd name="T0" fmla="*/ 18 w 19"/>
                    <a:gd name="T1" fmla="*/ 9 h 21"/>
                    <a:gd name="T2" fmla="*/ 5 w 19"/>
                    <a:gd name="T3" fmla="*/ 16 h 21"/>
                    <a:gd name="T4" fmla="*/ 8 w 19"/>
                    <a:gd name="T5" fmla="*/ 0 h 21"/>
                    <a:gd name="T6" fmla="*/ 18 w 19"/>
                    <a:gd name="T7" fmla="*/ 9 h 21"/>
                  </a:gdLst>
                  <a:ahLst/>
                  <a:cxnLst>
                    <a:cxn ang="0">
                      <a:pos x="T0" y="T1"/>
                    </a:cxn>
                    <a:cxn ang="0">
                      <a:pos x="T2" y="T3"/>
                    </a:cxn>
                    <a:cxn ang="0">
                      <a:pos x="T4" y="T5"/>
                    </a:cxn>
                    <a:cxn ang="0">
                      <a:pos x="T6" y="T7"/>
                    </a:cxn>
                  </a:cxnLst>
                  <a:rect l="0" t="0" r="r" b="b"/>
                  <a:pathLst>
                    <a:path w="19" h="21">
                      <a:moveTo>
                        <a:pt x="18" y="9"/>
                      </a:moveTo>
                      <a:cubicBezTo>
                        <a:pt x="19" y="17"/>
                        <a:pt x="11" y="21"/>
                        <a:pt x="5" y="16"/>
                      </a:cubicBezTo>
                      <a:cubicBezTo>
                        <a:pt x="0" y="12"/>
                        <a:pt x="1" y="1"/>
                        <a:pt x="8" y="0"/>
                      </a:cubicBezTo>
                      <a:cubicBezTo>
                        <a:pt x="14" y="0"/>
                        <a:pt x="18"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1" name="Freeform 525">
                  <a:extLst>
                    <a:ext uri="{FF2B5EF4-FFF2-40B4-BE49-F238E27FC236}">
                      <a16:creationId xmlns:a16="http://schemas.microsoft.com/office/drawing/2014/main" id="{AAA72507-8731-448C-B97A-1E1E968E9C37}"/>
                    </a:ext>
                  </a:extLst>
                </p:cNvPr>
                <p:cNvSpPr>
                  <a:spLocks/>
                </p:cNvSpPr>
                <p:nvPr/>
              </p:nvSpPr>
              <p:spPr bwMode="auto">
                <a:xfrm>
                  <a:off x="4881" y="2122"/>
                  <a:ext cx="28" cy="33"/>
                </a:xfrm>
                <a:custGeom>
                  <a:avLst/>
                  <a:gdLst>
                    <a:gd name="T0" fmla="*/ 19 w 19"/>
                    <a:gd name="T1" fmla="*/ 10 h 23"/>
                    <a:gd name="T2" fmla="*/ 5 w 19"/>
                    <a:gd name="T3" fmla="*/ 18 h 23"/>
                    <a:gd name="T4" fmla="*/ 9 w 19"/>
                    <a:gd name="T5" fmla="*/ 0 h 23"/>
                    <a:gd name="T6" fmla="*/ 19 w 19"/>
                    <a:gd name="T7" fmla="*/ 10 h 23"/>
                  </a:gdLst>
                  <a:ahLst/>
                  <a:cxnLst>
                    <a:cxn ang="0">
                      <a:pos x="T0" y="T1"/>
                    </a:cxn>
                    <a:cxn ang="0">
                      <a:pos x="T2" y="T3"/>
                    </a:cxn>
                    <a:cxn ang="0">
                      <a:pos x="T4" y="T5"/>
                    </a:cxn>
                    <a:cxn ang="0">
                      <a:pos x="T6" y="T7"/>
                    </a:cxn>
                  </a:cxnLst>
                  <a:rect l="0" t="0" r="r" b="b"/>
                  <a:pathLst>
                    <a:path w="19" h="23">
                      <a:moveTo>
                        <a:pt x="19" y="10"/>
                      </a:moveTo>
                      <a:cubicBezTo>
                        <a:pt x="19" y="18"/>
                        <a:pt x="11" y="23"/>
                        <a:pt x="5" y="18"/>
                      </a:cubicBezTo>
                      <a:cubicBezTo>
                        <a:pt x="0" y="12"/>
                        <a:pt x="2" y="2"/>
                        <a:pt x="9" y="0"/>
                      </a:cubicBezTo>
                      <a:cubicBezTo>
                        <a:pt x="16" y="0"/>
                        <a:pt x="19"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2" name="Freeform 526">
                  <a:extLst>
                    <a:ext uri="{FF2B5EF4-FFF2-40B4-BE49-F238E27FC236}">
                      <a16:creationId xmlns:a16="http://schemas.microsoft.com/office/drawing/2014/main" id="{29FE3B43-517E-459E-9DA1-C4C015303930}"/>
                    </a:ext>
                  </a:extLst>
                </p:cNvPr>
                <p:cNvSpPr>
                  <a:spLocks/>
                </p:cNvSpPr>
                <p:nvPr/>
              </p:nvSpPr>
              <p:spPr bwMode="auto">
                <a:xfrm>
                  <a:off x="4886" y="2178"/>
                  <a:ext cx="27" cy="35"/>
                </a:xfrm>
                <a:custGeom>
                  <a:avLst/>
                  <a:gdLst>
                    <a:gd name="T0" fmla="*/ 19 w 19"/>
                    <a:gd name="T1" fmla="*/ 11 h 24"/>
                    <a:gd name="T2" fmla="*/ 5 w 19"/>
                    <a:gd name="T3" fmla="*/ 18 h 24"/>
                    <a:gd name="T4" fmla="*/ 10 w 19"/>
                    <a:gd name="T5" fmla="*/ 1 h 24"/>
                    <a:gd name="T6" fmla="*/ 19 w 19"/>
                    <a:gd name="T7" fmla="*/ 11 h 24"/>
                  </a:gdLst>
                  <a:ahLst/>
                  <a:cxnLst>
                    <a:cxn ang="0">
                      <a:pos x="T0" y="T1"/>
                    </a:cxn>
                    <a:cxn ang="0">
                      <a:pos x="T2" y="T3"/>
                    </a:cxn>
                    <a:cxn ang="0">
                      <a:pos x="T4" y="T5"/>
                    </a:cxn>
                    <a:cxn ang="0">
                      <a:pos x="T6" y="T7"/>
                    </a:cxn>
                  </a:cxnLst>
                  <a:rect l="0" t="0" r="r" b="b"/>
                  <a:pathLst>
                    <a:path w="19" h="24">
                      <a:moveTo>
                        <a:pt x="19" y="11"/>
                      </a:moveTo>
                      <a:cubicBezTo>
                        <a:pt x="19" y="19"/>
                        <a:pt x="11" y="24"/>
                        <a:pt x="5" y="18"/>
                      </a:cubicBezTo>
                      <a:cubicBezTo>
                        <a:pt x="0" y="13"/>
                        <a:pt x="2" y="2"/>
                        <a:pt x="10" y="1"/>
                      </a:cubicBezTo>
                      <a:cubicBezTo>
                        <a:pt x="17" y="0"/>
                        <a:pt x="19" y="6"/>
                        <a:pt x="1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3" name="Freeform 527">
                  <a:extLst>
                    <a:ext uri="{FF2B5EF4-FFF2-40B4-BE49-F238E27FC236}">
                      <a16:creationId xmlns:a16="http://schemas.microsoft.com/office/drawing/2014/main" id="{BD2F5EBE-7A76-4CCE-AA19-31D8457A0CC8}"/>
                    </a:ext>
                  </a:extLst>
                </p:cNvPr>
                <p:cNvSpPr>
                  <a:spLocks/>
                </p:cNvSpPr>
                <p:nvPr/>
              </p:nvSpPr>
              <p:spPr bwMode="auto">
                <a:xfrm>
                  <a:off x="4867" y="2010"/>
                  <a:ext cx="28" cy="32"/>
                </a:xfrm>
                <a:custGeom>
                  <a:avLst/>
                  <a:gdLst>
                    <a:gd name="T0" fmla="*/ 18 w 19"/>
                    <a:gd name="T1" fmla="*/ 9 h 22"/>
                    <a:gd name="T2" fmla="*/ 6 w 19"/>
                    <a:gd name="T3" fmla="*/ 17 h 22"/>
                    <a:gd name="T4" fmla="*/ 8 w 19"/>
                    <a:gd name="T5" fmla="*/ 0 h 22"/>
                    <a:gd name="T6" fmla="*/ 18 w 19"/>
                    <a:gd name="T7" fmla="*/ 9 h 22"/>
                  </a:gdLst>
                  <a:ahLst/>
                  <a:cxnLst>
                    <a:cxn ang="0">
                      <a:pos x="T0" y="T1"/>
                    </a:cxn>
                    <a:cxn ang="0">
                      <a:pos x="T2" y="T3"/>
                    </a:cxn>
                    <a:cxn ang="0">
                      <a:pos x="T4" y="T5"/>
                    </a:cxn>
                    <a:cxn ang="0">
                      <a:pos x="T6" y="T7"/>
                    </a:cxn>
                  </a:cxnLst>
                  <a:rect l="0" t="0" r="r" b="b"/>
                  <a:pathLst>
                    <a:path w="19" h="22">
                      <a:moveTo>
                        <a:pt x="18" y="9"/>
                      </a:moveTo>
                      <a:cubicBezTo>
                        <a:pt x="19" y="17"/>
                        <a:pt x="11" y="22"/>
                        <a:pt x="6" y="17"/>
                      </a:cubicBezTo>
                      <a:cubicBezTo>
                        <a:pt x="0" y="12"/>
                        <a:pt x="1" y="1"/>
                        <a:pt x="8" y="0"/>
                      </a:cubicBezTo>
                      <a:cubicBezTo>
                        <a:pt x="15" y="0"/>
                        <a:pt x="18"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4" name="Freeform 528">
                  <a:extLst>
                    <a:ext uri="{FF2B5EF4-FFF2-40B4-BE49-F238E27FC236}">
                      <a16:creationId xmlns:a16="http://schemas.microsoft.com/office/drawing/2014/main" id="{959DCEAF-92FA-42DB-BBB4-46A0FB93FE4B}"/>
                    </a:ext>
                  </a:extLst>
                </p:cNvPr>
                <p:cNvSpPr>
                  <a:spLocks/>
                </p:cNvSpPr>
                <p:nvPr/>
              </p:nvSpPr>
              <p:spPr bwMode="auto">
                <a:xfrm>
                  <a:off x="4876" y="2065"/>
                  <a:ext cx="26" cy="33"/>
                </a:xfrm>
                <a:custGeom>
                  <a:avLst/>
                  <a:gdLst>
                    <a:gd name="T0" fmla="*/ 18 w 18"/>
                    <a:gd name="T1" fmla="*/ 10 h 23"/>
                    <a:gd name="T2" fmla="*/ 5 w 18"/>
                    <a:gd name="T3" fmla="*/ 17 h 23"/>
                    <a:gd name="T4" fmla="*/ 9 w 18"/>
                    <a:gd name="T5" fmla="*/ 0 h 23"/>
                    <a:gd name="T6" fmla="*/ 18 w 18"/>
                    <a:gd name="T7" fmla="*/ 10 h 23"/>
                  </a:gdLst>
                  <a:ahLst/>
                  <a:cxnLst>
                    <a:cxn ang="0">
                      <a:pos x="T0" y="T1"/>
                    </a:cxn>
                    <a:cxn ang="0">
                      <a:pos x="T2" y="T3"/>
                    </a:cxn>
                    <a:cxn ang="0">
                      <a:pos x="T4" y="T5"/>
                    </a:cxn>
                    <a:cxn ang="0">
                      <a:pos x="T6" y="T7"/>
                    </a:cxn>
                  </a:cxnLst>
                  <a:rect l="0" t="0" r="r" b="b"/>
                  <a:pathLst>
                    <a:path w="18" h="23">
                      <a:moveTo>
                        <a:pt x="18" y="10"/>
                      </a:moveTo>
                      <a:cubicBezTo>
                        <a:pt x="18" y="18"/>
                        <a:pt x="11" y="23"/>
                        <a:pt x="5" y="17"/>
                      </a:cubicBezTo>
                      <a:cubicBezTo>
                        <a:pt x="0" y="12"/>
                        <a:pt x="1" y="2"/>
                        <a:pt x="9" y="0"/>
                      </a:cubicBezTo>
                      <a:cubicBezTo>
                        <a:pt x="15" y="0"/>
                        <a:pt x="18"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5" name="Freeform 529">
                  <a:extLst>
                    <a:ext uri="{FF2B5EF4-FFF2-40B4-BE49-F238E27FC236}">
                      <a16:creationId xmlns:a16="http://schemas.microsoft.com/office/drawing/2014/main" id="{F4210971-F73D-4448-AB10-9A4DFA297ED8}"/>
                    </a:ext>
                  </a:extLst>
                </p:cNvPr>
                <p:cNvSpPr>
                  <a:spLocks/>
                </p:cNvSpPr>
                <p:nvPr/>
              </p:nvSpPr>
              <p:spPr bwMode="auto">
                <a:xfrm>
                  <a:off x="4845" y="1903"/>
                  <a:ext cx="28" cy="29"/>
                </a:xfrm>
                <a:custGeom>
                  <a:avLst/>
                  <a:gdLst>
                    <a:gd name="T0" fmla="*/ 18 w 19"/>
                    <a:gd name="T1" fmla="*/ 9 h 20"/>
                    <a:gd name="T2" fmla="*/ 7 w 19"/>
                    <a:gd name="T3" fmla="*/ 16 h 20"/>
                    <a:gd name="T4" fmla="*/ 8 w 19"/>
                    <a:gd name="T5" fmla="*/ 0 h 20"/>
                    <a:gd name="T6" fmla="*/ 18 w 19"/>
                    <a:gd name="T7" fmla="*/ 9 h 20"/>
                  </a:gdLst>
                  <a:ahLst/>
                  <a:cxnLst>
                    <a:cxn ang="0">
                      <a:pos x="T0" y="T1"/>
                    </a:cxn>
                    <a:cxn ang="0">
                      <a:pos x="T2" y="T3"/>
                    </a:cxn>
                    <a:cxn ang="0">
                      <a:pos x="T4" y="T5"/>
                    </a:cxn>
                    <a:cxn ang="0">
                      <a:pos x="T6" y="T7"/>
                    </a:cxn>
                  </a:cxnLst>
                  <a:rect l="0" t="0" r="r" b="b"/>
                  <a:pathLst>
                    <a:path w="19" h="20">
                      <a:moveTo>
                        <a:pt x="18" y="9"/>
                      </a:moveTo>
                      <a:cubicBezTo>
                        <a:pt x="19" y="16"/>
                        <a:pt x="13" y="20"/>
                        <a:pt x="7" y="16"/>
                      </a:cubicBezTo>
                      <a:cubicBezTo>
                        <a:pt x="1" y="12"/>
                        <a:pt x="0" y="1"/>
                        <a:pt x="8" y="0"/>
                      </a:cubicBezTo>
                      <a:cubicBezTo>
                        <a:pt x="14" y="0"/>
                        <a:pt x="17"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6" name="Freeform 530">
                  <a:extLst>
                    <a:ext uri="{FF2B5EF4-FFF2-40B4-BE49-F238E27FC236}">
                      <a16:creationId xmlns:a16="http://schemas.microsoft.com/office/drawing/2014/main" id="{2E119F4E-0507-41FC-A3C6-86980CE0DB10}"/>
                    </a:ext>
                  </a:extLst>
                </p:cNvPr>
                <p:cNvSpPr>
                  <a:spLocks/>
                </p:cNvSpPr>
                <p:nvPr/>
              </p:nvSpPr>
              <p:spPr bwMode="auto">
                <a:xfrm>
                  <a:off x="4857" y="1955"/>
                  <a:ext cx="27" cy="32"/>
                </a:xfrm>
                <a:custGeom>
                  <a:avLst/>
                  <a:gdLst>
                    <a:gd name="T0" fmla="*/ 18 w 19"/>
                    <a:gd name="T1" fmla="*/ 10 h 22"/>
                    <a:gd name="T2" fmla="*/ 7 w 19"/>
                    <a:gd name="T3" fmla="*/ 17 h 22"/>
                    <a:gd name="T4" fmla="*/ 8 w 19"/>
                    <a:gd name="T5" fmla="*/ 1 h 22"/>
                    <a:gd name="T6" fmla="*/ 18 w 19"/>
                    <a:gd name="T7" fmla="*/ 10 h 22"/>
                  </a:gdLst>
                  <a:ahLst/>
                  <a:cxnLst>
                    <a:cxn ang="0">
                      <a:pos x="T0" y="T1"/>
                    </a:cxn>
                    <a:cxn ang="0">
                      <a:pos x="T2" y="T3"/>
                    </a:cxn>
                    <a:cxn ang="0">
                      <a:pos x="T4" y="T5"/>
                    </a:cxn>
                    <a:cxn ang="0">
                      <a:pos x="T6" y="T7"/>
                    </a:cxn>
                  </a:cxnLst>
                  <a:rect l="0" t="0" r="r" b="b"/>
                  <a:pathLst>
                    <a:path w="19" h="22">
                      <a:moveTo>
                        <a:pt x="18" y="10"/>
                      </a:moveTo>
                      <a:cubicBezTo>
                        <a:pt x="19" y="17"/>
                        <a:pt x="12" y="22"/>
                        <a:pt x="7" y="17"/>
                      </a:cubicBezTo>
                      <a:cubicBezTo>
                        <a:pt x="0" y="13"/>
                        <a:pt x="0" y="2"/>
                        <a:pt x="8" y="1"/>
                      </a:cubicBezTo>
                      <a:cubicBezTo>
                        <a:pt x="14" y="0"/>
                        <a:pt x="18"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7" name="Freeform 531">
                  <a:extLst>
                    <a:ext uri="{FF2B5EF4-FFF2-40B4-BE49-F238E27FC236}">
                      <a16:creationId xmlns:a16="http://schemas.microsoft.com/office/drawing/2014/main" id="{978BE8F8-9C5C-44D4-BE43-732E1F2CF0E7}"/>
                    </a:ext>
                  </a:extLst>
                </p:cNvPr>
                <p:cNvSpPr>
                  <a:spLocks/>
                </p:cNvSpPr>
                <p:nvPr/>
              </p:nvSpPr>
              <p:spPr bwMode="auto">
                <a:xfrm>
                  <a:off x="4271" y="1842"/>
                  <a:ext cx="26" cy="29"/>
                </a:xfrm>
                <a:custGeom>
                  <a:avLst/>
                  <a:gdLst>
                    <a:gd name="T0" fmla="*/ 17 w 18"/>
                    <a:gd name="T1" fmla="*/ 10 h 20"/>
                    <a:gd name="T2" fmla="*/ 3 w 18"/>
                    <a:gd name="T3" fmla="*/ 14 h 20"/>
                    <a:gd name="T4" fmla="*/ 11 w 18"/>
                    <a:gd name="T5" fmla="*/ 0 h 20"/>
                    <a:gd name="T6" fmla="*/ 17 w 18"/>
                    <a:gd name="T7" fmla="*/ 10 h 20"/>
                  </a:gdLst>
                  <a:ahLst/>
                  <a:cxnLst>
                    <a:cxn ang="0">
                      <a:pos x="T0" y="T1"/>
                    </a:cxn>
                    <a:cxn ang="0">
                      <a:pos x="T2" y="T3"/>
                    </a:cxn>
                    <a:cxn ang="0">
                      <a:pos x="T4" y="T5"/>
                    </a:cxn>
                    <a:cxn ang="0">
                      <a:pos x="T6" y="T7"/>
                    </a:cxn>
                  </a:cxnLst>
                  <a:rect l="0" t="0" r="r" b="b"/>
                  <a:pathLst>
                    <a:path w="18" h="20">
                      <a:moveTo>
                        <a:pt x="17" y="10"/>
                      </a:moveTo>
                      <a:cubicBezTo>
                        <a:pt x="15" y="18"/>
                        <a:pt x="6" y="20"/>
                        <a:pt x="3" y="14"/>
                      </a:cubicBezTo>
                      <a:cubicBezTo>
                        <a:pt x="0" y="9"/>
                        <a:pt x="4" y="0"/>
                        <a:pt x="11" y="0"/>
                      </a:cubicBezTo>
                      <a:cubicBezTo>
                        <a:pt x="17" y="1"/>
                        <a:pt x="18" y="6"/>
                        <a:pt x="1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8" name="Freeform 532">
                  <a:extLst>
                    <a:ext uri="{FF2B5EF4-FFF2-40B4-BE49-F238E27FC236}">
                      <a16:creationId xmlns:a16="http://schemas.microsoft.com/office/drawing/2014/main" id="{2891CA1F-74F4-45E6-9780-4B318315EABB}"/>
                    </a:ext>
                  </a:extLst>
                </p:cNvPr>
                <p:cNvSpPr>
                  <a:spLocks/>
                </p:cNvSpPr>
                <p:nvPr/>
              </p:nvSpPr>
              <p:spPr bwMode="auto">
                <a:xfrm>
                  <a:off x="4261" y="1894"/>
                  <a:ext cx="28" cy="31"/>
                </a:xfrm>
                <a:custGeom>
                  <a:avLst/>
                  <a:gdLst>
                    <a:gd name="T0" fmla="*/ 18 w 19"/>
                    <a:gd name="T1" fmla="*/ 10 h 21"/>
                    <a:gd name="T2" fmla="*/ 3 w 19"/>
                    <a:gd name="T3" fmla="*/ 14 h 21"/>
                    <a:gd name="T4" fmla="*/ 12 w 19"/>
                    <a:gd name="T5" fmla="*/ 0 h 21"/>
                    <a:gd name="T6" fmla="*/ 18 w 19"/>
                    <a:gd name="T7" fmla="*/ 10 h 21"/>
                  </a:gdLst>
                  <a:ahLst/>
                  <a:cxnLst>
                    <a:cxn ang="0">
                      <a:pos x="T0" y="T1"/>
                    </a:cxn>
                    <a:cxn ang="0">
                      <a:pos x="T2" y="T3"/>
                    </a:cxn>
                    <a:cxn ang="0">
                      <a:pos x="T4" y="T5"/>
                    </a:cxn>
                    <a:cxn ang="0">
                      <a:pos x="T6" y="T7"/>
                    </a:cxn>
                  </a:cxnLst>
                  <a:rect l="0" t="0" r="r" b="b"/>
                  <a:pathLst>
                    <a:path w="19" h="21">
                      <a:moveTo>
                        <a:pt x="18" y="10"/>
                      </a:moveTo>
                      <a:cubicBezTo>
                        <a:pt x="16" y="18"/>
                        <a:pt x="7" y="21"/>
                        <a:pt x="3" y="14"/>
                      </a:cubicBezTo>
                      <a:cubicBezTo>
                        <a:pt x="0" y="9"/>
                        <a:pt x="4" y="0"/>
                        <a:pt x="12" y="0"/>
                      </a:cubicBezTo>
                      <a:cubicBezTo>
                        <a:pt x="18" y="0"/>
                        <a:pt x="19"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9" name="Freeform 533">
                  <a:extLst>
                    <a:ext uri="{FF2B5EF4-FFF2-40B4-BE49-F238E27FC236}">
                      <a16:creationId xmlns:a16="http://schemas.microsoft.com/office/drawing/2014/main" id="{852940CC-832C-4815-88FE-02AA41B34DA8}"/>
                    </a:ext>
                  </a:extLst>
                </p:cNvPr>
                <p:cNvSpPr>
                  <a:spLocks/>
                </p:cNvSpPr>
                <p:nvPr/>
              </p:nvSpPr>
              <p:spPr bwMode="auto">
                <a:xfrm>
                  <a:off x="4306" y="1697"/>
                  <a:ext cx="23" cy="26"/>
                </a:xfrm>
                <a:custGeom>
                  <a:avLst/>
                  <a:gdLst>
                    <a:gd name="T0" fmla="*/ 15 w 16"/>
                    <a:gd name="T1" fmla="*/ 9 h 18"/>
                    <a:gd name="T2" fmla="*/ 2 w 16"/>
                    <a:gd name="T3" fmla="*/ 13 h 18"/>
                    <a:gd name="T4" fmla="*/ 10 w 16"/>
                    <a:gd name="T5" fmla="*/ 0 h 18"/>
                    <a:gd name="T6" fmla="*/ 15 w 16"/>
                    <a:gd name="T7" fmla="*/ 9 h 18"/>
                  </a:gdLst>
                  <a:ahLst/>
                  <a:cxnLst>
                    <a:cxn ang="0">
                      <a:pos x="T0" y="T1"/>
                    </a:cxn>
                    <a:cxn ang="0">
                      <a:pos x="T2" y="T3"/>
                    </a:cxn>
                    <a:cxn ang="0">
                      <a:pos x="T4" y="T5"/>
                    </a:cxn>
                    <a:cxn ang="0">
                      <a:pos x="T6" y="T7"/>
                    </a:cxn>
                  </a:cxnLst>
                  <a:rect l="0" t="0" r="r" b="b"/>
                  <a:pathLst>
                    <a:path w="16" h="18">
                      <a:moveTo>
                        <a:pt x="15" y="9"/>
                      </a:moveTo>
                      <a:cubicBezTo>
                        <a:pt x="12" y="16"/>
                        <a:pt x="5" y="18"/>
                        <a:pt x="2" y="13"/>
                      </a:cubicBezTo>
                      <a:cubicBezTo>
                        <a:pt x="0" y="9"/>
                        <a:pt x="4" y="0"/>
                        <a:pt x="10" y="0"/>
                      </a:cubicBezTo>
                      <a:cubicBezTo>
                        <a:pt x="15" y="1"/>
                        <a:pt x="16" y="6"/>
                        <a:pt x="1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0" name="Freeform 534">
                  <a:extLst>
                    <a:ext uri="{FF2B5EF4-FFF2-40B4-BE49-F238E27FC236}">
                      <a16:creationId xmlns:a16="http://schemas.microsoft.com/office/drawing/2014/main" id="{35BF0188-C0C7-4B4C-8ACE-79F4D559AEA0}"/>
                    </a:ext>
                  </a:extLst>
                </p:cNvPr>
                <p:cNvSpPr>
                  <a:spLocks/>
                </p:cNvSpPr>
                <p:nvPr/>
              </p:nvSpPr>
              <p:spPr bwMode="auto">
                <a:xfrm>
                  <a:off x="4309" y="1819"/>
                  <a:ext cx="26" cy="29"/>
                </a:xfrm>
                <a:custGeom>
                  <a:avLst/>
                  <a:gdLst>
                    <a:gd name="T0" fmla="*/ 17 w 18"/>
                    <a:gd name="T1" fmla="*/ 9 h 20"/>
                    <a:gd name="T2" fmla="*/ 3 w 18"/>
                    <a:gd name="T3" fmla="*/ 14 h 20"/>
                    <a:gd name="T4" fmla="*/ 11 w 18"/>
                    <a:gd name="T5" fmla="*/ 0 h 20"/>
                    <a:gd name="T6" fmla="*/ 17 w 18"/>
                    <a:gd name="T7" fmla="*/ 9 h 20"/>
                  </a:gdLst>
                  <a:ahLst/>
                  <a:cxnLst>
                    <a:cxn ang="0">
                      <a:pos x="T0" y="T1"/>
                    </a:cxn>
                    <a:cxn ang="0">
                      <a:pos x="T2" y="T3"/>
                    </a:cxn>
                    <a:cxn ang="0">
                      <a:pos x="T4" y="T5"/>
                    </a:cxn>
                    <a:cxn ang="0">
                      <a:pos x="T6" y="T7"/>
                    </a:cxn>
                  </a:cxnLst>
                  <a:rect l="0" t="0" r="r" b="b"/>
                  <a:pathLst>
                    <a:path w="18" h="20">
                      <a:moveTo>
                        <a:pt x="17" y="9"/>
                      </a:moveTo>
                      <a:cubicBezTo>
                        <a:pt x="15" y="17"/>
                        <a:pt x="6" y="20"/>
                        <a:pt x="3" y="14"/>
                      </a:cubicBezTo>
                      <a:cubicBezTo>
                        <a:pt x="0" y="8"/>
                        <a:pt x="4" y="0"/>
                        <a:pt x="11" y="0"/>
                      </a:cubicBezTo>
                      <a:cubicBezTo>
                        <a:pt x="17" y="0"/>
                        <a:pt x="18" y="6"/>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1" name="Freeform 535">
                  <a:extLst>
                    <a:ext uri="{FF2B5EF4-FFF2-40B4-BE49-F238E27FC236}">
                      <a16:creationId xmlns:a16="http://schemas.microsoft.com/office/drawing/2014/main" id="{8F47D07F-20AC-45BC-AA46-83143B68544F}"/>
                    </a:ext>
                  </a:extLst>
                </p:cNvPr>
                <p:cNvSpPr>
                  <a:spLocks/>
                </p:cNvSpPr>
                <p:nvPr/>
              </p:nvSpPr>
              <p:spPr bwMode="auto">
                <a:xfrm>
                  <a:off x="4300" y="1869"/>
                  <a:ext cx="28" cy="29"/>
                </a:xfrm>
                <a:custGeom>
                  <a:avLst/>
                  <a:gdLst>
                    <a:gd name="T0" fmla="*/ 18 w 19"/>
                    <a:gd name="T1" fmla="*/ 10 h 20"/>
                    <a:gd name="T2" fmla="*/ 3 w 19"/>
                    <a:gd name="T3" fmla="*/ 14 h 20"/>
                    <a:gd name="T4" fmla="*/ 12 w 19"/>
                    <a:gd name="T5" fmla="*/ 0 h 20"/>
                    <a:gd name="T6" fmla="*/ 18 w 19"/>
                    <a:gd name="T7" fmla="*/ 10 h 20"/>
                  </a:gdLst>
                  <a:ahLst/>
                  <a:cxnLst>
                    <a:cxn ang="0">
                      <a:pos x="T0" y="T1"/>
                    </a:cxn>
                    <a:cxn ang="0">
                      <a:pos x="T2" y="T3"/>
                    </a:cxn>
                    <a:cxn ang="0">
                      <a:pos x="T4" y="T5"/>
                    </a:cxn>
                    <a:cxn ang="0">
                      <a:pos x="T6" y="T7"/>
                    </a:cxn>
                  </a:cxnLst>
                  <a:rect l="0" t="0" r="r" b="b"/>
                  <a:pathLst>
                    <a:path w="19" h="20">
                      <a:moveTo>
                        <a:pt x="18" y="10"/>
                      </a:moveTo>
                      <a:cubicBezTo>
                        <a:pt x="16" y="18"/>
                        <a:pt x="7" y="20"/>
                        <a:pt x="3" y="14"/>
                      </a:cubicBezTo>
                      <a:cubicBezTo>
                        <a:pt x="0" y="9"/>
                        <a:pt x="4" y="0"/>
                        <a:pt x="12" y="0"/>
                      </a:cubicBezTo>
                      <a:cubicBezTo>
                        <a:pt x="18" y="0"/>
                        <a:pt x="19"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2" name="Freeform 536">
                  <a:extLst>
                    <a:ext uri="{FF2B5EF4-FFF2-40B4-BE49-F238E27FC236}">
                      <a16:creationId xmlns:a16="http://schemas.microsoft.com/office/drawing/2014/main" id="{4D839EE0-C4FF-4CDB-AEA7-B452187B3278}"/>
                    </a:ext>
                  </a:extLst>
                </p:cNvPr>
                <p:cNvSpPr>
                  <a:spLocks/>
                </p:cNvSpPr>
                <p:nvPr/>
              </p:nvSpPr>
              <p:spPr bwMode="auto">
                <a:xfrm>
                  <a:off x="4328" y="1722"/>
                  <a:ext cx="24" cy="26"/>
                </a:xfrm>
                <a:custGeom>
                  <a:avLst/>
                  <a:gdLst>
                    <a:gd name="T0" fmla="*/ 16 w 17"/>
                    <a:gd name="T1" fmla="*/ 9 h 18"/>
                    <a:gd name="T2" fmla="*/ 3 w 17"/>
                    <a:gd name="T3" fmla="*/ 13 h 18"/>
                    <a:gd name="T4" fmla="*/ 11 w 17"/>
                    <a:gd name="T5" fmla="*/ 0 h 18"/>
                    <a:gd name="T6" fmla="*/ 16 w 17"/>
                    <a:gd name="T7" fmla="*/ 9 h 18"/>
                  </a:gdLst>
                  <a:ahLst/>
                  <a:cxnLst>
                    <a:cxn ang="0">
                      <a:pos x="T0" y="T1"/>
                    </a:cxn>
                    <a:cxn ang="0">
                      <a:pos x="T2" y="T3"/>
                    </a:cxn>
                    <a:cxn ang="0">
                      <a:pos x="T4" y="T5"/>
                    </a:cxn>
                    <a:cxn ang="0">
                      <a:pos x="T6" y="T7"/>
                    </a:cxn>
                  </a:cxnLst>
                  <a:rect l="0" t="0" r="r" b="b"/>
                  <a:pathLst>
                    <a:path w="17" h="18">
                      <a:moveTo>
                        <a:pt x="16" y="9"/>
                      </a:moveTo>
                      <a:cubicBezTo>
                        <a:pt x="14" y="16"/>
                        <a:pt x="7" y="18"/>
                        <a:pt x="3" y="13"/>
                      </a:cubicBezTo>
                      <a:cubicBezTo>
                        <a:pt x="0" y="9"/>
                        <a:pt x="5" y="0"/>
                        <a:pt x="11" y="0"/>
                      </a:cubicBezTo>
                      <a:cubicBezTo>
                        <a:pt x="16" y="0"/>
                        <a:pt x="17" y="6"/>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3" name="Freeform 537">
                  <a:extLst>
                    <a:ext uri="{FF2B5EF4-FFF2-40B4-BE49-F238E27FC236}">
                      <a16:creationId xmlns:a16="http://schemas.microsoft.com/office/drawing/2014/main" id="{EB1DC9C2-0E20-4622-AB39-D1D55A6B6533}"/>
                    </a:ext>
                  </a:extLst>
                </p:cNvPr>
                <p:cNvSpPr>
                  <a:spLocks/>
                </p:cNvSpPr>
                <p:nvPr/>
              </p:nvSpPr>
              <p:spPr bwMode="auto">
                <a:xfrm>
                  <a:off x="4319" y="1769"/>
                  <a:ext cx="25" cy="28"/>
                </a:xfrm>
                <a:custGeom>
                  <a:avLst/>
                  <a:gdLst>
                    <a:gd name="T0" fmla="*/ 16 w 17"/>
                    <a:gd name="T1" fmla="*/ 9 h 19"/>
                    <a:gd name="T2" fmla="*/ 2 w 17"/>
                    <a:gd name="T3" fmla="*/ 13 h 19"/>
                    <a:gd name="T4" fmla="*/ 10 w 17"/>
                    <a:gd name="T5" fmla="*/ 0 h 19"/>
                    <a:gd name="T6" fmla="*/ 16 w 17"/>
                    <a:gd name="T7" fmla="*/ 9 h 19"/>
                  </a:gdLst>
                  <a:ahLst/>
                  <a:cxnLst>
                    <a:cxn ang="0">
                      <a:pos x="T0" y="T1"/>
                    </a:cxn>
                    <a:cxn ang="0">
                      <a:pos x="T2" y="T3"/>
                    </a:cxn>
                    <a:cxn ang="0">
                      <a:pos x="T4" y="T5"/>
                    </a:cxn>
                    <a:cxn ang="0">
                      <a:pos x="T6" y="T7"/>
                    </a:cxn>
                  </a:cxnLst>
                  <a:rect l="0" t="0" r="r" b="b"/>
                  <a:pathLst>
                    <a:path w="17" h="19">
                      <a:moveTo>
                        <a:pt x="16" y="9"/>
                      </a:moveTo>
                      <a:cubicBezTo>
                        <a:pt x="14" y="17"/>
                        <a:pt x="5" y="19"/>
                        <a:pt x="2" y="13"/>
                      </a:cubicBezTo>
                      <a:cubicBezTo>
                        <a:pt x="0" y="8"/>
                        <a:pt x="4" y="0"/>
                        <a:pt x="10" y="0"/>
                      </a:cubicBezTo>
                      <a:cubicBezTo>
                        <a:pt x="16" y="0"/>
                        <a:pt x="17" y="6"/>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4" name="Freeform 538">
                  <a:extLst>
                    <a:ext uri="{FF2B5EF4-FFF2-40B4-BE49-F238E27FC236}">
                      <a16:creationId xmlns:a16="http://schemas.microsoft.com/office/drawing/2014/main" id="{F3A0A8FB-F6EC-41B8-8B99-5E9C23E28FA3}"/>
                    </a:ext>
                  </a:extLst>
                </p:cNvPr>
                <p:cNvSpPr>
                  <a:spLocks/>
                </p:cNvSpPr>
                <p:nvPr/>
              </p:nvSpPr>
              <p:spPr bwMode="auto">
                <a:xfrm>
                  <a:off x="4339" y="1677"/>
                  <a:ext cx="23" cy="24"/>
                </a:xfrm>
                <a:custGeom>
                  <a:avLst/>
                  <a:gdLst>
                    <a:gd name="T0" fmla="*/ 15 w 16"/>
                    <a:gd name="T1" fmla="*/ 8 h 17"/>
                    <a:gd name="T2" fmla="*/ 3 w 16"/>
                    <a:gd name="T3" fmla="*/ 12 h 17"/>
                    <a:gd name="T4" fmla="*/ 11 w 16"/>
                    <a:gd name="T5" fmla="*/ 0 h 17"/>
                    <a:gd name="T6" fmla="*/ 15 w 16"/>
                    <a:gd name="T7" fmla="*/ 8 h 17"/>
                  </a:gdLst>
                  <a:ahLst/>
                  <a:cxnLst>
                    <a:cxn ang="0">
                      <a:pos x="T0" y="T1"/>
                    </a:cxn>
                    <a:cxn ang="0">
                      <a:pos x="T2" y="T3"/>
                    </a:cxn>
                    <a:cxn ang="0">
                      <a:pos x="T4" y="T5"/>
                    </a:cxn>
                    <a:cxn ang="0">
                      <a:pos x="T6" y="T7"/>
                    </a:cxn>
                  </a:cxnLst>
                  <a:rect l="0" t="0" r="r" b="b"/>
                  <a:pathLst>
                    <a:path w="16" h="17">
                      <a:moveTo>
                        <a:pt x="15" y="8"/>
                      </a:moveTo>
                      <a:cubicBezTo>
                        <a:pt x="13" y="15"/>
                        <a:pt x="6" y="17"/>
                        <a:pt x="3" y="12"/>
                      </a:cubicBezTo>
                      <a:cubicBezTo>
                        <a:pt x="0" y="8"/>
                        <a:pt x="4" y="0"/>
                        <a:pt x="11" y="0"/>
                      </a:cubicBezTo>
                      <a:cubicBezTo>
                        <a:pt x="16" y="0"/>
                        <a:pt x="16"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5" name="Freeform 539">
                  <a:extLst>
                    <a:ext uri="{FF2B5EF4-FFF2-40B4-BE49-F238E27FC236}">
                      <a16:creationId xmlns:a16="http://schemas.microsoft.com/office/drawing/2014/main" id="{0AA0FE82-A08B-41FF-BCB4-0FED689A23D7}"/>
                    </a:ext>
                  </a:extLst>
                </p:cNvPr>
                <p:cNvSpPr>
                  <a:spLocks/>
                </p:cNvSpPr>
                <p:nvPr/>
              </p:nvSpPr>
              <p:spPr bwMode="auto">
                <a:xfrm>
                  <a:off x="4359" y="1746"/>
                  <a:ext cx="25" cy="28"/>
                </a:xfrm>
                <a:custGeom>
                  <a:avLst/>
                  <a:gdLst>
                    <a:gd name="T0" fmla="*/ 16 w 17"/>
                    <a:gd name="T1" fmla="*/ 9 h 19"/>
                    <a:gd name="T2" fmla="*/ 2 w 17"/>
                    <a:gd name="T3" fmla="*/ 13 h 19"/>
                    <a:gd name="T4" fmla="*/ 10 w 17"/>
                    <a:gd name="T5" fmla="*/ 0 h 19"/>
                    <a:gd name="T6" fmla="*/ 16 w 17"/>
                    <a:gd name="T7" fmla="*/ 9 h 19"/>
                  </a:gdLst>
                  <a:ahLst/>
                  <a:cxnLst>
                    <a:cxn ang="0">
                      <a:pos x="T0" y="T1"/>
                    </a:cxn>
                    <a:cxn ang="0">
                      <a:pos x="T2" y="T3"/>
                    </a:cxn>
                    <a:cxn ang="0">
                      <a:pos x="T4" y="T5"/>
                    </a:cxn>
                    <a:cxn ang="0">
                      <a:pos x="T6" y="T7"/>
                    </a:cxn>
                  </a:cxnLst>
                  <a:rect l="0" t="0" r="r" b="b"/>
                  <a:pathLst>
                    <a:path w="17" h="19">
                      <a:moveTo>
                        <a:pt x="16" y="9"/>
                      </a:moveTo>
                      <a:cubicBezTo>
                        <a:pt x="14" y="16"/>
                        <a:pt x="6" y="19"/>
                        <a:pt x="2" y="13"/>
                      </a:cubicBezTo>
                      <a:cubicBezTo>
                        <a:pt x="0" y="8"/>
                        <a:pt x="3" y="0"/>
                        <a:pt x="10" y="0"/>
                      </a:cubicBezTo>
                      <a:cubicBezTo>
                        <a:pt x="16" y="0"/>
                        <a:pt x="17" y="6"/>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6" name="Freeform 540">
                  <a:extLst>
                    <a:ext uri="{FF2B5EF4-FFF2-40B4-BE49-F238E27FC236}">
                      <a16:creationId xmlns:a16="http://schemas.microsoft.com/office/drawing/2014/main" id="{70D6A84E-3B14-4FBB-9DD2-9F5BF4DC9AC6}"/>
                    </a:ext>
                  </a:extLst>
                </p:cNvPr>
                <p:cNvSpPr>
                  <a:spLocks/>
                </p:cNvSpPr>
                <p:nvPr/>
              </p:nvSpPr>
              <p:spPr bwMode="auto">
                <a:xfrm>
                  <a:off x="4351" y="1794"/>
                  <a:ext cx="26" cy="29"/>
                </a:xfrm>
                <a:custGeom>
                  <a:avLst/>
                  <a:gdLst>
                    <a:gd name="T0" fmla="*/ 17 w 18"/>
                    <a:gd name="T1" fmla="*/ 10 h 20"/>
                    <a:gd name="T2" fmla="*/ 3 w 18"/>
                    <a:gd name="T3" fmla="*/ 14 h 20"/>
                    <a:gd name="T4" fmla="*/ 11 w 18"/>
                    <a:gd name="T5" fmla="*/ 0 h 20"/>
                    <a:gd name="T6" fmla="*/ 17 w 18"/>
                    <a:gd name="T7" fmla="*/ 10 h 20"/>
                  </a:gdLst>
                  <a:ahLst/>
                  <a:cxnLst>
                    <a:cxn ang="0">
                      <a:pos x="T0" y="T1"/>
                    </a:cxn>
                    <a:cxn ang="0">
                      <a:pos x="T2" y="T3"/>
                    </a:cxn>
                    <a:cxn ang="0">
                      <a:pos x="T4" y="T5"/>
                    </a:cxn>
                    <a:cxn ang="0">
                      <a:pos x="T6" y="T7"/>
                    </a:cxn>
                  </a:cxnLst>
                  <a:rect l="0" t="0" r="r" b="b"/>
                  <a:pathLst>
                    <a:path w="18" h="20">
                      <a:moveTo>
                        <a:pt x="17" y="10"/>
                      </a:moveTo>
                      <a:cubicBezTo>
                        <a:pt x="16" y="17"/>
                        <a:pt x="7" y="20"/>
                        <a:pt x="3" y="14"/>
                      </a:cubicBezTo>
                      <a:cubicBezTo>
                        <a:pt x="0" y="9"/>
                        <a:pt x="4" y="1"/>
                        <a:pt x="11" y="0"/>
                      </a:cubicBezTo>
                      <a:cubicBezTo>
                        <a:pt x="17" y="1"/>
                        <a:pt x="18" y="6"/>
                        <a:pt x="1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7" name="Freeform 541">
                  <a:extLst>
                    <a:ext uri="{FF2B5EF4-FFF2-40B4-BE49-F238E27FC236}">
                      <a16:creationId xmlns:a16="http://schemas.microsoft.com/office/drawing/2014/main" id="{4A0BCDC2-6E8A-468A-A5C2-22C1486EB8B9}"/>
                    </a:ext>
                  </a:extLst>
                </p:cNvPr>
                <p:cNvSpPr>
                  <a:spLocks/>
                </p:cNvSpPr>
                <p:nvPr/>
              </p:nvSpPr>
              <p:spPr bwMode="auto">
                <a:xfrm>
                  <a:off x="4394" y="1723"/>
                  <a:ext cx="25" cy="28"/>
                </a:xfrm>
                <a:custGeom>
                  <a:avLst/>
                  <a:gdLst>
                    <a:gd name="T0" fmla="*/ 16 w 17"/>
                    <a:gd name="T1" fmla="*/ 9 h 19"/>
                    <a:gd name="T2" fmla="*/ 3 w 17"/>
                    <a:gd name="T3" fmla="*/ 13 h 19"/>
                    <a:gd name="T4" fmla="*/ 10 w 17"/>
                    <a:gd name="T5" fmla="*/ 0 h 19"/>
                    <a:gd name="T6" fmla="*/ 16 w 17"/>
                    <a:gd name="T7" fmla="*/ 9 h 19"/>
                  </a:gdLst>
                  <a:ahLst/>
                  <a:cxnLst>
                    <a:cxn ang="0">
                      <a:pos x="T0" y="T1"/>
                    </a:cxn>
                    <a:cxn ang="0">
                      <a:pos x="T2" y="T3"/>
                    </a:cxn>
                    <a:cxn ang="0">
                      <a:pos x="T4" y="T5"/>
                    </a:cxn>
                    <a:cxn ang="0">
                      <a:pos x="T6" y="T7"/>
                    </a:cxn>
                  </a:cxnLst>
                  <a:rect l="0" t="0" r="r" b="b"/>
                  <a:pathLst>
                    <a:path w="17" h="19">
                      <a:moveTo>
                        <a:pt x="16" y="9"/>
                      </a:moveTo>
                      <a:cubicBezTo>
                        <a:pt x="15" y="16"/>
                        <a:pt x="6" y="19"/>
                        <a:pt x="3" y="13"/>
                      </a:cubicBezTo>
                      <a:cubicBezTo>
                        <a:pt x="0" y="8"/>
                        <a:pt x="4" y="0"/>
                        <a:pt x="10" y="0"/>
                      </a:cubicBezTo>
                      <a:cubicBezTo>
                        <a:pt x="16" y="1"/>
                        <a:pt x="17" y="6"/>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8" name="Freeform 542">
                  <a:extLst>
                    <a:ext uri="{FF2B5EF4-FFF2-40B4-BE49-F238E27FC236}">
                      <a16:creationId xmlns:a16="http://schemas.microsoft.com/office/drawing/2014/main" id="{B612D974-C86C-4D0F-A56A-59A2B6370BF2}"/>
                    </a:ext>
                  </a:extLst>
                </p:cNvPr>
                <p:cNvSpPr>
                  <a:spLocks/>
                </p:cNvSpPr>
                <p:nvPr/>
              </p:nvSpPr>
              <p:spPr bwMode="auto">
                <a:xfrm>
                  <a:off x="4387" y="1771"/>
                  <a:ext cx="26" cy="27"/>
                </a:xfrm>
                <a:custGeom>
                  <a:avLst/>
                  <a:gdLst>
                    <a:gd name="T0" fmla="*/ 18 w 18"/>
                    <a:gd name="T1" fmla="*/ 9 h 19"/>
                    <a:gd name="T2" fmla="*/ 4 w 18"/>
                    <a:gd name="T3" fmla="*/ 14 h 19"/>
                    <a:gd name="T4" fmla="*/ 11 w 18"/>
                    <a:gd name="T5" fmla="*/ 0 h 19"/>
                    <a:gd name="T6" fmla="*/ 18 w 18"/>
                    <a:gd name="T7" fmla="*/ 9 h 19"/>
                  </a:gdLst>
                  <a:ahLst/>
                  <a:cxnLst>
                    <a:cxn ang="0">
                      <a:pos x="T0" y="T1"/>
                    </a:cxn>
                    <a:cxn ang="0">
                      <a:pos x="T2" y="T3"/>
                    </a:cxn>
                    <a:cxn ang="0">
                      <a:pos x="T4" y="T5"/>
                    </a:cxn>
                    <a:cxn ang="0">
                      <a:pos x="T6" y="T7"/>
                    </a:cxn>
                  </a:cxnLst>
                  <a:rect l="0" t="0" r="r" b="b"/>
                  <a:pathLst>
                    <a:path w="18" h="19">
                      <a:moveTo>
                        <a:pt x="18" y="9"/>
                      </a:moveTo>
                      <a:cubicBezTo>
                        <a:pt x="16" y="17"/>
                        <a:pt x="7" y="19"/>
                        <a:pt x="4" y="14"/>
                      </a:cubicBezTo>
                      <a:cubicBezTo>
                        <a:pt x="0" y="9"/>
                        <a:pt x="4" y="0"/>
                        <a:pt x="11" y="0"/>
                      </a:cubicBezTo>
                      <a:cubicBezTo>
                        <a:pt x="17" y="0"/>
                        <a:pt x="18" y="6"/>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9" name="Freeform 543">
                  <a:extLst>
                    <a:ext uri="{FF2B5EF4-FFF2-40B4-BE49-F238E27FC236}">
                      <a16:creationId xmlns:a16="http://schemas.microsoft.com/office/drawing/2014/main" id="{EE4D8702-E84E-4789-9F32-6BD49569EE57}"/>
                    </a:ext>
                  </a:extLst>
                </p:cNvPr>
                <p:cNvSpPr>
                  <a:spLocks/>
                </p:cNvSpPr>
                <p:nvPr/>
              </p:nvSpPr>
              <p:spPr bwMode="auto">
                <a:xfrm>
                  <a:off x="4409" y="1635"/>
                  <a:ext cx="21" cy="24"/>
                </a:xfrm>
                <a:custGeom>
                  <a:avLst/>
                  <a:gdLst>
                    <a:gd name="T0" fmla="*/ 15 w 15"/>
                    <a:gd name="T1" fmla="*/ 8 h 17"/>
                    <a:gd name="T2" fmla="*/ 3 w 15"/>
                    <a:gd name="T3" fmla="*/ 12 h 17"/>
                    <a:gd name="T4" fmla="*/ 10 w 15"/>
                    <a:gd name="T5" fmla="*/ 0 h 17"/>
                    <a:gd name="T6" fmla="*/ 15 w 15"/>
                    <a:gd name="T7" fmla="*/ 8 h 17"/>
                  </a:gdLst>
                  <a:ahLst/>
                  <a:cxnLst>
                    <a:cxn ang="0">
                      <a:pos x="T0" y="T1"/>
                    </a:cxn>
                    <a:cxn ang="0">
                      <a:pos x="T2" y="T3"/>
                    </a:cxn>
                    <a:cxn ang="0">
                      <a:pos x="T4" y="T5"/>
                    </a:cxn>
                    <a:cxn ang="0">
                      <a:pos x="T6" y="T7"/>
                    </a:cxn>
                  </a:cxnLst>
                  <a:rect l="0" t="0" r="r" b="b"/>
                  <a:pathLst>
                    <a:path w="15" h="17">
                      <a:moveTo>
                        <a:pt x="15" y="8"/>
                      </a:moveTo>
                      <a:cubicBezTo>
                        <a:pt x="13" y="14"/>
                        <a:pt x="6" y="17"/>
                        <a:pt x="3" y="12"/>
                      </a:cubicBezTo>
                      <a:cubicBezTo>
                        <a:pt x="0" y="8"/>
                        <a:pt x="4" y="0"/>
                        <a:pt x="10" y="0"/>
                      </a:cubicBezTo>
                      <a:cubicBezTo>
                        <a:pt x="14" y="0"/>
                        <a:pt x="15"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0" name="Freeform 544">
                  <a:extLst>
                    <a:ext uri="{FF2B5EF4-FFF2-40B4-BE49-F238E27FC236}">
                      <a16:creationId xmlns:a16="http://schemas.microsoft.com/office/drawing/2014/main" id="{9EE1BA55-7E4D-405E-9428-0108EFA669CC}"/>
                    </a:ext>
                  </a:extLst>
                </p:cNvPr>
                <p:cNvSpPr>
                  <a:spLocks/>
                </p:cNvSpPr>
                <p:nvPr/>
              </p:nvSpPr>
              <p:spPr bwMode="auto">
                <a:xfrm>
                  <a:off x="4420" y="1846"/>
                  <a:ext cx="28" cy="29"/>
                </a:xfrm>
                <a:custGeom>
                  <a:avLst/>
                  <a:gdLst>
                    <a:gd name="T0" fmla="*/ 19 w 19"/>
                    <a:gd name="T1" fmla="*/ 10 h 20"/>
                    <a:gd name="T2" fmla="*/ 4 w 19"/>
                    <a:gd name="T3" fmla="*/ 14 h 20"/>
                    <a:gd name="T4" fmla="*/ 11 w 19"/>
                    <a:gd name="T5" fmla="*/ 0 h 20"/>
                    <a:gd name="T6" fmla="*/ 19 w 19"/>
                    <a:gd name="T7" fmla="*/ 10 h 20"/>
                  </a:gdLst>
                  <a:ahLst/>
                  <a:cxnLst>
                    <a:cxn ang="0">
                      <a:pos x="T0" y="T1"/>
                    </a:cxn>
                    <a:cxn ang="0">
                      <a:pos x="T2" y="T3"/>
                    </a:cxn>
                    <a:cxn ang="0">
                      <a:pos x="T4" y="T5"/>
                    </a:cxn>
                    <a:cxn ang="0">
                      <a:pos x="T6" y="T7"/>
                    </a:cxn>
                  </a:cxnLst>
                  <a:rect l="0" t="0" r="r" b="b"/>
                  <a:pathLst>
                    <a:path w="19" h="20">
                      <a:moveTo>
                        <a:pt x="19" y="10"/>
                      </a:moveTo>
                      <a:cubicBezTo>
                        <a:pt x="18" y="17"/>
                        <a:pt x="8" y="20"/>
                        <a:pt x="4" y="14"/>
                      </a:cubicBezTo>
                      <a:cubicBezTo>
                        <a:pt x="0" y="9"/>
                        <a:pt x="3" y="0"/>
                        <a:pt x="11" y="0"/>
                      </a:cubicBezTo>
                      <a:cubicBezTo>
                        <a:pt x="17" y="0"/>
                        <a:pt x="19"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1" name="Freeform 545">
                  <a:extLst>
                    <a:ext uri="{FF2B5EF4-FFF2-40B4-BE49-F238E27FC236}">
                      <a16:creationId xmlns:a16="http://schemas.microsoft.com/office/drawing/2014/main" id="{0548CE67-B565-41C5-819A-551E27EEE547}"/>
                    </a:ext>
                  </a:extLst>
                </p:cNvPr>
                <p:cNvSpPr>
                  <a:spLocks/>
                </p:cNvSpPr>
                <p:nvPr/>
              </p:nvSpPr>
              <p:spPr bwMode="auto">
                <a:xfrm>
                  <a:off x="4427" y="1748"/>
                  <a:ext cx="26" cy="27"/>
                </a:xfrm>
                <a:custGeom>
                  <a:avLst/>
                  <a:gdLst>
                    <a:gd name="T0" fmla="*/ 18 w 18"/>
                    <a:gd name="T1" fmla="*/ 9 h 19"/>
                    <a:gd name="T2" fmla="*/ 4 w 18"/>
                    <a:gd name="T3" fmla="*/ 13 h 19"/>
                    <a:gd name="T4" fmla="*/ 11 w 18"/>
                    <a:gd name="T5" fmla="*/ 0 h 19"/>
                    <a:gd name="T6" fmla="*/ 18 w 18"/>
                    <a:gd name="T7" fmla="*/ 9 h 19"/>
                  </a:gdLst>
                  <a:ahLst/>
                  <a:cxnLst>
                    <a:cxn ang="0">
                      <a:pos x="T0" y="T1"/>
                    </a:cxn>
                    <a:cxn ang="0">
                      <a:pos x="T2" y="T3"/>
                    </a:cxn>
                    <a:cxn ang="0">
                      <a:pos x="T4" y="T5"/>
                    </a:cxn>
                    <a:cxn ang="0">
                      <a:pos x="T6" y="T7"/>
                    </a:cxn>
                  </a:cxnLst>
                  <a:rect l="0" t="0" r="r" b="b"/>
                  <a:pathLst>
                    <a:path w="18" h="19">
                      <a:moveTo>
                        <a:pt x="18" y="9"/>
                      </a:moveTo>
                      <a:cubicBezTo>
                        <a:pt x="17" y="16"/>
                        <a:pt x="8" y="19"/>
                        <a:pt x="4" y="13"/>
                      </a:cubicBezTo>
                      <a:cubicBezTo>
                        <a:pt x="0" y="8"/>
                        <a:pt x="4" y="0"/>
                        <a:pt x="11" y="0"/>
                      </a:cubicBezTo>
                      <a:cubicBezTo>
                        <a:pt x="16" y="0"/>
                        <a:pt x="18"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2" name="Freeform 546">
                  <a:extLst>
                    <a:ext uri="{FF2B5EF4-FFF2-40B4-BE49-F238E27FC236}">
                      <a16:creationId xmlns:a16="http://schemas.microsoft.com/office/drawing/2014/main" id="{1DD28E4D-D5F2-4228-B047-324B63826F5A}"/>
                    </a:ext>
                  </a:extLst>
                </p:cNvPr>
                <p:cNvSpPr>
                  <a:spLocks/>
                </p:cNvSpPr>
                <p:nvPr/>
              </p:nvSpPr>
              <p:spPr bwMode="auto">
                <a:xfrm>
                  <a:off x="4423" y="1796"/>
                  <a:ext cx="28" cy="29"/>
                </a:xfrm>
                <a:custGeom>
                  <a:avLst/>
                  <a:gdLst>
                    <a:gd name="T0" fmla="*/ 19 w 19"/>
                    <a:gd name="T1" fmla="*/ 10 h 20"/>
                    <a:gd name="T2" fmla="*/ 4 w 19"/>
                    <a:gd name="T3" fmla="*/ 14 h 20"/>
                    <a:gd name="T4" fmla="*/ 11 w 19"/>
                    <a:gd name="T5" fmla="*/ 0 h 20"/>
                    <a:gd name="T6" fmla="*/ 19 w 19"/>
                    <a:gd name="T7" fmla="*/ 10 h 20"/>
                  </a:gdLst>
                  <a:ahLst/>
                  <a:cxnLst>
                    <a:cxn ang="0">
                      <a:pos x="T0" y="T1"/>
                    </a:cxn>
                    <a:cxn ang="0">
                      <a:pos x="T2" y="T3"/>
                    </a:cxn>
                    <a:cxn ang="0">
                      <a:pos x="T4" y="T5"/>
                    </a:cxn>
                    <a:cxn ang="0">
                      <a:pos x="T6" y="T7"/>
                    </a:cxn>
                  </a:cxnLst>
                  <a:rect l="0" t="0" r="r" b="b"/>
                  <a:pathLst>
                    <a:path w="19" h="20">
                      <a:moveTo>
                        <a:pt x="19" y="10"/>
                      </a:moveTo>
                      <a:cubicBezTo>
                        <a:pt x="18" y="17"/>
                        <a:pt x="8" y="20"/>
                        <a:pt x="4" y="14"/>
                      </a:cubicBezTo>
                      <a:cubicBezTo>
                        <a:pt x="0" y="9"/>
                        <a:pt x="4" y="1"/>
                        <a:pt x="11" y="0"/>
                      </a:cubicBezTo>
                      <a:cubicBezTo>
                        <a:pt x="17" y="1"/>
                        <a:pt x="19"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3" name="Freeform 547">
                  <a:extLst>
                    <a:ext uri="{FF2B5EF4-FFF2-40B4-BE49-F238E27FC236}">
                      <a16:creationId xmlns:a16="http://schemas.microsoft.com/office/drawing/2014/main" id="{0C98A4B5-4A89-4735-BD35-1D683881E3AB}"/>
                    </a:ext>
                  </a:extLst>
                </p:cNvPr>
                <p:cNvSpPr>
                  <a:spLocks/>
                </p:cNvSpPr>
                <p:nvPr/>
              </p:nvSpPr>
              <p:spPr bwMode="auto">
                <a:xfrm>
                  <a:off x="4438" y="1656"/>
                  <a:ext cx="23" cy="25"/>
                </a:xfrm>
                <a:custGeom>
                  <a:avLst/>
                  <a:gdLst>
                    <a:gd name="T0" fmla="*/ 15 w 16"/>
                    <a:gd name="T1" fmla="*/ 8 h 17"/>
                    <a:gd name="T2" fmla="*/ 3 w 16"/>
                    <a:gd name="T3" fmla="*/ 13 h 17"/>
                    <a:gd name="T4" fmla="*/ 10 w 16"/>
                    <a:gd name="T5" fmla="*/ 0 h 17"/>
                    <a:gd name="T6" fmla="*/ 15 w 16"/>
                    <a:gd name="T7" fmla="*/ 8 h 17"/>
                  </a:gdLst>
                  <a:ahLst/>
                  <a:cxnLst>
                    <a:cxn ang="0">
                      <a:pos x="T0" y="T1"/>
                    </a:cxn>
                    <a:cxn ang="0">
                      <a:pos x="T2" y="T3"/>
                    </a:cxn>
                    <a:cxn ang="0">
                      <a:pos x="T4" y="T5"/>
                    </a:cxn>
                    <a:cxn ang="0">
                      <a:pos x="T6" y="T7"/>
                    </a:cxn>
                  </a:cxnLst>
                  <a:rect l="0" t="0" r="r" b="b"/>
                  <a:pathLst>
                    <a:path w="16" h="17">
                      <a:moveTo>
                        <a:pt x="15" y="8"/>
                      </a:moveTo>
                      <a:cubicBezTo>
                        <a:pt x="14" y="14"/>
                        <a:pt x="7" y="17"/>
                        <a:pt x="3" y="13"/>
                      </a:cubicBezTo>
                      <a:cubicBezTo>
                        <a:pt x="0" y="8"/>
                        <a:pt x="3" y="0"/>
                        <a:pt x="10" y="0"/>
                      </a:cubicBezTo>
                      <a:cubicBezTo>
                        <a:pt x="15" y="0"/>
                        <a:pt x="16"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4" name="Freeform 548">
                  <a:extLst>
                    <a:ext uri="{FF2B5EF4-FFF2-40B4-BE49-F238E27FC236}">
                      <a16:creationId xmlns:a16="http://schemas.microsoft.com/office/drawing/2014/main" id="{0FFE8730-3E3C-4A72-8621-8F567E344786}"/>
                    </a:ext>
                  </a:extLst>
                </p:cNvPr>
                <p:cNvSpPr>
                  <a:spLocks/>
                </p:cNvSpPr>
                <p:nvPr/>
              </p:nvSpPr>
              <p:spPr bwMode="auto">
                <a:xfrm>
                  <a:off x="4433" y="1701"/>
                  <a:ext cx="23" cy="26"/>
                </a:xfrm>
                <a:custGeom>
                  <a:avLst/>
                  <a:gdLst>
                    <a:gd name="T0" fmla="*/ 16 w 16"/>
                    <a:gd name="T1" fmla="*/ 8 h 18"/>
                    <a:gd name="T2" fmla="*/ 3 w 16"/>
                    <a:gd name="T3" fmla="*/ 12 h 18"/>
                    <a:gd name="T4" fmla="*/ 10 w 16"/>
                    <a:gd name="T5" fmla="*/ 0 h 18"/>
                    <a:gd name="T6" fmla="*/ 16 w 16"/>
                    <a:gd name="T7" fmla="*/ 8 h 18"/>
                  </a:gdLst>
                  <a:ahLst/>
                  <a:cxnLst>
                    <a:cxn ang="0">
                      <a:pos x="T0" y="T1"/>
                    </a:cxn>
                    <a:cxn ang="0">
                      <a:pos x="T2" y="T3"/>
                    </a:cxn>
                    <a:cxn ang="0">
                      <a:pos x="T4" y="T5"/>
                    </a:cxn>
                    <a:cxn ang="0">
                      <a:pos x="T6" y="T7"/>
                    </a:cxn>
                  </a:cxnLst>
                  <a:rect l="0" t="0" r="r" b="b"/>
                  <a:pathLst>
                    <a:path w="16" h="18">
                      <a:moveTo>
                        <a:pt x="16" y="8"/>
                      </a:moveTo>
                      <a:cubicBezTo>
                        <a:pt x="15" y="15"/>
                        <a:pt x="6" y="18"/>
                        <a:pt x="3" y="12"/>
                      </a:cubicBezTo>
                      <a:cubicBezTo>
                        <a:pt x="0" y="8"/>
                        <a:pt x="3" y="0"/>
                        <a:pt x="10" y="0"/>
                      </a:cubicBezTo>
                      <a:cubicBezTo>
                        <a:pt x="15" y="0"/>
                        <a:pt x="16"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5" name="Freeform 549">
                  <a:extLst>
                    <a:ext uri="{FF2B5EF4-FFF2-40B4-BE49-F238E27FC236}">
                      <a16:creationId xmlns:a16="http://schemas.microsoft.com/office/drawing/2014/main" id="{2191A5B8-C361-4215-BD35-74264DE8B36E}"/>
                    </a:ext>
                  </a:extLst>
                </p:cNvPr>
                <p:cNvSpPr>
                  <a:spLocks/>
                </p:cNvSpPr>
                <p:nvPr/>
              </p:nvSpPr>
              <p:spPr bwMode="auto">
                <a:xfrm>
                  <a:off x="4458" y="1820"/>
                  <a:ext cx="27" cy="31"/>
                </a:xfrm>
                <a:custGeom>
                  <a:avLst/>
                  <a:gdLst>
                    <a:gd name="T0" fmla="*/ 19 w 19"/>
                    <a:gd name="T1" fmla="*/ 10 h 21"/>
                    <a:gd name="T2" fmla="*/ 4 w 19"/>
                    <a:gd name="T3" fmla="*/ 15 h 21"/>
                    <a:gd name="T4" fmla="*/ 11 w 19"/>
                    <a:gd name="T5" fmla="*/ 0 h 21"/>
                    <a:gd name="T6" fmla="*/ 19 w 19"/>
                    <a:gd name="T7" fmla="*/ 10 h 21"/>
                  </a:gdLst>
                  <a:ahLst/>
                  <a:cxnLst>
                    <a:cxn ang="0">
                      <a:pos x="T0" y="T1"/>
                    </a:cxn>
                    <a:cxn ang="0">
                      <a:pos x="T2" y="T3"/>
                    </a:cxn>
                    <a:cxn ang="0">
                      <a:pos x="T4" y="T5"/>
                    </a:cxn>
                    <a:cxn ang="0">
                      <a:pos x="T6" y="T7"/>
                    </a:cxn>
                  </a:cxnLst>
                  <a:rect l="0" t="0" r="r" b="b"/>
                  <a:pathLst>
                    <a:path w="19" h="21">
                      <a:moveTo>
                        <a:pt x="19" y="10"/>
                      </a:moveTo>
                      <a:cubicBezTo>
                        <a:pt x="18" y="18"/>
                        <a:pt x="8" y="21"/>
                        <a:pt x="4" y="15"/>
                      </a:cubicBezTo>
                      <a:cubicBezTo>
                        <a:pt x="0" y="9"/>
                        <a:pt x="3" y="1"/>
                        <a:pt x="11" y="0"/>
                      </a:cubicBezTo>
                      <a:cubicBezTo>
                        <a:pt x="17" y="1"/>
                        <a:pt x="19" y="6"/>
                        <a:pt x="1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6" name="Freeform 550">
                  <a:extLst>
                    <a:ext uri="{FF2B5EF4-FFF2-40B4-BE49-F238E27FC236}">
                      <a16:creationId xmlns:a16="http://schemas.microsoft.com/office/drawing/2014/main" id="{E76A3E67-1D8F-4DD0-AD62-BF5AD0C4D766}"/>
                    </a:ext>
                  </a:extLst>
                </p:cNvPr>
                <p:cNvSpPr>
                  <a:spLocks/>
                </p:cNvSpPr>
                <p:nvPr/>
              </p:nvSpPr>
              <p:spPr bwMode="auto">
                <a:xfrm>
                  <a:off x="4456" y="1872"/>
                  <a:ext cx="29" cy="29"/>
                </a:xfrm>
                <a:custGeom>
                  <a:avLst/>
                  <a:gdLst>
                    <a:gd name="T0" fmla="*/ 19 w 20"/>
                    <a:gd name="T1" fmla="*/ 9 h 20"/>
                    <a:gd name="T2" fmla="*/ 4 w 20"/>
                    <a:gd name="T3" fmla="*/ 14 h 20"/>
                    <a:gd name="T4" fmla="*/ 11 w 20"/>
                    <a:gd name="T5" fmla="*/ 0 h 20"/>
                    <a:gd name="T6" fmla="*/ 19 w 20"/>
                    <a:gd name="T7" fmla="*/ 9 h 20"/>
                  </a:gdLst>
                  <a:ahLst/>
                  <a:cxnLst>
                    <a:cxn ang="0">
                      <a:pos x="T0" y="T1"/>
                    </a:cxn>
                    <a:cxn ang="0">
                      <a:pos x="T2" y="T3"/>
                    </a:cxn>
                    <a:cxn ang="0">
                      <a:pos x="T4" y="T5"/>
                    </a:cxn>
                    <a:cxn ang="0">
                      <a:pos x="T6" y="T7"/>
                    </a:cxn>
                  </a:cxnLst>
                  <a:rect l="0" t="0" r="r" b="b"/>
                  <a:pathLst>
                    <a:path w="20" h="20">
                      <a:moveTo>
                        <a:pt x="19" y="9"/>
                      </a:moveTo>
                      <a:cubicBezTo>
                        <a:pt x="18" y="17"/>
                        <a:pt x="8" y="20"/>
                        <a:pt x="4" y="14"/>
                      </a:cubicBezTo>
                      <a:cubicBezTo>
                        <a:pt x="0" y="9"/>
                        <a:pt x="3" y="0"/>
                        <a:pt x="11" y="0"/>
                      </a:cubicBezTo>
                      <a:cubicBezTo>
                        <a:pt x="17" y="0"/>
                        <a:pt x="20" y="6"/>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7" name="Freeform 551">
                  <a:extLst>
                    <a:ext uri="{FF2B5EF4-FFF2-40B4-BE49-F238E27FC236}">
                      <a16:creationId xmlns:a16="http://schemas.microsoft.com/office/drawing/2014/main" id="{ADECBF60-DC85-4513-87D9-EF6695684BBE}"/>
                    </a:ext>
                  </a:extLst>
                </p:cNvPr>
                <p:cNvSpPr>
                  <a:spLocks/>
                </p:cNvSpPr>
                <p:nvPr/>
              </p:nvSpPr>
              <p:spPr bwMode="auto">
                <a:xfrm>
                  <a:off x="4462" y="1723"/>
                  <a:ext cx="26" cy="28"/>
                </a:xfrm>
                <a:custGeom>
                  <a:avLst/>
                  <a:gdLst>
                    <a:gd name="T0" fmla="*/ 17 w 18"/>
                    <a:gd name="T1" fmla="*/ 9 h 19"/>
                    <a:gd name="T2" fmla="*/ 4 w 18"/>
                    <a:gd name="T3" fmla="*/ 14 h 19"/>
                    <a:gd name="T4" fmla="*/ 10 w 18"/>
                    <a:gd name="T5" fmla="*/ 0 h 19"/>
                    <a:gd name="T6" fmla="*/ 17 w 18"/>
                    <a:gd name="T7" fmla="*/ 9 h 19"/>
                  </a:gdLst>
                  <a:ahLst/>
                  <a:cxnLst>
                    <a:cxn ang="0">
                      <a:pos x="T0" y="T1"/>
                    </a:cxn>
                    <a:cxn ang="0">
                      <a:pos x="T2" y="T3"/>
                    </a:cxn>
                    <a:cxn ang="0">
                      <a:pos x="T4" y="T5"/>
                    </a:cxn>
                    <a:cxn ang="0">
                      <a:pos x="T6" y="T7"/>
                    </a:cxn>
                  </a:cxnLst>
                  <a:rect l="0" t="0" r="r" b="b"/>
                  <a:pathLst>
                    <a:path w="18" h="19">
                      <a:moveTo>
                        <a:pt x="17" y="9"/>
                      </a:moveTo>
                      <a:cubicBezTo>
                        <a:pt x="16" y="16"/>
                        <a:pt x="8" y="19"/>
                        <a:pt x="4" y="14"/>
                      </a:cubicBezTo>
                      <a:cubicBezTo>
                        <a:pt x="0" y="9"/>
                        <a:pt x="3" y="1"/>
                        <a:pt x="10" y="0"/>
                      </a:cubicBezTo>
                      <a:cubicBezTo>
                        <a:pt x="16" y="1"/>
                        <a:pt x="18" y="6"/>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8" name="Freeform 552">
                  <a:extLst>
                    <a:ext uri="{FF2B5EF4-FFF2-40B4-BE49-F238E27FC236}">
                      <a16:creationId xmlns:a16="http://schemas.microsoft.com/office/drawing/2014/main" id="{E0BAE945-ED01-44A0-9BBC-B7C5240536F8}"/>
                    </a:ext>
                  </a:extLst>
                </p:cNvPr>
                <p:cNvSpPr>
                  <a:spLocks/>
                </p:cNvSpPr>
                <p:nvPr/>
              </p:nvSpPr>
              <p:spPr bwMode="auto">
                <a:xfrm>
                  <a:off x="4461" y="1771"/>
                  <a:ext cx="26" cy="29"/>
                </a:xfrm>
                <a:custGeom>
                  <a:avLst/>
                  <a:gdLst>
                    <a:gd name="T0" fmla="*/ 17 w 18"/>
                    <a:gd name="T1" fmla="*/ 9 h 20"/>
                    <a:gd name="T2" fmla="*/ 3 w 18"/>
                    <a:gd name="T3" fmla="*/ 14 h 20"/>
                    <a:gd name="T4" fmla="*/ 10 w 18"/>
                    <a:gd name="T5" fmla="*/ 0 h 20"/>
                    <a:gd name="T6" fmla="*/ 17 w 18"/>
                    <a:gd name="T7" fmla="*/ 9 h 20"/>
                  </a:gdLst>
                  <a:ahLst/>
                  <a:cxnLst>
                    <a:cxn ang="0">
                      <a:pos x="T0" y="T1"/>
                    </a:cxn>
                    <a:cxn ang="0">
                      <a:pos x="T2" y="T3"/>
                    </a:cxn>
                    <a:cxn ang="0">
                      <a:pos x="T4" y="T5"/>
                    </a:cxn>
                    <a:cxn ang="0">
                      <a:pos x="T6" y="T7"/>
                    </a:cxn>
                  </a:cxnLst>
                  <a:rect l="0" t="0" r="r" b="b"/>
                  <a:pathLst>
                    <a:path w="18" h="20">
                      <a:moveTo>
                        <a:pt x="17" y="9"/>
                      </a:moveTo>
                      <a:cubicBezTo>
                        <a:pt x="17" y="17"/>
                        <a:pt x="8" y="20"/>
                        <a:pt x="3" y="14"/>
                      </a:cubicBezTo>
                      <a:cubicBezTo>
                        <a:pt x="0" y="9"/>
                        <a:pt x="3" y="1"/>
                        <a:pt x="10" y="0"/>
                      </a:cubicBezTo>
                      <a:cubicBezTo>
                        <a:pt x="16" y="1"/>
                        <a:pt x="18" y="6"/>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9" name="Freeform 553">
                  <a:extLst>
                    <a:ext uri="{FF2B5EF4-FFF2-40B4-BE49-F238E27FC236}">
                      <a16:creationId xmlns:a16="http://schemas.microsoft.com/office/drawing/2014/main" id="{67D50441-B77F-48B9-8F0B-4089A5B57412}"/>
                    </a:ext>
                  </a:extLst>
                </p:cNvPr>
                <p:cNvSpPr>
                  <a:spLocks/>
                </p:cNvSpPr>
                <p:nvPr/>
              </p:nvSpPr>
              <p:spPr bwMode="auto">
                <a:xfrm>
                  <a:off x="4468" y="1635"/>
                  <a:ext cx="23" cy="24"/>
                </a:xfrm>
                <a:custGeom>
                  <a:avLst/>
                  <a:gdLst>
                    <a:gd name="T0" fmla="*/ 15 w 16"/>
                    <a:gd name="T1" fmla="*/ 8 h 17"/>
                    <a:gd name="T2" fmla="*/ 4 w 16"/>
                    <a:gd name="T3" fmla="*/ 13 h 17"/>
                    <a:gd name="T4" fmla="*/ 9 w 16"/>
                    <a:gd name="T5" fmla="*/ 0 h 17"/>
                    <a:gd name="T6" fmla="*/ 15 w 16"/>
                    <a:gd name="T7" fmla="*/ 8 h 17"/>
                  </a:gdLst>
                  <a:ahLst/>
                  <a:cxnLst>
                    <a:cxn ang="0">
                      <a:pos x="T0" y="T1"/>
                    </a:cxn>
                    <a:cxn ang="0">
                      <a:pos x="T2" y="T3"/>
                    </a:cxn>
                    <a:cxn ang="0">
                      <a:pos x="T4" y="T5"/>
                    </a:cxn>
                    <a:cxn ang="0">
                      <a:pos x="T6" y="T7"/>
                    </a:cxn>
                  </a:cxnLst>
                  <a:rect l="0" t="0" r="r" b="b"/>
                  <a:pathLst>
                    <a:path w="16" h="17">
                      <a:moveTo>
                        <a:pt x="15" y="8"/>
                      </a:moveTo>
                      <a:cubicBezTo>
                        <a:pt x="14" y="14"/>
                        <a:pt x="8" y="17"/>
                        <a:pt x="4" y="13"/>
                      </a:cubicBezTo>
                      <a:cubicBezTo>
                        <a:pt x="0" y="8"/>
                        <a:pt x="3" y="0"/>
                        <a:pt x="9" y="0"/>
                      </a:cubicBezTo>
                      <a:cubicBezTo>
                        <a:pt x="14" y="0"/>
                        <a:pt x="16"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0" name="Freeform 554">
                  <a:extLst>
                    <a:ext uri="{FF2B5EF4-FFF2-40B4-BE49-F238E27FC236}">
                      <a16:creationId xmlns:a16="http://schemas.microsoft.com/office/drawing/2014/main" id="{F8C0E6E4-7CE9-4F68-985F-A46659F7313C}"/>
                    </a:ext>
                  </a:extLst>
                </p:cNvPr>
                <p:cNvSpPr>
                  <a:spLocks/>
                </p:cNvSpPr>
                <p:nvPr/>
              </p:nvSpPr>
              <p:spPr bwMode="auto">
                <a:xfrm>
                  <a:off x="4500" y="1746"/>
                  <a:ext cx="24" cy="28"/>
                </a:xfrm>
                <a:custGeom>
                  <a:avLst/>
                  <a:gdLst>
                    <a:gd name="T0" fmla="*/ 17 w 17"/>
                    <a:gd name="T1" fmla="*/ 9 h 19"/>
                    <a:gd name="T2" fmla="*/ 4 w 17"/>
                    <a:gd name="T3" fmla="*/ 15 h 19"/>
                    <a:gd name="T4" fmla="*/ 9 w 17"/>
                    <a:gd name="T5" fmla="*/ 0 h 19"/>
                    <a:gd name="T6" fmla="*/ 17 w 17"/>
                    <a:gd name="T7" fmla="*/ 9 h 19"/>
                  </a:gdLst>
                  <a:ahLst/>
                  <a:cxnLst>
                    <a:cxn ang="0">
                      <a:pos x="T0" y="T1"/>
                    </a:cxn>
                    <a:cxn ang="0">
                      <a:pos x="T2" y="T3"/>
                    </a:cxn>
                    <a:cxn ang="0">
                      <a:pos x="T4" y="T5"/>
                    </a:cxn>
                    <a:cxn ang="0">
                      <a:pos x="T6" y="T7"/>
                    </a:cxn>
                  </a:cxnLst>
                  <a:rect l="0" t="0" r="r" b="b"/>
                  <a:pathLst>
                    <a:path w="17" h="19">
                      <a:moveTo>
                        <a:pt x="17" y="9"/>
                      </a:moveTo>
                      <a:cubicBezTo>
                        <a:pt x="16" y="16"/>
                        <a:pt x="9" y="19"/>
                        <a:pt x="4" y="15"/>
                      </a:cubicBezTo>
                      <a:cubicBezTo>
                        <a:pt x="0" y="10"/>
                        <a:pt x="2" y="1"/>
                        <a:pt x="9" y="0"/>
                      </a:cubicBezTo>
                      <a:cubicBezTo>
                        <a:pt x="15" y="1"/>
                        <a:pt x="17" y="6"/>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1" name="Freeform 555">
                  <a:extLst>
                    <a:ext uri="{FF2B5EF4-FFF2-40B4-BE49-F238E27FC236}">
                      <a16:creationId xmlns:a16="http://schemas.microsoft.com/office/drawing/2014/main" id="{DC99DC19-5803-416B-B069-CEF8D1F91999}"/>
                    </a:ext>
                  </a:extLst>
                </p:cNvPr>
                <p:cNvSpPr>
                  <a:spLocks/>
                </p:cNvSpPr>
                <p:nvPr/>
              </p:nvSpPr>
              <p:spPr bwMode="auto">
                <a:xfrm>
                  <a:off x="4500" y="1796"/>
                  <a:ext cx="26" cy="29"/>
                </a:xfrm>
                <a:custGeom>
                  <a:avLst/>
                  <a:gdLst>
                    <a:gd name="T0" fmla="*/ 18 w 18"/>
                    <a:gd name="T1" fmla="*/ 9 h 20"/>
                    <a:gd name="T2" fmla="*/ 3 w 18"/>
                    <a:gd name="T3" fmla="*/ 14 h 20"/>
                    <a:gd name="T4" fmla="*/ 10 w 18"/>
                    <a:gd name="T5" fmla="*/ 0 h 20"/>
                    <a:gd name="T6" fmla="*/ 18 w 18"/>
                    <a:gd name="T7" fmla="*/ 9 h 20"/>
                  </a:gdLst>
                  <a:ahLst/>
                  <a:cxnLst>
                    <a:cxn ang="0">
                      <a:pos x="T0" y="T1"/>
                    </a:cxn>
                    <a:cxn ang="0">
                      <a:pos x="T2" y="T3"/>
                    </a:cxn>
                    <a:cxn ang="0">
                      <a:pos x="T4" y="T5"/>
                    </a:cxn>
                    <a:cxn ang="0">
                      <a:pos x="T6" y="T7"/>
                    </a:cxn>
                  </a:cxnLst>
                  <a:rect l="0" t="0" r="r" b="b"/>
                  <a:pathLst>
                    <a:path w="18" h="20">
                      <a:moveTo>
                        <a:pt x="18" y="9"/>
                      </a:moveTo>
                      <a:cubicBezTo>
                        <a:pt x="17" y="17"/>
                        <a:pt x="8" y="20"/>
                        <a:pt x="3" y="14"/>
                      </a:cubicBezTo>
                      <a:cubicBezTo>
                        <a:pt x="0" y="9"/>
                        <a:pt x="2" y="0"/>
                        <a:pt x="10" y="0"/>
                      </a:cubicBezTo>
                      <a:cubicBezTo>
                        <a:pt x="16" y="0"/>
                        <a:pt x="18"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2" name="Freeform 556">
                  <a:extLst>
                    <a:ext uri="{FF2B5EF4-FFF2-40B4-BE49-F238E27FC236}">
                      <a16:creationId xmlns:a16="http://schemas.microsoft.com/office/drawing/2014/main" id="{1FCBF0CA-0484-4B33-A479-F87B30C15D04}"/>
                    </a:ext>
                  </a:extLst>
                </p:cNvPr>
                <p:cNvSpPr>
                  <a:spLocks/>
                </p:cNvSpPr>
                <p:nvPr/>
              </p:nvSpPr>
              <p:spPr bwMode="auto">
                <a:xfrm>
                  <a:off x="4500" y="1700"/>
                  <a:ext cx="24" cy="26"/>
                </a:xfrm>
                <a:custGeom>
                  <a:avLst/>
                  <a:gdLst>
                    <a:gd name="T0" fmla="*/ 16 w 17"/>
                    <a:gd name="T1" fmla="*/ 9 h 18"/>
                    <a:gd name="T2" fmla="*/ 4 w 17"/>
                    <a:gd name="T3" fmla="*/ 14 h 18"/>
                    <a:gd name="T4" fmla="*/ 9 w 17"/>
                    <a:gd name="T5" fmla="*/ 0 h 18"/>
                    <a:gd name="T6" fmla="*/ 16 w 17"/>
                    <a:gd name="T7" fmla="*/ 9 h 18"/>
                  </a:gdLst>
                  <a:ahLst/>
                  <a:cxnLst>
                    <a:cxn ang="0">
                      <a:pos x="T0" y="T1"/>
                    </a:cxn>
                    <a:cxn ang="0">
                      <a:pos x="T2" y="T3"/>
                    </a:cxn>
                    <a:cxn ang="0">
                      <a:pos x="T4" y="T5"/>
                    </a:cxn>
                    <a:cxn ang="0">
                      <a:pos x="T6" y="T7"/>
                    </a:cxn>
                  </a:cxnLst>
                  <a:rect l="0" t="0" r="r" b="b"/>
                  <a:pathLst>
                    <a:path w="17" h="18">
                      <a:moveTo>
                        <a:pt x="16" y="9"/>
                      </a:moveTo>
                      <a:cubicBezTo>
                        <a:pt x="16" y="15"/>
                        <a:pt x="8" y="18"/>
                        <a:pt x="4" y="14"/>
                      </a:cubicBezTo>
                      <a:cubicBezTo>
                        <a:pt x="0" y="9"/>
                        <a:pt x="2" y="1"/>
                        <a:pt x="9" y="0"/>
                      </a:cubicBezTo>
                      <a:cubicBezTo>
                        <a:pt x="15" y="1"/>
                        <a:pt x="17"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3" name="Freeform 557">
                  <a:extLst>
                    <a:ext uri="{FF2B5EF4-FFF2-40B4-BE49-F238E27FC236}">
                      <a16:creationId xmlns:a16="http://schemas.microsoft.com/office/drawing/2014/main" id="{DBA4E406-5BF4-43A8-8D7C-612C278DFC5C}"/>
                    </a:ext>
                  </a:extLst>
                </p:cNvPr>
                <p:cNvSpPr>
                  <a:spLocks/>
                </p:cNvSpPr>
                <p:nvPr/>
              </p:nvSpPr>
              <p:spPr bwMode="auto">
                <a:xfrm>
                  <a:off x="4534" y="1820"/>
                  <a:ext cx="28" cy="28"/>
                </a:xfrm>
                <a:custGeom>
                  <a:avLst/>
                  <a:gdLst>
                    <a:gd name="T0" fmla="*/ 19 w 19"/>
                    <a:gd name="T1" fmla="*/ 9 h 19"/>
                    <a:gd name="T2" fmla="*/ 5 w 19"/>
                    <a:gd name="T3" fmla="*/ 14 h 19"/>
                    <a:gd name="T4" fmla="*/ 10 w 19"/>
                    <a:gd name="T5" fmla="*/ 0 h 19"/>
                    <a:gd name="T6" fmla="*/ 19 w 19"/>
                    <a:gd name="T7" fmla="*/ 9 h 19"/>
                  </a:gdLst>
                  <a:ahLst/>
                  <a:cxnLst>
                    <a:cxn ang="0">
                      <a:pos x="T0" y="T1"/>
                    </a:cxn>
                    <a:cxn ang="0">
                      <a:pos x="T2" y="T3"/>
                    </a:cxn>
                    <a:cxn ang="0">
                      <a:pos x="T4" y="T5"/>
                    </a:cxn>
                    <a:cxn ang="0">
                      <a:pos x="T6" y="T7"/>
                    </a:cxn>
                  </a:cxnLst>
                  <a:rect l="0" t="0" r="r" b="b"/>
                  <a:pathLst>
                    <a:path w="19" h="19">
                      <a:moveTo>
                        <a:pt x="19" y="9"/>
                      </a:moveTo>
                      <a:cubicBezTo>
                        <a:pt x="18" y="16"/>
                        <a:pt x="10" y="19"/>
                        <a:pt x="5" y="14"/>
                      </a:cubicBezTo>
                      <a:cubicBezTo>
                        <a:pt x="0" y="10"/>
                        <a:pt x="2" y="0"/>
                        <a:pt x="10" y="0"/>
                      </a:cubicBezTo>
                      <a:cubicBezTo>
                        <a:pt x="16" y="0"/>
                        <a:pt x="19" y="5"/>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4" name="Freeform 558">
                  <a:extLst>
                    <a:ext uri="{FF2B5EF4-FFF2-40B4-BE49-F238E27FC236}">
                      <a16:creationId xmlns:a16="http://schemas.microsoft.com/office/drawing/2014/main" id="{79DE8574-AEA5-4BBF-BFDB-5B901DB9DCF2}"/>
                    </a:ext>
                  </a:extLst>
                </p:cNvPr>
                <p:cNvSpPr>
                  <a:spLocks/>
                </p:cNvSpPr>
                <p:nvPr/>
              </p:nvSpPr>
              <p:spPr bwMode="auto">
                <a:xfrm>
                  <a:off x="4536" y="1871"/>
                  <a:ext cx="27" cy="29"/>
                </a:xfrm>
                <a:custGeom>
                  <a:avLst/>
                  <a:gdLst>
                    <a:gd name="T0" fmla="*/ 19 w 19"/>
                    <a:gd name="T1" fmla="*/ 9 h 20"/>
                    <a:gd name="T2" fmla="*/ 4 w 19"/>
                    <a:gd name="T3" fmla="*/ 14 h 20"/>
                    <a:gd name="T4" fmla="*/ 10 w 19"/>
                    <a:gd name="T5" fmla="*/ 0 h 20"/>
                    <a:gd name="T6" fmla="*/ 19 w 19"/>
                    <a:gd name="T7" fmla="*/ 9 h 20"/>
                  </a:gdLst>
                  <a:ahLst/>
                  <a:cxnLst>
                    <a:cxn ang="0">
                      <a:pos x="T0" y="T1"/>
                    </a:cxn>
                    <a:cxn ang="0">
                      <a:pos x="T2" y="T3"/>
                    </a:cxn>
                    <a:cxn ang="0">
                      <a:pos x="T4" y="T5"/>
                    </a:cxn>
                    <a:cxn ang="0">
                      <a:pos x="T6" y="T7"/>
                    </a:cxn>
                  </a:cxnLst>
                  <a:rect l="0" t="0" r="r" b="b"/>
                  <a:pathLst>
                    <a:path w="19" h="20">
                      <a:moveTo>
                        <a:pt x="19" y="9"/>
                      </a:moveTo>
                      <a:cubicBezTo>
                        <a:pt x="19" y="17"/>
                        <a:pt x="9" y="20"/>
                        <a:pt x="4" y="14"/>
                      </a:cubicBezTo>
                      <a:cubicBezTo>
                        <a:pt x="0" y="9"/>
                        <a:pt x="3" y="0"/>
                        <a:pt x="10" y="0"/>
                      </a:cubicBezTo>
                      <a:cubicBezTo>
                        <a:pt x="17" y="0"/>
                        <a:pt x="19" y="5"/>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5" name="Freeform 559">
                  <a:extLst>
                    <a:ext uri="{FF2B5EF4-FFF2-40B4-BE49-F238E27FC236}">
                      <a16:creationId xmlns:a16="http://schemas.microsoft.com/office/drawing/2014/main" id="{96E78E69-7C1E-402C-B2F8-9410E5EFDFE9}"/>
                    </a:ext>
                  </a:extLst>
                </p:cNvPr>
                <p:cNvSpPr>
                  <a:spLocks/>
                </p:cNvSpPr>
                <p:nvPr/>
              </p:nvSpPr>
              <p:spPr bwMode="auto">
                <a:xfrm>
                  <a:off x="4532" y="1723"/>
                  <a:ext cx="24" cy="26"/>
                </a:xfrm>
                <a:custGeom>
                  <a:avLst/>
                  <a:gdLst>
                    <a:gd name="T0" fmla="*/ 17 w 17"/>
                    <a:gd name="T1" fmla="*/ 8 h 18"/>
                    <a:gd name="T2" fmla="*/ 4 w 17"/>
                    <a:gd name="T3" fmla="*/ 14 h 18"/>
                    <a:gd name="T4" fmla="*/ 9 w 17"/>
                    <a:gd name="T5" fmla="*/ 0 h 18"/>
                    <a:gd name="T6" fmla="*/ 17 w 17"/>
                    <a:gd name="T7" fmla="*/ 8 h 18"/>
                  </a:gdLst>
                  <a:ahLst/>
                  <a:cxnLst>
                    <a:cxn ang="0">
                      <a:pos x="T0" y="T1"/>
                    </a:cxn>
                    <a:cxn ang="0">
                      <a:pos x="T2" y="T3"/>
                    </a:cxn>
                    <a:cxn ang="0">
                      <a:pos x="T4" y="T5"/>
                    </a:cxn>
                    <a:cxn ang="0">
                      <a:pos x="T6" y="T7"/>
                    </a:cxn>
                  </a:cxnLst>
                  <a:rect l="0" t="0" r="r" b="b"/>
                  <a:pathLst>
                    <a:path w="17" h="18">
                      <a:moveTo>
                        <a:pt x="17" y="8"/>
                      </a:moveTo>
                      <a:cubicBezTo>
                        <a:pt x="16" y="15"/>
                        <a:pt x="9" y="18"/>
                        <a:pt x="4" y="14"/>
                      </a:cubicBezTo>
                      <a:cubicBezTo>
                        <a:pt x="0" y="9"/>
                        <a:pt x="2" y="0"/>
                        <a:pt x="9" y="0"/>
                      </a:cubicBezTo>
                      <a:cubicBezTo>
                        <a:pt x="14" y="0"/>
                        <a:pt x="17" y="5"/>
                        <a:pt x="17"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6" name="Freeform 560">
                  <a:extLst>
                    <a:ext uri="{FF2B5EF4-FFF2-40B4-BE49-F238E27FC236}">
                      <a16:creationId xmlns:a16="http://schemas.microsoft.com/office/drawing/2014/main" id="{C9A50601-4B61-48A2-8A23-B1B70D7FC7A5}"/>
                    </a:ext>
                  </a:extLst>
                </p:cNvPr>
                <p:cNvSpPr>
                  <a:spLocks/>
                </p:cNvSpPr>
                <p:nvPr/>
              </p:nvSpPr>
              <p:spPr bwMode="auto">
                <a:xfrm>
                  <a:off x="4533" y="1771"/>
                  <a:ext cx="26" cy="27"/>
                </a:xfrm>
                <a:custGeom>
                  <a:avLst/>
                  <a:gdLst>
                    <a:gd name="T0" fmla="*/ 18 w 18"/>
                    <a:gd name="T1" fmla="*/ 8 h 19"/>
                    <a:gd name="T2" fmla="*/ 5 w 18"/>
                    <a:gd name="T3" fmla="*/ 14 h 19"/>
                    <a:gd name="T4" fmla="*/ 10 w 18"/>
                    <a:gd name="T5" fmla="*/ 0 h 19"/>
                    <a:gd name="T6" fmla="*/ 18 w 18"/>
                    <a:gd name="T7" fmla="*/ 8 h 19"/>
                  </a:gdLst>
                  <a:ahLst/>
                  <a:cxnLst>
                    <a:cxn ang="0">
                      <a:pos x="T0" y="T1"/>
                    </a:cxn>
                    <a:cxn ang="0">
                      <a:pos x="T2" y="T3"/>
                    </a:cxn>
                    <a:cxn ang="0">
                      <a:pos x="T4" y="T5"/>
                    </a:cxn>
                    <a:cxn ang="0">
                      <a:pos x="T6" y="T7"/>
                    </a:cxn>
                  </a:cxnLst>
                  <a:rect l="0" t="0" r="r" b="b"/>
                  <a:pathLst>
                    <a:path w="18" h="19">
                      <a:moveTo>
                        <a:pt x="18" y="8"/>
                      </a:moveTo>
                      <a:cubicBezTo>
                        <a:pt x="17" y="16"/>
                        <a:pt x="9" y="19"/>
                        <a:pt x="5" y="14"/>
                      </a:cubicBezTo>
                      <a:cubicBezTo>
                        <a:pt x="0" y="9"/>
                        <a:pt x="2" y="0"/>
                        <a:pt x="10" y="0"/>
                      </a:cubicBezTo>
                      <a:cubicBezTo>
                        <a:pt x="15" y="0"/>
                        <a:pt x="18" y="5"/>
                        <a:pt x="1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7" name="Freeform 561">
                  <a:extLst>
                    <a:ext uri="{FF2B5EF4-FFF2-40B4-BE49-F238E27FC236}">
                      <a16:creationId xmlns:a16="http://schemas.microsoft.com/office/drawing/2014/main" id="{3F442C15-EAF5-4AED-9737-E7AA11912BBD}"/>
                    </a:ext>
                  </a:extLst>
                </p:cNvPr>
                <p:cNvSpPr>
                  <a:spLocks/>
                </p:cNvSpPr>
                <p:nvPr/>
              </p:nvSpPr>
              <p:spPr bwMode="auto">
                <a:xfrm>
                  <a:off x="4576" y="1843"/>
                  <a:ext cx="28" cy="29"/>
                </a:xfrm>
                <a:custGeom>
                  <a:avLst/>
                  <a:gdLst>
                    <a:gd name="T0" fmla="*/ 19 w 19"/>
                    <a:gd name="T1" fmla="*/ 9 h 20"/>
                    <a:gd name="T2" fmla="*/ 5 w 19"/>
                    <a:gd name="T3" fmla="*/ 15 h 20"/>
                    <a:gd name="T4" fmla="*/ 10 w 19"/>
                    <a:gd name="T5" fmla="*/ 0 h 20"/>
                    <a:gd name="T6" fmla="*/ 19 w 19"/>
                    <a:gd name="T7" fmla="*/ 9 h 20"/>
                  </a:gdLst>
                  <a:ahLst/>
                  <a:cxnLst>
                    <a:cxn ang="0">
                      <a:pos x="T0" y="T1"/>
                    </a:cxn>
                    <a:cxn ang="0">
                      <a:pos x="T2" y="T3"/>
                    </a:cxn>
                    <a:cxn ang="0">
                      <a:pos x="T4" y="T5"/>
                    </a:cxn>
                    <a:cxn ang="0">
                      <a:pos x="T6" y="T7"/>
                    </a:cxn>
                  </a:cxnLst>
                  <a:rect l="0" t="0" r="r" b="b"/>
                  <a:pathLst>
                    <a:path w="19" h="20">
                      <a:moveTo>
                        <a:pt x="19" y="9"/>
                      </a:moveTo>
                      <a:cubicBezTo>
                        <a:pt x="19" y="17"/>
                        <a:pt x="10" y="20"/>
                        <a:pt x="5" y="15"/>
                      </a:cubicBezTo>
                      <a:cubicBezTo>
                        <a:pt x="0" y="10"/>
                        <a:pt x="2" y="1"/>
                        <a:pt x="10" y="0"/>
                      </a:cubicBezTo>
                      <a:cubicBezTo>
                        <a:pt x="16" y="0"/>
                        <a:pt x="19" y="6"/>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8" name="Freeform 562">
                  <a:extLst>
                    <a:ext uri="{FF2B5EF4-FFF2-40B4-BE49-F238E27FC236}">
                      <a16:creationId xmlns:a16="http://schemas.microsoft.com/office/drawing/2014/main" id="{D43E95D0-083C-4A44-BD76-D92F5A6360EF}"/>
                    </a:ext>
                  </a:extLst>
                </p:cNvPr>
                <p:cNvSpPr>
                  <a:spLocks/>
                </p:cNvSpPr>
                <p:nvPr/>
              </p:nvSpPr>
              <p:spPr bwMode="auto">
                <a:xfrm>
                  <a:off x="4579" y="1896"/>
                  <a:ext cx="29" cy="30"/>
                </a:xfrm>
                <a:custGeom>
                  <a:avLst/>
                  <a:gdLst>
                    <a:gd name="T0" fmla="*/ 20 w 20"/>
                    <a:gd name="T1" fmla="*/ 9 h 21"/>
                    <a:gd name="T2" fmla="*/ 5 w 20"/>
                    <a:gd name="T3" fmla="*/ 15 h 21"/>
                    <a:gd name="T4" fmla="*/ 10 w 20"/>
                    <a:gd name="T5" fmla="*/ 0 h 21"/>
                    <a:gd name="T6" fmla="*/ 20 w 20"/>
                    <a:gd name="T7" fmla="*/ 9 h 21"/>
                  </a:gdLst>
                  <a:ahLst/>
                  <a:cxnLst>
                    <a:cxn ang="0">
                      <a:pos x="T0" y="T1"/>
                    </a:cxn>
                    <a:cxn ang="0">
                      <a:pos x="T2" y="T3"/>
                    </a:cxn>
                    <a:cxn ang="0">
                      <a:pos x="T4" y="T5"/>
                    </a:cxn>
                    <a:cxn ang="0">
                      <a:pos x="T6" y="T7"/>
                    </a:cxn>
                  </a:cxnLst>
                  <a:rect l="0" t="0" r="r" b="b"/>
                  <a:pathLst>
                    <a:path w="20" h="21">
                      <a:moveTo>
                        <a:pt x="20" y="9"/>
                      </a:moveTo>
                      <a:cubicBezTo>
                        <a:pt x="19" y="17"/>
                        <a:pt x="11" y="21"/>
                        <a:pt x="5" y="15"/>
                      </a:cubicBezTo>
                      <a:cubicBezTo>
                        <a:pt x="0" y="10"/>
                        <a:pt x="2" y="1"/>
                        <a:pt x="10" y="0"/>
                      </a:cubicBezTo>
                      <a:cubicBezTo>
                        <a:pt x="17" y="0"/>
                        <a:pt x="20" y="5"/>
                        <a:pt x="2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9" name="Freeform 563">
                  <a:extLst>
                    <a:ext uri="{FF2B5EF4-FFF2-40B4-BE49-F238E27FC236}">
                      <a16:creationId xmlns:a16="http://schemas.microsoft.com/office/drawing/2014/main" id="{BBD0ADB6-3340-4E60-B1C0-355A561C7466}"/>
                    </a:ext>
                  </a:extLst>
                </p:cNvPr>
                <p:cNvSpPr>
                  <a:spLocks/>
                </p:cNvSpPr>
                <p:nvPr/>
              </p:nvSpPr>
              <p:spPr bwMode="auto">
                <a:xfrm>
                  <a:off x="4569" y="1745"/>
                  <a:ext cx="25" cy="27"/>
                </a:xfrm>
                <a:custGeom>
                  <a:avLst/>
                  <a:gdLst>
                    <a:gd name="T0" fmla="*/ 17 w 17"/>
                    <a:gd name="T1" fmla="*/ 9 h 19"/>
                    <a:gd name="T2" fmla="*/ 5 w 17"/>
                    <a:gd name="T3" fmla="*/ 14 h 19"/>
                    <a:gd name="T4" fmla="*/ 9 w 17"/>
                    <a:gd name="T5" fmla="*/ 0 h 19"/>
                    <a:gd name="T6" fmla="*/ 17 w 17"/>
                    <a:gd name="T7" fmla="*/ 9 h 19"/>
                  </a:gdLst>
                  <a:ahLst/>
                  <a:cxnLst>
                    <a:cxn ang="0">
                      <a:pos x="T0" y="T1"/>
                    </a:cxn>
                    <a:cxn ang="0">
                      <a:pos x="T2" y="T3"/>
                    </a:cxn>
                    <a:cxn ang="0">
                      <a:pos x="T4" y="T5"/>
                    </a:cxn>
                    <a:cxn ang="0">
                      <a:pos x="T6" y="T7"/>
                    </a:cxn>
                  </a:cxnLst>
                  <a:rect l="0" t="0" r="r" b="b"/>
                  <a:pathLst>
                    <a:path w="17" h="19">
                      <a:moveTo>
                        <a:pt x="17" y="9"/>
                      </a:moveTo>
                      <a:cubicBezTo>
                        <a:pt x="17" y="16"/>
                        <a:pt x="10" y="19"/>
                        <a:pt x="5" y="14"/>
                      </a:cubicBezTo>
                      <a:cubicBezTo>
                        <a:pt x="0" y="10"/>
                        <a:pt x="2" y="1"/>
                        <a:pt x="9" y="0"/>
                      </a:cubicBezTo>
                      <a:cubicBezTo>
                        <a:pt x="15" y="0"/>
                        <a:pt x="17" y="5"/>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0" name="Freeform 564">
                  <a:extLst>
                    <a:ext uri="{FF2B5EF4-FFF2-40B4-BE49-F238E27FC236}">
                      <a16:creationId xmlns:a16="http://schemas.microsoft.com/office/drawing/2014/main" id="{976E2861-FC26-4A4E-A284-44FD9DEC7E49}"/>
                    </a:ext>
                  </a:extLst>
                </p:cNvPr>
                <p:cNvSpPr>
                  <a:spLocks/>
                </p:cNvSpPr>
                <p:nvPr/>
              </p:nvSpPr>
              <p:spPr bwMode="auto">
                <a:xfrm>
                  <a:off x="4573" y="1794"/>
                  <a:ext cx="26" cy="28"/>
                </a:xfrm>
                <a:custGeom>
                  <a:avLst/>
                  <a:gdLst>
                    <a:gd name="T0" fmla="*/ 18 w 18"/>
                    <a:gd name="T1" fmla="*/ 9 h 19"/>
                    <a:gd name="T2" fmla="*/ 5 w 18"/>
                    <a:gd name="T3" fmla="*/ 14 h 19"/>
                    <a:gd name="T4" fmla="*/ 9 w 18"/>
                    <a:gd name="T5" fmla="*/ 0 h 19"/>
                    <a:gd name="T6" fmla="*/ 18 w 18"/>
                    <a:gd name="T7" fmla="*/ 9 h 19"/>
                  </a:gdLst>
                  <a:ahLst/>
                  <a:cxnLst>
                    <a:cxn ang="0">
                      <a:pos x="T0" y="T1"/>
                    </a:cxn>
                    <a:cxn ang="0">
                      <a:pos x="T2" y="T3"/>
                    </a:cxn>
                    <a:cxn ang="0">
                      <a:pos x="T4" y="T5"/>
                    </a:cxn>
                    <a:cxn ang="0">
                      <a:pos x="T6" y="T7"/>
                    </a:cxn>
                  </a:cxnLst>
                  <a:rect l="0" t="0" r="r" b="b"/>
                  <a:pathLst>
                    <a:path w="18" h="19">
                      <a:moveTo>
                        <a:pt x="18" y="9"/>
                      </a:moveTo>
                      <a:cubicBezTo>
                        <a:pt x="18" y="16"/>
                        <a:pt x="10" y="19"/>
                        <a:pt x="5" y="14"/>
                      </a:cubicBezTo>
                      <a:cubicBezTo>
                        <a:pt x="0" y="10"/>
                        <a:pt x="1" y="0"/>
                        <a:pt x="9" y="0"/>
                      </a:cubicBezTo>
                      <a:cubicBezTo>
                        <a:pt x="15" y="0"/>
                        <a:pt x="18"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1" name="Freeform 565">
                  <a:extLst>
                    <a:ext uri="{FF2B5EF4-FFF2-40B4-BE49-F238E27FC236}">
                      <a16:creationId xmlns:a16="http://schemas.microsoft.com/office/drawing/2014/main" id="{32147D1E-23A8-4841-91D0-F1FF6D325FA9}"/>
                    </a:ext>
                  </a:extLst>
                </p:cNvPr>
                <p:cNvSpPr>
                  <a:spLocks/>
                </p:cNvSpPr>
                <p:nvPr/>
              </p:nvSpPr>
              <p:spPr bwMode="auto">
                <a:xfrm>
                  <a:off x="4562" y="1654"/>
                  <a:ext cx="22" cy="26"/>
                </a:xfrm>
                <a:custGeom>
                  <a:avLst/>
                  <a:gdLst>
                    <a:gd name="T0" fmla="*/ 15 w 15"/>
                    <a:gd name="T1" fmla="*/ 8 h 18"/>
                    <a:gd name="T2" fmla="*/ 4 w 15"/>
                    <a:gd name="T3" fmla="*/ 13 h 18"/>
                    <a:gd name="T4" fmla="*/ 8 w 15"/>
                    <a:gd name="T5" fmla="*/ 0 h 18"/>
                    <a:gd name="T6" fmla="*/ 15 w 15"/>
                    <a:gd name="T7" fmla="*/ 8 h 18"/>
                  </a:gdLst>
                  <a:ahLst/>
                  <a:cxnLst>
                    <a:cxn ang="0">
                      <a:pos x="T0" y="T1"/>
                    </a:cxn>
                    <a:cxn ang="0">
                      <a:pos x="T2" y="T3"/>
                    </a:cxn>
                    <a:cxn ang="0">
                      <a:pos x="T4" y="T5"/>
                    </a:cxn>
                    <a:cxn ang="0">
                      <a:pos x="T6" y="T7"/>
                    </a:cxn>
                  </a:cxnLst>
                  <a:rect l="0" t="0" r="r" b="b"/>
                  <a:pathLst>
                    <a:path w="15" h="18">
                      <a:moveTo>
                        <a:pt x="15" y="8"/>
                      </a:moveTo>
                      <a:cubicBezTo>
                        <a:pt x="15" y="15"/>
                        <a:pt x="9" y="18"/>
                        <a:pt x="4" y="13"/>
                      </a:cubicBezTo>
                      <a:cubicBezTo>
                        <a:pt x="0" y="9"/>
                        <a:pt x="1" y="1"/>
                        <a:pt x="8" y="0"/>
                      </a:cubicBezTo>
                      <a:cubicBezTo>
                        <a:pt x="13" y="1"/>
                        <a:pt x="15"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2" name="Freeform 566">
                  <a:extLst>
                    <a:ext uri="{FF2B5EF4-FFF2-40B4-BE49-F238E27FC236}">
                      <a16:creationId xmlns:a16="http://schemas.microsoft.com/office/drawing/2014/main" id="{322DD766-C274-47C7-8F4C-D3CA4B73267A}"/>
                    </a:ext>
                  </a:extLst>
                </p:cNvPr>
                <p:cNvSpPr>
                  <a:spLocks/>
                </p:cNvSpPr>
                <p:nvPr/>
              </p:nvSpPr>
              <p:spPr bwMode="auto">
                <a:xfrm>
                  <a:off x="4566" y="1698"/>
                  <a:ext cx="23" cy="27"/>
                </a:xfrm>
                <a:custGeom>
                  <a:avLst/>
                  <a:gdLst>
                    <a:gd name="T0" fmla="*/ 16 w 16"/>
                    <a:gd name="T1" fmla="*/ 8 h 18"/>
                    <a:gd name="T2" fmla="*/ 4 w 16"/>
                    <a:gd name="T3" fmla="*/ 14 h 18"/>
                    <a:gd name="T4" fmla="*/ 8 w 16"/>
                    <a:gd name="T5" fmla="*/ 0 h 18"/>
                    <a:gd name="T6" fmla="*/ 16 w 16"/>
                    <a:gd name="T7" fmla="*/ 8 h 18"/>
                  </a:gdLst>
                  <a:ahLst/>
                  <a:cxnLst>
                    <a:cxn ang="0">
                      <a:pos x="T0" y="T1"/>
                    </a:cxn>
                    <a:cxn ang="0">
                      <a:pos x="T2" y="T3"/>
                    </a:cxn>
                    <a:cxn ang="0">
                      <a:pos x="T4" y="T5"/>
                    </a:cxn>
                    <a:cxn ang="0">
                      <a:pos x="T6" y="T7"/>
                    </a:cxn>
                  </a:cxnLst>
                  <a:rect l="0" t="0" r="r" b="b"/>
                  <a:pathLst>
                    <a:path w="16" h="18">
                      <a:moveTo>
                        <a:pt x="16" y="8"/>
                      </a:moveTo>
                      <a:cubicBezTo>
                        <a:pt x="16" y="15"/>
                        <a:pt x="9" y="18"/>
                        <a:pt x="4" y="14"/>
                      </a:cubicBezTo>
                      <a:cubicBezTo>
                        <a:pt x="0" y="9"/>
                        <a:pt x="1" y="1"/>
                        <a:pt x="8" y="0"/>
                      </a:cubicBezTo>
                      <a:cubicBezTo>
                        <a:pt x="13" y="0"/>
                        <a:pt x="16"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3" name="Freeform 567">
                  <a:extLst>
                    <a:ext uri="{FF2B5EF4-FFF2-40B4-BE49-F238E27FC236}">
                      <a16:creationId xmlns:a16="http://schemas.microsoft.com/office/drawing/2014/main" id="{B81876C1-2645-4AF7-AD89-7204F2FDFCD8}"/>
                    </a:ext>
                  </a:extLst>
                </p:cNvPr>
                <p:cNvSpPr>
                  <a:spLocks/>
                </p:cNvSpPr>
                <p:nvPr/>
              </p:nvSpPr>
              <p:spPr bwMode="auto">
                <a:xfrm>
                  <a:off x="4610" y="1817"/>
                  <a:ext cx="26" cy="29"/>
                </a:xfrm>
                <a:custGeom>
                  <a:avLst/>
                  <a:gdLst>
                    <a:gd name="T0" fmla="*/ 18 w 18"/>
                    <a:gd name="T1" fmla="*/ 9 h 20"/>
                    <a:gd name="T2" fmla="*/ 5 w 18"/>
                    <a:gd name="T3" fmla="*/ 15 h 20"/>
                    <a:gd name="T4" fmla="*/ 9 w 18"/>
                    <a:gd name="T5" fmla="*/ 0 h 20"/>
                    <a:gd name="T6" fmla="*/ 18 w 18"/>
                    <a:gd name="T7" fmla="*/ 9 h 20"/>
                  </a:gdLst>
                  <a:ahLst/>
                  <a:cxnLst>
                    <a:cxn ang="0">
                      <a:pos x="T0" y="T1"/>
                    </a:cxn>
                    <a:cxn ang="0">
                      <a:pos x="T2" y="T3"/>
                    </a:cxn>
                    <a:cxn ang="0">
                      <a:pos x="T4" y="T5"/>
                    </a:cxn>
                    <a:cxn ang="0">
                      <a:pos x="T6" y="T7"/>
                    </a:cxn>
                  </a:cxnLst>
                  <a:rect l="0" t="0" r="r" b="b"/>
                  <a:pathLst>
                    <a:path w="18" h="20">
                      <a:moveTo>
                        <a:pt x="18" y="9"/>
                      </a:moveTo>
                      <a:cubicBezTo>
                        <a:pt x="18" y="16"/>
                        <a:pt x="10" y="20"/>
                        <a:pt x="5" y="15"/>
                      </a:cubicBezTo>
                      <a:cubicBezTo>
                        <a:pt x="0" y="10"/>
                        <a:pt x="1" y="0"/>
                        <a:pt x="9" y="0"/>
                      </a:cubicBezTo>
                      <a:cubicBezTo>
                        <a:pt x="15" y="0"/>
                        <a:pt x="18"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4" name="Freeform 568">
                  <a:extLst>
                    <a:ext uri="{FF2B5EF4-FFF2-40B4-BE49-F238E27FC236}">
                      <a16:creationId xmlns:a16="http://schemas.microsoft.com/office/drawing/2014/main" id="{7334ECFC-8EBD-4BD3-AE5C-E6C264BFF6B7}"/>
                    </a:ext>
                  </a:extLst>
                </p:cNvPr>
                <p:cNvSpPr>
                  <a:spLocks/>
                </p:cNvSpPr>
                <p:nvPr/>
              </p:nvSpPr>
              <p:spPr bwMode="auto">
                <a:xfrm>
                  <a:off x="4614" y="1868"/>
                  <a:ext cx="27" cy="29"/>
                </a:xfrm>
                <a:custGeom>
                  <a:avLst/>
                  <a:gdLst>
                    <a:gd name="T0" fmla="*/ 19 w 19"/>
                    <a:gd name="T1" fmla="*/ 9 h 20"/>
                    <a:gd name="T2" fmla="*/ 5 w 19"/>
                    <a:gd name="T3" fmla="*/ 15 h 20"/>
                    <a:gd name="T4" fmla="*/ 10 w 19"/>
                    <a:gd name="T5" fmla="*/ 0 h 20"/>
                    <a:gd name="T6" fmla="*/ 19 w 19"/>
                    <a:gd name="T7" fmla="*/ 9 h 20"/>
                  </a:gdLst>
                  <a:ahLst/>
                  <a:cxnLst>
                    <a:cxn ang="0">
                      <a:pos x="T0" y="T1"/>
                    </a:cxn>
                    <a:cxn ang="0">
                      <a:pos x="T2" y="T3"/>
                    </a:cxn>
                    <a:cxn ang="0">
                      <a:pos x="T4" y="T5"/>
                    </a:cxn>
                    <a:cxn ang="0">
                      <a:pos x="T6" y="T7"/>
                    </a:cxn>
                  </a:cxnLst>
                  <a:rect l="0" t="0" r="r" b="b"/>
                  <a:pathLst>
                    <a:path w="19" h="20">
                      <a:moveTo>
                        <a:pt x="19" y="9"/>
                      </a:moveTo>
                      <a:cubicBezTo>
                        <a:pt x="19" y="17"/>
                        <a:pt x="11" y="20"/>
                        <a:pt x="5" y="15"/>
                      </a:cubicBezTo>
                      <a:cubicBezTo>
                        <a:pt x="0" y="10"/>
                        <a:pt x="2" y="1"/>
                        <a:pt x="10" y="0"/>
                      </a:cubicBezTo>
                      <a:cubicBezTo>
                        <a:pt x="16" y="0"/>
                        <a:pt x="19" y="5"/>
                        <a:pt x="1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5" name="Freeform 569">
                  <a:extLst>
                    <a:ext uri="{FF2B5EF4-FFF2-40B4-BE49-F238E27FC236}">
                      <a16:creationId xmlns:a16="http://schemas.microsoft.com/office/drawing/2014/main" id="{6ADC44A5-E1C4-4618-B254-AF14E381299C}"/>
                    </a:ext>
                  </a:extLst>
                </p:cNvPr>
                <p:cNvSpPr>
                  <a:spLocks/>
                </p:cNvSpPr>
                <p:nvPr/>
              </p:nvSpPr>
              <p:spPr bwMode="auto">
                <a:xfrm>
                  <a:off x="4599" y="1720"/>
                  <a:ext cx="24" cy="28"/>
                </a:xfrm>
                <a:custGeom>
                  <a:avLst/>
                  <a:gdLst>
                    <a:gd name="T0" fmla="*/ 16 w 16"/>
                    <a:gd name="T1" fmla="*/ 8 h 19"/>
                    <a:gd name="T2" fmla="*/ 4 w 16"/>
                    <a:gd name="T3" fmla="*/ 14 h 19"/>
                    <a:gd name="T4" fmla="*/ 8 w 16"/>
                    <a:gd name="T5" fmla="*/ 0 h 19"/>
                    <a:gd name="T6" fmla="*/ 16 w 16"/>
                    <a:gd name="T7" fmla="*/ 8 h 19"/>
                  </a:gdLst>
                  <a:ahLst/>
                  <a:cxnLst>
                    <a:cxn ang="0">
                      <a:pos x="T0" y="T1"/>
                    </a:cxn>
                    <a:cxn ang="0">
                      <a:pos x="T2" y="T3"/>
                    </a:cxn>
                    <a:cxn ang="0">
                      <a:pos x="T4" y="T5"/>
                    </a:cxn>
                    <a:cxn ang="0">
                      <a:pos x="T6" y="T7"/>
                    </a:cxn>
                  </a:cxnLst>
                  <a:rect l="0" t="0" r="r" b="b"/>
                  <a:pathLst>
                    <a:path w="16" h="19">
                      <a:moveTo>
                        <a:pt x="16" y="8"/>
                      </a:moveTo>
                      <a:cubicBezTo>
                        <a:pt x="16" y="15"/>
                        <a:pt x="9" y="19"/>
                        <a:pt x="4" y="14"/>
                      </a:cubicBezTo>
                      <a:cubicBezTo>
                        <a:pt x="0" y="10"/>
                        <a:pt x="1" y="1"/>
                        <a:pt x="8" y="0"/>
                      </a:cubicBezTo>
                      <a:cubicBezTo>
                        <a:pt x="13" y="0"/>
                        <a:pt x="16"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6" name="Freeform 570">
                  <a:extLst>
                    <a:ext uri="{FF2B5EF4-FFF2-40B4-BE49-F238E27FC236}">
                      <a16:creationId xmlns:a16="http://schemas.microsoft.com/office/drawing/2014/main" id="{43B3AA81-352E-449E-AC7F-944051CCDF81}"/>
                    </a:ext>
                  </a:extLst>
                </p:cNvPr>
                <p:cNvSpPr>
                  <a:spLocks/>
                </p:cNvSpPr>
                <p:nvPr/>
              </p:nvSpPr>
              <p:spPr bwMode="auto">
                <a:xfrm>
                  <a:off x="4604" y="1768"/>
                  <a:ext cx="26" cy="28"/>
                </a:xfrm>
                <a:custGeom>
                  <a:avLst/>
                  <a:gdLst>
                    <a:gd name="T0" fmla="*/ 18 w 18"/>
                    <a:gd name="T1" fmla="*/ 9 h 19"/>
                    <a:gd name="T2" fmla="*/ 5 w 18"/>
                    <a:gd name="T3" fmla="*/ 14 h 19"/>
                    <a:gd name="T4" fmla="*/ 9 w 18"/>
                    <a:gd name="T5" fmla="*/ 0 h 19"/>
                    <a:gd name="T6" fmla="*/ 18 w 18"/>
                    <a:gd name="T7" fmla="*/ 9 h 19"/>
                  </a:gdLst>
                  <a:ahLst/>
                  <a:cxnLst>
                    <a:cxn ang="0">
                      <a:pos x="T0" y="T1"/>
                    </a:cxn>
                    <a:cxn ang="0">
                      <a:pos x="T2" y="T3"/>
                    </a:cxn>
                    <a:cxn ang="0">
                      <a:pos x="T4" y="T5"/>
                    </a:cxn>
                    <a:cxn ang="0">
                      <a:pos x="T6" y="T7"/>
                    </a:cxn>
                  </a:cxnLst>
                  <a:rect l="0" t="0" r="r" b="b"/>
                  <a:pathLst>
                    <a:path w="18" h="19">
                      <a:moveTo>
                        <a:pt x="18" y="9"/>
                      </a:moveTo>
                      <a:cubicBezTo>
                        <a:pt x="18" y="16"/>
                        <a:pt x="11" y="19"/>
                        <a:pt x="5" y="14"/>
                      </a:cubicBezTo>
                      <a:cubicBezTo>
                        <a:pt x="0" y="10"/>
                        <a:pt x="2" y="0"/>
                        <a:pt x="9" y="0"/>
                      </a:cubicBezTo>
                      <a:cubicBezTo>
                        <a:pt x="15" y="0"/>
                        <a:pt x="18"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7" name="Freeform 571">
                  <a:extLst>
                    <a:ext uri="{FF2B5EF4-FFF2-40B4-BE49-F238E27FC236}">
                      <a16:creationId xmlns:a16="http://schemas.microsoft.com/office/drawing/2014/main" id="{D2C880F7-90C1-4D75-BFF5-05A9AAA460E3}"/>
                    </a:ext>
                  </a:extLst>
                </p:cNvPr>
                <p:cNvSpPr>
                  <a:spLocks/>
                </p:cNvSpPr>
                <p:nvPr/>
              </p:nvSpPr>
              <p:spPr bwMode="auto">
                <a:xfrm>
                  <a:off x="4588" y="1632"/>
                  <a:ext cx="20" cy="24"/>
                </a:xfrm>
                <a:custGeom>
                  <a:avLst/>
                  <a:gdLst>
                    <a:gd name="T0" fmla="*/ 14 w 14"/>
                    <a:gd name="T1" fmla="*/ 8 h 17"/>
                    <a:gd name="T2" fmla="*/ 4 w 14"/>
                    <a:gd name="T3" fmla="*/ 13 h 17"/>
                    <a:gd name="T4" fmla="*/ 6 w 14"/>
                    <a:gd name="T5" fmla="*/ 0 h 17"/>
                    <a:gd name="T6" fmla="*/ 6 w 14"/>
                    <a:gd name="T7" fmla="*/ 0 h 17"/>
                    <a:gd name="T8" fmla="*/ 14 w 14"/>
                    <a:gd name="T9" fmla="*/ 8 h 17"/>
                  </a:gdLst>
                  <a:ahLst/>
                  <a:cxnLst>
                    <a:cxn ang="0">
                      <a:pos x="T0" y="T1"/>
                    </a:cxn>
                    <a:cxn ang="0">
                      <a:pos x="T2" y="T3"/>
                    </a:cxn>
                    <a:cxn ang="0">
                      <a:pos x="T4" y="T5"/>
                    </a:cxn>
                    <a:cxn ang="0">
                      <a:pos x="T6" y="T7"/>
                    </a:cxn>
                    <a:cxn ang="0">
                      <a:pos x="T8" y="T9"/>
                    </a:cxn>
                  </a:cxnLst>
                  <a:rect l="0" t="0" r="r" b="b"/>
                  <a:pathLst>
                    <a:path w="14" h="17">
                      <a:moveTo>
                        <a:pt x="14" y="8"/>
                      </a:moveTo>
                      <a:cubicBezTo>
                        <a:pt x="14" y="13"/>
                        <a:pt x="9" y="17"/>
                        <a:pt x="4" y="13"/>
                      </a:cubicBezTo>
                      <a:cubicBezTo>
                        <a:pt x="0" y="9"/>
                        <a:pt x="0" y="1"/>
                        <a:pt x="6" y="0"/>
                      </a:cubicBezTo>
                      <a:cubicBezTo>
                        <a:pt x="6" y="0"/>
                        <a:pt x="6" y="0"/>
                        <a:pt x="6" y="0"/>
                      </a:cubicBezTo>
                      <a:cubicBezTo>
                        <a:pt x="11" y="0"/>
                        <a:pt x="14" y="4"/>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8" name="Freeform 572">
                  <a:extLst>
                    <a:ext uri="{FF2B5EF4-FFF2-40B4-BE49-F238E27FC236}">
                      <a16:creationId xmlns:a16="http://schemas.microsoft.com/office/drawing/2014/main" id="{0A16C662-7DF9-4286-A645-A9B2F0828AAB}"/>
                    </a:ext>
                  </a:extLst>
                </p:cNvPr>
                <p:cNvSpPr>
                  <a:spLocks/>
                </p:cNvSpPr>
                <p:nvPr/>
              </p:nvSpPr>
              <p:spPr bwMode="auto">
                <a:xfrm>
                  <a:off x="4594" y="1675"/>
                  <a:ext cx="21" cy="25"/>
                </a:xfrm>
                <a:custGeom>
                  <a:avLst/>
                  <a:gdLst>
                    <a:gd name="T0" fmla="*/ 15 w 15"/>
                    <a:gd name="T1" fmla="*/ 8 h 17"/>
                    <a:gd name="T2" fmla="*/ 5 w 15"/>
                    <a:gd name="T3" fmla="*/ 13 h 17"/>
                    <a:gd name="T4" fmla="*/ 6 w 15"/>
                    <a:gd name="T5" fmla="*/ 0 h 17"/>
                    <a:gd name="T6" fmla="*/ 7 w 15"/>
                    <a:gd name="T7" fmla="*/ 0 h 17"/>
                    <a:gd name="T8" fmla="*/ 15 w 15"/>
                    <a:gd name="T9" fmla="*/ 8 h 17"/>
                  </a:gdLst>
                  <a:ahLst/>
                  <a:cxnLst>
                    <a:cxn ang="0">
                      <a:pos x="T0" y="T1"/>
                    </a:cxn>
                    <a:cxn ang="0">
                      <a:pos x="T2" y="T3"/>
                    </a:cxn>
                    <a:cxn ang="0">
                      <a:pos x="T4" y="T5"/>
                    </a:cxn>
                    <a:cxn ang="0">
                      <a:pos x="T6" y="T7"/>
                    </a:cxn>
                    <a:cxn ang="0">
                      <a:pos x="T8" y="T9"/>
                    </a:cxn>
                  </a:cxnLst>
                  <a:rect l="0" t="0" r="r" b="b"/>
                  <a:pathLst>
                    <a:path w="15" h="17">
                      <a:moveTo>
                        <a:pt x="15" y="8"/>
                      </a:moveTo>
                      <a:cubicBezTo>
                        <a:pt x="15" y="14"/>
                        <a:pt x="10" y="17"/>
                        <a:pt x="5" y="13"/>
                      </a:cubicBezTo>
                      <a:cubicBezTo>
                        <a:pt x="0" y="9"/>
                        <a:pt x="1" y="1"/>
                        <a:pt x="6" y="0"/>
                      </a:cubicBezTo>
                      <a:cubicBezTo>
                        <a:pt x="7" y="0"/>
                        <a:pt x="7" y="0"/>
                        <a:pt x="7" y="0"/>
                      </a:cubicBezTo>
                      <a:cubicBezTo>
                        <a:pt x="12" y="0"/>
                        <a:pt x="15" y="4"/>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59" name="Freeform 573">
                  <a:extLst>
                    <a:ext uri="{FF2B5EF4-FFF2-40B4-BE49-F238E27FC236}">
                      <a16:creationId xmlns:a16="http://schemas.microsoft.com/office/drawing/2014/main" id="{76421FFD-8FCC-4C92-81DE-C0C1F2B625F2}"/>
                    </a:ext>
                  </a:extLst>
                </p:cNvPr>
                <p:cNvSpPr>
                  <a:spLocks/>
                </p:cNvSpPr>
                <p:nvPr/>
              </p:nvSpPr>
              <p:spPr bwMode="auto">
                <a:xfrm>
                  <a:off x="4652" y="1840"/>
                  <a:ext cx="27" cy="29"/>
                </a:xfrm>
                <a:custGeom>
                  <a:avLst/>
                  <a:gdLst>
                    <a:gd name="T0" fmla="*/ 18 w 19"/>
                    <a:gd name="T1" fmla="*/ 9 h 20"/>
                    <a:gd name="T2" fmla="*/ 6 w 19"/>
                    <a:gd name="T3" fmla="*/ 15 h 20"/>
                    <a:gd name="T4" fmla="*/ 9 w 19"/>
                    <a:gd name="T5" fmla="*/ 0 h 20"/>
                    <a:gd name="T6" fmla="*/ 18 w 19"/>
                    <a:gd name="T7" fmla="*/ 9 h 20"/>
                  </a:gdLst>
                  <a:ahLst/>
                  <a:cxnLst>
                    <a:cxn ang="0">
                      <a:pos x="T0" y="T1"/>
                    </a:cxn>
                    <a:cxn ang="0">
                      <a:pos x="T2" y="T3"/>
                    </a:cxn>
                    <a:cxn ang="0">
                      <a:pos x="T4" y="T5"/>
                    </a:cxn>
                    <a:cxn ang="0">
                      <a:pos x="T6" y="T7"/>
                    </a:cxn>
                  </a:cxnLst>
                  <a:rect l="0" t="0" r="r" b="b"/>
                  <a:pathLst>
                    <a:path w="19" h="20">
                      <a:moveTo>
                        <a:pt x="18" y="9"/>
                      </a:moveTo>
                      <a:cubicBezTo>
                        <a:pt x="19" y="16"/>
                        <a:pt x="11" y="20"/>
                        <a:pt x="6" y="15"/>
                      </a:cubicBezTo>
                      <a:cubicBezTo>
                        <a:pt x="0" y="10"/>
                        <a:pt x="2" y="1"/>
                        <a:pt x="9" y="0"/>
                      </a:cubicBezTo>
                      <a:cubicBezTo>
                        <a:pt x="15" y="0"/>
                        <a:pt x="18"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0" name="Freeform 574">
                  <a:extLst>
                    <a:ext uri="{FF2B5EF4-FFF2-40B4-BE49-F238E27FC236}">
                      <a16:creationId xmlns:a16="http://schemas.microsoft.com/office/drawing/2014/main" id="{88D80281-27CA-4966-A974-26AFD951C3A5}"/>
                    </a:ext>
                  </a:extLst>
                </p:cNvPr>
                <p:cNvSpPr>
                  <a:spLocks/>
                </p:cNvSpPr>
                <p:nvPr/>
              </p:nvSpPr>
              <p:spPr bwMode="auto">
                <a:xfrm>
                  <a:off x="4659" y="1891"/>
                  <a:ext cx="27" cy="31"/>
                </a:xfrm>
                <a:custGeom>
                  <a:avLst/>
                  <a:gdLst>
                    <a:gd name="T0" fmla="*/ 18 w 19"/>
                    <a:gd name="T1" fmla="*/ 10 h 21"/>
                    <a:gd name="T2" fmla="*/ 5 w 19"/>
                    <a:gd name="T3" fmla="*/ 16 h 21"/>
                    <a:gd name="T4" fmla="*/ 9 w 19"/>
                    <a:gd name="T5" fmla="*/ 0 h 21"/>
                    <a:gd name="T6" fmla="*/ 18 w 19"/>
                    <a:gd name="T7" fmla="*/ 10 h 21"/>
                  </a:gdLst>
                  <a:ahLst/>
                  <a:cxnLst>
                    <a:cxn ang="0">
                      <a:pos x="T0" y="T1"/>
                    </a:cxn>
                    <a:cxn ang="0">
                      <a:pos x="T2" y="T3"/>
                    </a:cxn>
                    <a:cxn ang="0">
                      <a:pos x="T4" y="T5"/>
                    </a:cxn>
                    <a:cxn ang="0">
                      <a:pos x="T6" y="T7"/>
                    </a:cxn>
                  </a:cxnLst>
                  <a:rect l="0" t="0" r="r" b="b"/>
                  <a:pathLst>
                    <a:path w="19" h="21">
                      <a:moveTo>
                        <a:pt x="18" y="10"/>
                      </a:moveTo>
                      <a:cubicBezTo>
                        <a:pt x="19" y="17"/>
                        <a:pt x="11" y="21"/>
                        <a:pt x="5" y="16"/>
                      </a:cubicBezTo>
                      <a:cubicBezTo>
                        <a:pt x="0" y="11"/>
                        <a:pt x="1" y="1"/>
                        <a:pt x="9" y="0"/>
                      </a:cubicBezTo>
                      <a:cubicBezTo>
                        <a:pt x="15" y="0"/>
                        <a:pt x="18"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1" name="Freeform 575">
                  <a:extLst>
                    <a:ext uri="{FF2B5EF4-FFF2-40B4-BE49-F238E27FC236}">
                      <a16:creationId xmlns:a16="http://schemas.microsoft.com/office/drawing/2014/main" id="{96EB8AC0-3105-4189-BE09-9B5B219A6B66}"/>
                    </a:ext>
                  </a:extLst>
                </p:cNvPr>
                <p:cNvSpPr>
                  <a:spLocks/>
                </p:cNvSpPr>
                <p:nvPr/>
              </p:nvSpPr>
              <p:spPr bwMode="auto">
                <a:xfrm>
                  <a:off x="4639" y="1742"/>
                  <a:ext cx="24" cy="27"/>
                </a:xfrm>
                <a:custGeom>
                  <a:avLst/>
                  <a:gdLst>
                    <a:gd name="T0" fmla="*/ 16 w 17"/>
                    <a:gd name="T1" fmla="*/ 8 h 19"/>
                    <a:gd name="T2" fmla="*/ 5 w 17"/>
                    <a:gd name="T3" fmla="*/ 15 h 19"/>
                    <a:gd name="T4" fmla="*/ 7 w 17"/>
                    <a:gd name="T5" fmla="*/ 0 h 19"/>
                    <a:gd name="T6" fmla="*/ 7 w 17"/>
                    <a:gd name="T7" fmla="*/ 0 h 19"/>
                    <a:gd name="T8" fmla="*/ 16 w 17"/>
                    <a:gd name="T9" fmla="*/ 8 h 19"/>
                  </a:gdLst>
                  <a:ahLst/>
                  <a:cxnLst>
                    <a:cxn ang="0">
                      <a:pos x="T0" y="T1"/>
                    </a:cxn>
                    <a:cxn ang="0">
                      <a:pos x="T2" y="T3"/>
                    </a:cxn>
                    <a:cxn ang="0">
                      <a:pos x="T4" y="T5"/>
                    </a:cxn>
                    <a:cxn ang="0">
                      <a:pos x="T6" y="T7"/>
                    </a:cxn>
                    <a:cxn ang="0">
                      <a:pos x="T8" y="T9"/>
                    </a:cxn>
                  </a:cxnLst>
                  <a:rect l="0" t="0" r="r" b="b"/>
                  <a:pathLst>
                    <a:path w="17" h="19">
                      <a:moveTo>
                        <a:pt x="16" y="8"/>
                      </a:moveTo>
                      <a:cubicBezTo>
                        <a:pt x="17" y="15"/>
                        <a:pt x="10" y="19"/>
                        <a:pt x="5" y="15"/>
                      </a:cubicBezTo>
                      <a:cubicBezTo>
                        <a:pt x="0" y="10"/>
                        <a:pt x="1" y="1"/>
                        <a:pt x="7" y="0"/>
                      </a:cubicBezTo>
                      <a:cubicBezTo>
                        <a:pt x="7" y="0"/>
                        <a:pt x="7" y="0"/>
                        <a:pt x="7" y="0"/>
                      </a:cubicBezTo>
                      <a:cubicBezTo>
                        <a:pt x="13" y="0"/>
                        <a:pt x="16"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2" name="Freeform 576">
                  <a:extLst>
                    <a:ext uri="{FF2B5EF4-FFF2-40B4-BE49-F238E27FC236}">
                      <a16:creationId xmlns:a16="http://schemas.microsoft.com/office/drawing/2014/main" id="{5A164B46-BA02-4607-A1FE-65A8E2D9DF72}"/>
                    </a:ext>
                  </a:extLst>
                </p:cNvPr>
                <p:cNvSpPr>
                  <a:spLocks/>
                </p:cNvSpPr>
                <p:nvPr/>
              </p:nvSpPr>
              <p:spPr bwMode="auto">
                <a:xfrm>
                  <a:off x="4623" y="1651"/>
                  <a:ext cx="21" cy="26"/>
                </a:xfrm>
                <a:custGeom>
                  <a:avLst/>
                  <a:gdLst>
                    <a:gd name="T0" fmla="*/ 14 w 15"/>
                    <a:gd name="T1" fmla="*/ 8 h 18"/>
                    <a:gd name="T2" fmla="*/ 5 w 15"/>
                    <a:gd name="T3" fmla="*/ 14 h 18"/>
                    <a:gd name="T4" fmla="*/ 6 w 15"/>
                    <a:gd name="T5" fmla="*/ 1 h 18"/>
                    <a:gd name="T6" fmla="*/ 6 w 15"/>
                    <a:gd name="T7" fmla="*/ 0 h 18"/>
                    <a:gd name="T8" fmla="*/ 14 w 15"/>
                    <a:gd name="T9" fmla="*/ 8 h 18"/>
                  </a:gdLst>
                  <a:ahLst/>
                  <a:cxnLst>
                    <a:cxn ang="0">
                      <a:pos x="T0" y="T1"/>
                    </a:cxn>
                    <a:cxn ang="0">
                      <a:pos x="T2" y="T3"/>
                    </a:cxn>
                    <a:cxn ang="0">
                      <a:pos x="T4" y="T5"/>
                    </a:cxn>
                    <a:cxn ang="0">
                      <a:pos x="T6" y="T7"/>
                    </a:cxn>
                    <a:cxn ang="0">
                      <a:pos x="T8" y="T9"/>
                    </a:cxn>
                  </a:cxnLst>
                  <a:rect l="0" t="0" r="r" b="b"/>
                  <a:pathLst>
                    <a:path w="15" h="18">
                      <a:moveTo>
                        <a:pt x="14" y="8"/>
                      </a:moveTo>
                      <a:cubicBezTo>
                        <a:pt x="15" y="14"/>
                        <a:pt x="10" y="18"/>
                        <a:pt x="5" y="14"/>
                      </a:cubicBezTo>
                      <a:cubicBezTo>
                        <a:pt x="0" y="10"/>
                        <a:pt x="0" y="2"/>
                        <a:pt x="6" y="1"/>
                      </a:cubicBezTo>
                      <a:cubicBezTo>
                        <a:pt x="6" y="1"/>
                        <a:pt x="6" y="1"/>
                        <a:pt x="6" y="0"/>
                      </a:cubicBezTo>
                      <a:cubicBezTo>
                        <a:pt x="11" y="0"/>
                        <a:pt x="14" y="5"/>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3" name="Freeform 577">
                  <a:extLst>
                    <a:ext uri="{FF2B5EF4-FFF2-40B4-BE49-F238E27FC236}">
                      <a16:creationId xmlns:a16="http://schemas.microsoft.com/office/drawing/2014/main" id="{C12935F4-1891-4BDE-BF95-DD8D63695CEA}"/>
                    </a:ext>
                  </a:extLst>
                </p:cNvPr>
                <p:cNvSpPr>
                  <a:spLocks/>
                </p:cNvSpPr>
                <p:nvPr/>
              </p:nvSpPr>
              <p:spPr bwMode="auto">
                <a:xfrm>
                  <a:off x="4630" y="1696"/>
                  <a:ext cx="24" cy="26"/>
                </a:xfrm>
                <a:custGeom>
                  <a:avLst/>
                  <a:gdLst>
                    <a:gd name="T0" fmla="*/ 16 w 17"/>
                    <a:gd name="T1" fmla="*/ 8 h 18"/>
                    <a:gd name="T2" fmla="*/ 6 w 17"/>
                    <a:gd name="T3" fmla="*/ 14 h 18"/>
                    <a:gd name="T4" fmla="*/ 7 w 17"/>
                    <a:gd name="T5" fmla="*/ 0 h 18"/>
                    <a:gd name="T6" fmla="*/ 7 w 17"/>
                    <a:gd name="T7" fmla="*/ 0 h 18"/>
                    <a:gd name="T8" fmla="*/ 16 w 17"/>
                    <a:gd name="T9" fmla="*/ 8 h 18"/>
                  </a:gdLst>
                  <a:ahLst/>
                  <a:cxnLst>
                    <a:cxn ang="0">
                      <a:pos x="T0" y="T1"/>
                    </a:cxn>
                    <a:cxn ang="0">
                      <a:pos x="T2" y="T3"/>
                    </a:cxn>
                    <a:cxn ang="0">
                      <a:pos x="T4" y="T5"/>
                    </a:cxn>
                    <a:cxn ang="0">
                      <a:pos x="T6" y="T7"/>
                    </a:cxn>
                    <a:cxn ang="0">
                      <a:pos x="T8" y="T9"/>
                    </a:cxn>
                  </a:cxnLst>
                  <a:rect l="0" t="0" r="r" b="b"/>
                  <a:pathLst>
                    <a:path w="17" h="18">
                      <a:moveTo>
                        <a:pt x="16" y="8"/>
                      </a:moveTo>
                      <a:cubicBezTo>
                        <a:pt x="17" y="14"/>
                        <a:pt x="11" y="18"/>
                        <a:pt x="6" y="14"/>
                      </a:cubicBezTo>
                      <a:cubicBezTo>
                        <a:pt x="0" y="10"/>
                        <a:pt x="1" y="1"/>
                        <a:pt x="7" y="0"/>
                      </a:cubicBezTo>
                      <a:cubicBezTo>
                        <a:pt x="7" y="0"/>
                        <a:pt x="7" y="0"/>
                        <a:pt x="7" y="0"/>
                      </a:cubicBezTo>
                      <a:cubicBezTo>
                        <a:pt x="13" y="0"/>
                        <a:pt x="15"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4" name="Freeform 578">
                  <a:extLst>
                    <a:ext uri="{FF2B5EF4-FFF2-40B4-BE49-F238E27FC236}">
                      <a16:creationId xmlns:a16="http://schemas.microsoft.com/office/drawing/2014/main" id="{F6F1D1D2-D0E4-428B-8CCD-BA5968669F0B}"/>
                    </a:ext>
                  </a:extLst>
                </p:cNvPr>
                <p:cNvSpPr>
                  <a:spLocks/>
                </p:cNvSpPr>
                <p:nvPr/>
              </p:nvSpPr>
              <p:spPr bwMode="auto">
                <a:xfrm>
                  <a:off x="4691" y="1864"/>
                  <a:ext cx="27" cy="29"/>
                </a:xfrm>
                <a:custGeom>
                  <a:avLst/>
                  <a:gdLst>
                    <a:gd name="T0" fmla="*/ 18 w 19"/>
                    <a:gd name="T1" fmla="*/ 9 h 20"/>
                    <a:gd name="T2" fmla="*/ 5 w 19"/>
                    <a:gd name="T3" fmla="*/ 15 h 20"/>
                    <a:gd name="T4" fmla="*/ 9 w 19"/>
                    <a:gd name="T5" fmla="*/ 0 h 20"/>
                    <a:gd name="T6" fmla="*/ 18 w 19"/>
                    <a:gd name="T7" fmla="*/ 9 h 20"/>
                  </a:gdLst>
                  <a:ahLst/>
                  <a:cxnLst>
                    <a:cxn ang="0">
                      <a:pos x="T0" y="T1"/>
                    </a:cxn>
                    <a:cxn ang="0">
                      <a:pos x="T2" y="T3"/>
                    </a:cxn>
                    <a:cxn ang="0">
                      <a:pos x="T4" y="T5"/>
                    </a:cxn>
                    <a:cxn ang="0">
                      <a:pos x="T6" y="T7"/>
                    </a:cxn>
                  </a:cxnLst>
                  <a:rect l="0" t="0" r="r" b="b"/>
                  <a:pathLst>
                    <a:path w="19" h="20">
                      <a:moveTo>
                        <a:pt x="18" y="9"/>
                      </a:moveTo>
                      <a:cubicBezTo>
                        <a:pt x="19" y="16"/>
                        <a:pt x="11" y="20"/>
                        <a:pt x="5" y="15"/>
                      </a:cubicBezTo>
                      <a:cubicBezTo>
                        <a:pt x="0" y="10"/>
                        <a:pt x="1" y="1"/>
                        <a:pt x="9" y="0"/>
                      </a:cubicBezTo>
                      <a:cubicBezTo>
                        <a:pt x="15" y="0"/>
                        <a:pt x="18"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5" name="Freeform 579">
                  <a:extLst>
                    <a:ext uri="{FF2B5EF4-FFF2-40B4-BE49-F238E27FC236}">
                      <a16:creationId xmlns:a16="http://schemas.microsoft.com/office/drawing/2014/main" id="{0F2AEBCE-7BC3-4B67-9D44-0237346253E7}"/>
                    </a:ext>
                  </a:extLst>
                </p:cNvPr>
                <p:cNvSpPr>
                  <a:spLocks/>
                </p:cNvSpPr>
                <p:nvPr/>
              </p:nvSpPr>
              <p:spPr bwMode="auto">
                <a:xfrm>
                  <a:off x="4665" y="1716"/>
                  <a:ext cx="24" cy="27"/>
                </a:xfrm>
                <a:custGeom>
                  <a:avLst/>
                  <a:gdLst>
                    <a:gd name="T0" fmla="*/ 16 w 17"/>
                    <a:gd name="T1" fmla="*/ 9 h 19"/>
                    <a:gd name="T2" fmla="*/ 6 w 17"/>
                    <a:gd name="T3" fmla="*/ 15 h 19"/>
                    <a:gd name="T4" fmla="*/ 6 w 17"/>
                    <a:gd name="T5" fmla="*/ 1 h 19"/>
                    <a:gd name="T6" fmla="*/ 7 w 17"/>
                    <a:gd name="T7" fmla="*/ 0 h 19"/>
                    <a:gd name="T8" fmla="*/ 16 w 17"/>
                    <a:gd name="T9" fmla="*/ 9 h 19"/>
                  </a:gdLst>
                  <a:ahLst/>
                  <a:cxnLst>
                    <a:cxn ang="0">
                      <a:pos x="T0" y="T1"/>
                    </a:cxn>
                    <a:cxn ang="0">
                      <a:pos x="T2" y="T3"/>
                    </a:cxn>
                    <a:cxn ang="0">
                      <a:pos x="T4" y="T5"/>
                    </a:cxn>
                    <a:cxn ang="0">
                      <a:pos x="T6" y="T7"/>
                    </a:cxn>
                    <a:cxn ang="0">
                      <a:pos x="T8" y="T9"/>
                    </a:cxn>
                  </a:cxnLst>
                  <a:rect l="0" t="0" r="r" b="b"/>
                  <a:pathLst>
                    <a:path w="17" h="19">
                      <a:moveTo>
                        <a:pt x="16" y="9"/>
                      </a:moveTo>
                      <a:cubicBezTo>
                        <a:pt x="17" y="15"/>
                        <a:pt x="11" y="19"/>
                        <a:pt x="6" y="15"/>
                      </a:cubicBezTo>
                      <a:cubicBezTo>
                        <a:pt x="0" y="11"/>
                        <a:pt x="1" y="2"/>
                        <a:pt x="6" y="1"/>
                      </a:cubicBezTo>
                      <a:cubicBezTo>
                        <a:pt x="7" y="1"/>
                        <a:pt x="7" y="0"/>
                        <a:pt x="7" y="0"/>
                      </a:cubicBezTo>
                      <a:cubicBezTo>
                        <a:pt x="12"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6" name="Freeform 580">
                  <a:extLst>
                    <a:ext uri="{FF2B5EF4-FFF2-40B4-BE49-F238E27FC236}">
                      <a16:creationId xmlns:a16="http://schemas.microsoft.com/office/drawing/2014/main" id="{B2E803FC-C1B6-4C28-87E6-7A6BE619575D}"/>
                    </a:ext>
                  </a:extLst>
                </p:cNvPr>
                <p:cNvSpPr>
                  <a:spLocks/>
                </p:cNvSpPr>
                <p:nvPr/>
              </p:nvSpPr>
              <p:spPr bwMode="auto">
                <a:xfrm>
                  <a:off x="4673" y="1764"/>
                  <a:ext cx="26" cy="27"/>
                </a:xfrm>
                <a:custGeom>
                  <a:avLst/>
                  <a:gdLst>
                    <a:gd name="T0" fmla="*/ 17 w 18"/>
                    <a:gd name="T1" fmla="*/ 9 h 19"/>
                    <a:gd name="T2" fmla="*/ 6 w 18"/>
                    <a:gd name="T3" fmla="*/ 15 h 19"/>
                    <a:gd name="T4" fmla="*/ 7 w 18"/>
                    <a:gd name="T5" fmla="*/ 0 h 19"/>
                    <a:gd name="T6" fmla="*/ 8 w 18"/>
                    <a:gd name="T7" fmla="*/ 0 h 19"/>
                    <a:gd name="T8" fmla="*/ 17 w 18"/>
                    <a:gd name="T9" fmla="*/ 9 h 19"/>
                  </a:gdLst>
                  <a:ahLst/>
                  <a:cxnLst>
                    <a:cxn ang="0">
                      <a:pos x="T0" y="T1"/>
                    </a:cxn>
                    <a:cxn ang="0">
                      <a:pos x="T2" y="T3"/>
                    </a:cxn>
                    <a:cxn ang="0">
                      <a:pos x="T4" y="T5"/>
                    </a:cxn>
                    <a:cxn ang="0">
                      <a:pos x="T6" y="T7"/>
                    </a:cxn>
                    <a:cxn ang="0">
                      <a:pos x="T8" y="T9"/>
                    </a:cxn>
                  </a:cxnLst>
                  <a:rect l="0" t="0" r="r" b="b"/>
                  <a:pathLst>
                    <a:path w="18" h="19">
                      <a:moveTo>
                        <a:pt x="17" y="9"/>
                      </a:moveTo>
                      <a:cubicBezTo>
                        <a:pt x="18" y="15"/>
                        <a:pt x="12" y="19"/>
                        <a:pt x="6" y="15"/>
                      </a:cubicBezTo>
                      <a:cubicBezTo>
                        <a:pt x="0" y="11"/>
                        <a:pt x="1" y="1"/>
                        <a:pt x="7" y="0"/>
                      </a:cubicBezTo>
                      <a:cubicBezTo>
                        <a:pt x="8" y="0"/>
                        <a:pt x="8" y="0"/>
                        <a:pt x="8" y="0"/>
                      </a:cubicBezTo>
                      <a:cubicBezTo>
                        <a:pt x="14" y="0"/>
                        <a:pt x="17" y="5"/>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7" name="Freeform 581">
                  <a:extLst>
                    <a:ext uri="{FF2B5EF4-FFF2-40B4-BE49-F238E27FC236}">
                      <a16:creationId xmlns:a16="http://schemas.microsoft.com/office/drawing/2014/main" id="{22C0231A-79EB-45CB-B66B-B36BA43E2139}"/>
                    </a:ext>
                  </a:extLst>
                </p:cNvPr>
                <p:cNvSpPr>
                  <a:spLocks/>
                </p:cNvSpPr>
                <p:nvPr/>
              </p:nvSpPr>
              <p:spPr bwMode="auto">
                <a:xfrm>
                  <a:off x="4644" y="1629"/>
                  <a:ext cx="22" cy="23"/>
                </a:xfrm>
                <a:custGeom>
                  <a:avLst/>
                  <a:gdLst>
                    <a:gd name="T0" fmla="*/ 14 w 15"/>
                    <a:gd name="T1" fmla="*/ 7 h 16"/>
                    <a:gd name="T2" fmla="*/ 6 w 15"/>
                    <a:gd name="T3" fmla="*/ 13 h 16"/>
                    <a:gd name="T4" fmla="*/ 5 w 15"/>
                    <a:gd name="T5" fmla="*/ 0 h 16"/>
                    <a:gd name="T6" fmla="*/ 6 w 15"/>
                    <a:gd name="T7" fmla="*/ 0 h 16"/>
                    <a:gd name="T8" fmla="*/ 14 w 15"/>
                    <a:gd name="T9" fmla="*/ 7 h 16"/>
                  </a:gdLst>
                  <a:ahLst/>
                  <a:cxnLst>
                    <a:cxn ang="0">
                      <a:pos x="T0" y="T1"/>
                    </a:cxn>
                    <a:cxn ang="0">
                      <a:pos x="T2" y="T3"/>
                    </a:cxn>
                    <a:cxn ang="0">
                      <a:pos x="T4" y="T5"/>
                    </a:cxn>
                    <a:cxn ang="0">
                      <a:pos x="T6" y="T7"/>
                    </a:cxn>
                    <a:cxn ang="0">
                      <a:pos x="T8" y="T9"/>
                    </a:cxn>
                  </a:cxnLst>
                  <a:rect l="0" t="0" r="r" b="b"/>
                  <a:pathLst>
                    <a:path w="15" h="16">
                      <a:moveTo>
                        <a:pt x="14" y="7"/>
                      </a:moveTo>
                      <a:cubicBezTo>
                        <a:pt x="15" y="13"/>
                        <a:pt x="10" y="16"/>
                        <a:pt x="6" y="13"/>
                      </a:cubicBezTo>
                      <a:cubicBezTo>
                        <a:pt x="0" y="10"/>
                        <a:pt x="0" y="1"/>
                        <a:pt x="5" y="0"/>
                      </a:cubicBezTo>
                      <a:cubicBezTo>
                        <a:pt x="5" y="0"/>
                        <a:pt x="5" y="0"/>
                        <a:pt x="6" y="0"/>
                      </a:cubicBezTo>
                      <a:cubicBezTo>
                        <a:pt x="10" y="0"/>
                        <a:pt x="13"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8" name="Freeform 582">
                  <a:extLst>
                    <a:ext uri="{FF2B5EF4-FFF2-40B4-BE49-F238E27FC236}">
                      <a16:creationId xmlns:a16="http://schemas.microsoft.com/office/drawing/2014/main" id="{D994995E-4F7B-4B52-8DF6-45CDDF652FDA}"/>
                    </a:ext>
                  </a:extLst>
                </p:cNvPr>
                <p:cNvSpPr>
                  <a:spLocks/>
                </p:cNvSpPr>
                <p:nvPr/>
              </p:nvSpPr>
              <p:spPr bwMode="auto">
                <a:xfrm>
                  <a:off x="4654" y="1671"/>
                  <a:ext cx="24" cy="26"/>
                </a:xfrm>
                <a:custGeom>
                  <a:avLst/>
                  <a:gdLst>
                    <a:gd name="T0" fmla="*/ 15 w 16"/>
                    <a:gd name="T1" fmla="*/ 8 h 18"/>
                    <a:gd name="T2" fmla="*/ 6 w 16"/>
                    <a:gd name="T3" fmla="*/ 14 h 18"/>
                    <a:gd name="T4" fmla="*/ 6 w 16"/>
                    <a:gd name="T5" fmla="*/ 0 h 18"/>
                    <a:gd name="T6" fmla="*/ 7 w 16"/>
                    <a:gd name="T7" fmla="*/ 0 h 18"/>
                    <a:gd name="T8" fmla="*/ 15 w 16"/>
                    <a:gd name="T9" fmla="*/ 8 h 18"/>
                  </a:gdLst>
                  <a:ahLst/>
                  <a:cxnLst>
                    <a:cxn ang="0">
                      <a:pos x="T0" y="T1"/>
                    </a:cxn>
                    <a:cxn ang="0">
                      <a:pos x="T2" y="T3"/>
                    </a:cxn>
                    <a:cxn ang="0">
                      <a:pos x="T4" y="T5"/>
                    </a:cxn>
                    <a:cxn ang="0">
                      <a:pos x="T6" y="T7"/>
                    </a:cxn>
                    <a:cxn ang="0">
                      <a:pos x="T8" y="T9"/>
                    </a:cxn>
                  </a:cxnLst>
                  <a:rect l="0" t="0" r="r" b="b"/>
                  <a:pathLst>
                    <a:path w="16" h="18">
                      <a:moveTo>
                        <a:pt x="15" y="8"/>
                      </a:moveTo>
                      <a:cubicBezTo>
                        <a:pt x="16" y="14"/>
                        <a:pt x="11" y="18"/>
                        <a:pt x="6" y="14"/>
                      </a:cubicBezTo>
                      <a:cubicBezTo>
                        <a:pt x="0" y="10"/>
                        <a:pt x="0" y="1"/>
                        <a:pt x="6" y="0"/>
                      </a:cubicBezTo>
                      <a:cubicBezTo>
                        <a:pt x="6" y="0"/>
                        <a:pt x="6" y="0"/>
                        <a:pt x="7" y="0"/>
                      </a:cubicBezTo>
                      <a:cubicBezTo>
                        <a:pt x="11" y="0"/>
                        <a:pt x="14"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9" name="Freeform 583">
                  <a:extLst>
                    <a:ext uri="{FF2B5EF4-FFF2-40B4-BE49-F238E27FC236}">
                      <a16:creationId xmlns:a16="http://schemas.microsoft.com/office/drawing/2014/main" id="{9BF44202-80C0-42DE-92C0-145E98C608B9}"/>
                    </a:ext>
                  </a:extLst>
                </p:cNvPr>
                <p:cNvSpPr>
                  <a:spLocks/>
                </p:cNvSpPr>
                <p:nvPr/>
              </p:nvSpPr>
              <p:spPr bwMode="auto">
                <a:xfrm>
                  <a:off x="4734" y="1885"/>
                  <a:ext cx="27" cy="31"/>
                </a:xfrm>
                <a:custGeom>
                  <a:avLst/>
                  <a:gdLst>
                    <a:gd name="T0" fmla="*/ 18 w 19"/>
                    <a:gd name="T1" fmla="*/ 10 h 21"/>
                    <a:gd name="T2" fmla="*/ 6 w 19"/>
                    <a:gd name="T3" fmla="*/ 16 h 21"/>
                    <a:gd name="T4" fmla="*/ 9 w 19"/>
                    <a:gd name="T5" fmla="*/ 1 h 21"/>
                    <a:gd name="T6" fmla="*/ 18 w 19"/>
                    <a:gd name="T7" fmla="*/ 10 h 21"/>
                  </a:gdLst>
                  <a:ahLst/>
                  <a:cxnLst>
                    <a:cxn ang="0">
                      <a:pos x="T0" y="T1"/>
                    </a:cxn>
                    <a:cxn ang="0">
                      <a:pos x="T2" y="T3"/>
                    </a:cxn>
                    <a:cxn ang="0">
                      <a:pos x="T4" y="T5"/>
                    </a:cxn>
                    <a:cxn ang="0">
                      <a:pos x="T6" y="T7"/>
                    </a:cxn>
                  </a:cxnLst>
                  <a:rect l="0" t="0" r="r" b="b"/>
                  <a:pathLst>
                    <a:path w="19" h="21">
                      <a:moveTo>
                        <a:pt x="18" y="10"/>
                      </a:moveTo>
                      <a:cubicBezTo>
                        <a:pt x="19" y="17"/>
                        <a:pt x="11" y="21"/>
                        <a:pt x="6" y="16"/>
                      </a:cubicBezTo>
                      <a:cubicBezTo>
                        <a:pt x="0" y="12"/>
                        <a:pt x="1" y="2"/>
                        <a:pt x="9" y="1"/>
                      </a:cubicBezTo>
                      <a:cubicBezTo>
                        <a:pt x="15" y="0"/>
                        <a:pt x="18"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0" name="Freeform 584">
                  <a:extLst>
                    <a:ext uri="{FF2B5EF4-FFF2-40B4-BE49-F238E27FC236}">
                      <a16:creationId xmlns:a16="http://schemas.microsoft.com/office/drawing/2014/main" id="{E7A37142-E3E8-4101-B63C-1E0AE5730C46}"/>
                    </a:ext>
                  </a:extLst>
                </p:cNvPr>
                <p:cNvSpPr>
                  <a:spLocks/>
                </p:cNvSpPr>
                <p:nvPr/>
              </p:nvSpPr>
              <p:spPr bwMode="auto">
                <a:xfrm>
                  <a:off x="4705" y="1738"/>
                  <a:ext cx="23" cy="26"/>
                </a:xfrm>
                <a:custGeom>
                  <a:avLst/>
                  <a:gdLst>
                    <a:gd name="T0" fmla="*/ 15 w 16"/>
                    <a:gd name="T1" fmla="*/ 8 h 18"/>
                    <a:gd name="T2" fmla="*/ 5 w 16"/>
                    <a:gd name="T3" fmla="*/ 14 h 18"/>
                    <a:gd name="T4" fmla="*/ 6 w 16"/>
                    <a:gd name="T5" fmla="*/ 0 h 18"/>
                    <a:gd name="T6" fmla="*/ 6 w 16"/>
                    <a:gd name="T7" fmla="*/ 0 h 18"/>
                    <a:gd name="T8" fmla="*/ 15 w 16"/>
                    <a:gd name="T9" fmla="*/ 8 h 18"/>
                  </a:gdLst>
                  <a:ahLst/>
                  <a:cxnLst>
                    <a:cxn ang="0">
                      <a:pos x="T0" y="T1"/>
                    </a:cxn>
                    <a:cxn ang="0">
                      <a:pos x="T2" y="T3"/>
                    </a:cxn>
                    <a:cxn ang="0">
                      <a:pos x="T4" y="T5"/>
                    </a:cxn>
                    <a:cxn ang="0">
                      <a:pos x="T6" y="T7"/>
                    </a:cxn>
                    <a:cxn ang="0">
                      <a:pos x="T8" y="T9"/>
                    </a:cxn>
                  </a:cxnLst>
                  <a:rect l="0" t="0" r="r" b="b"/>
                  <a:pathLst>
                    <a:path w="16" h="18">
                      <a:moveTo>
                        <a:pt x="15" y="8"/>
                      </a:moveTo>
                      <a:cubicBezTo>
                        <a:pt x="16" y="15"/>
                        <a:pt x="11" y="18"/>
                        <a:pt x="5" y="14"/>
                      </a:cubicBezTo>
                      <a:cubicBezTo>
                        <a:pt x="0" y="10"/>
                        <a:pt x="0" y="1"/>
                        <a:pt x="6" y="0"/>
                      </a:cubicBezTo>
                      <a:cubicBezTo>
                        <a:pt x="6" y="0"/>
                        <a:pt x="6" y="0"/>
                        <a:pt x="6" y="0"/>
                      </a:cubicBezTo>
                      <a:cubicBezTo>
                        <a:pt x="11" y="0"/>
                        <a:pt x="15"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1" name="Freeform 585">
                  <a:extLst>
                    <a:ext uri="{FF2B5EF4-FFF2-40B4-BE49-F238E27FC236}">
                      <a16:creationId xmlns:a16="http://schemas.microsoft.com/office/drawing/2014/main" id="{9EFCCBB7-05EA-4208-8B1D-13672D2BFAA0}"/>
                    </a:ext>
                  </a:extLst>
                </p:cNvPr>
                <p:cNvSpPr>
                  <a:spLocks/>
                </p:cNvSpPr>
                <p:nvPr/>
              </p:nvSpPr>
              <p:spPr bwMode="auto">
                <a:xfrm>
                  <a:off x="4715" y="1785"/>
                  <a:ext cx="26" cy="28"/>
                </a:xfrm>
                <a:custGeom>
                  <a:avLst/>
                  <a:gdLst>
                    <a:gd name="T0" fmla="*/ 17 w 18"/>
                    <a:gd name="T1" fmla="*/ 8 h 19"/>
                    <a:gd name="T2" fmla="*/ 6 w 18"/>
                    <a:gd name="T3" fmla="*/ 15 h 19"/>
                    <a:gd name="T4" fmla="*/ 7 w 18"/>
                    <a:gd name="T5" fmla="*/ 0 h 19"/>
                    <a:gd name="T6" fmla="*/ 7 w 18"/>
                    <a:gd name="T7" fmla="*/ 0 h 19"/>
                    <a:gd name="T8" fmla="*/ 17 w 18"/>
                    <a:gd name="T9" fmla="*/ 8 h 19"/>
                  </a:gdLst>
                  <a:ahLst/>
                  <a:cxnLst>
                    <a:cxn ang="0">
                      <a:pos x="T0" y="T1"/>
                    </a:cxn>
                    <a:cxn ang="0">
                      <a:pos x="T2" y="T3"/>
                    </a:cxn>
                    <a:cxn ang="0">
                      <a:pos x="T4" y="T5"/>
                    </a:cxn>
                    <a:cxn ang="0">
                      <a:pos x="T6" y="T7"/>
                    </a:cxn>
                    <a:cxn ang="0">
                      <a:pos x="T8" y="T9"/>
                    </a:cxn>
                  </a:cxnLst>
                  <a:rect l="0" t="0" r="r" b="b"/>
                  <a:pathLst>
                    <a:path w="18" h="19">
                      <a:moveTo>
                        <a:pt x="17" y="8"/>
                      </a:moveTo>
                      <a:cubicBezTo>
                        <a:pt x="18" y="15"/>
                        <a:pt x="11" y="19"/>
                        <a:pt x="6" y="15"/>
                      </a:cubicBezTo>
                      <a:cubicBezTo>
                        <a:pt x="0" y="11"/>
                        <a:pt x="0" y="1"/>
                        <a:pt x="7" y="0"/>
                      </a:cubicBezTo>
                      <a:cubicBezTo>
                        <a:pt x="7" y="0"/>
                        <a:pt x="7" y="0"/>
                        <a:pt x="7" y="0"/>
                      </a:cubicBezTo>
                      <a:cubicBezTo>
                        <a:pt x="13" y="0"/>
                        <a:pt x="16" y="5"/>
                        <a:pt x="17"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2" name="Freeform 586">
                  <a:extLst>
                    <a:ext uri="{FF2B5EF4-FFF2-40B4-BE49-F238E27FC236}">
                      <a16:creationId xmlns:a16="http://schemas.microsoft.com/office/drawing/2014/main" id="{D53FB0C8-FB16-492C-A02F-D28875550C15}"/>
                    </a:ext>
                  </a:extLst>
                </p:cNvPr>
                <p:cNvSpPr>
                  <a:spLocks/>
                </p:cNvSpPr>
                <p:nvPr/>
              </p:nvSpPr>
              <p:spPr bwMode="auto">
                <a:xfrm>
                  <a:off x="4679" y="1648"/>
                  <a:ext cx="23" cy="23"/>
                </a:xfrm>
                <a:custGeom>
                  <a:avLst/>
                  <a:gdLst>
                    <a:gd name="T0" fmla="*/ 15 w 16"/>
                    <a:gd name="T1" fmla="*/ 7 h 16"/>
                    <a:gd name="T2" fmla="*/ 7 w 16"/>
                    <a:gd name="T3" fmla="*/ 14 h 16"/>
                    <a:gd name="T4" fmla="*/ 6 w 16"/>
                    <a:gd name="T5" fmla="*/ 0 h 16"/>
                    <a:gd name="T6" fmla="*/ 6 w 16"/>
                    <a:gd name="T7" fmla="*/ 0 h 16"/>
                    <a:gd name="T8" fmla="*/ 15 w 16"/>
                    <a:gd name="T9" fmla="*/ 7 h 16"/>
                  </a:gdLst>
                  <a:ahLst/>
                  <a:cxnLst>
                    <a:cxn ang="0">
                      <a:pos x="T0" y="T1"/>
                    </a:cxn>
                    <a:cxn ang="0">
                      <a:pos x="T2" y="T3"/>
                    </a:cxn>
                    <a:cxn ang="0">
                      <a:pos x="T4" y="T5"/>
                    </a:cxn>
                    <a:cxn ang="0">
                      <a:pos x="T6" y="T7"/>
                    </a:cxn>
                    <a:cxn ang="0">
                      <a:pos x="T8" y="T9"/>
                    </a:cxn>
                  </a:cxnLst>
                  <a:rect l="0" t="0" r="r" b="b"/>
                  <a:pathLst>
                    <a:path w="16" h="16">
                      <a:moveTo>
                        <a:pt x="15" y="7"/>
                      </a:moveTo>
                      <a:cubicBezTo>
                        <a:pt x="16" y="13"/>
                        <a:pt x="12" y="16"/>
                        <a:pt x="7" y="14"/>
                      </a:cubicBezTo>
                      <a:cubicBezTo>
                        <a:pt x="1" y="10"/>
                        <a:pt x="0" y="1"/>
                        <a:pt x="6" y="0"/>
                      </a:cubicBezTo>
                      <a:cubicBezTo>
                        <a:pt x="6" y="0"/>
                        <a:pt x="6" y="0"/>
                        <a:pt x="6" y="0"/>
                      </a:cubicBezTo>
                      <a:cubicBezTo>
                        <a:pt x="11" y="0"/>
                        <a:pt x="14" y="4"/>
                        <a:pt x="1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3" name="Freeform 587">
                  <a:extLst>
                    <a:ext uri="{FF2B5EF4-FFF2-40B4-BE49-F238E27FC236}">
                      <a16:creationId xmlns:a16="http://schemas.microsoft.com/office/drawing/2014/main" id="{FC8354D9-2403-4963-8169-1EC097105DA1}"/>
                    </a:ext>
                  </a:extLst>
                </p:cNvPr>
                <p:cNvSpPr>
                  <a:spLocks/>
                </p:cNvSpPr>
                <p:nvPr/>
              </p:nvSpPr>
              <p:spPr bwMode="auto">
                <a:xfrm>
                  <a:off x="4692" y="1691"/>
                  <a:ext cx="25" cy="26"/>
                </a:xfrm>
                <a:custGeom>
                  <a:avLst/>
                  <a:gdLst>
                    <a:gd name="T0" fmla="*/ 15 w 17"/>
                    <a:gd name="T1" fmla="*/ 8 h 18"/>
                    <a:gd name="T2" fmla="*/ 6 w 17"/>
                    <a:gd name="T3" fmla="*/ 14 h 18"/>
                    <a:gd name="T4" fmla="*/ 6 w 17"/>
                    <a:gd name="T5" fmla="*/ 0 h 18"/>
                    <a:gd name="T6" fmla="*/ 7 w 17"/>
                    <a:gd name="T7" fmla="*/ 0 h 18"/>
                    <a:gd name="T8" fmla="*/ 15 w 17"/>
                    <a:gd name="T9" fmla="*/ 8 h 18"/>
                  </a:gdLst>
                  <a:ahLst/>
                  <a:cxnLst>
                    <a:cxn ang="0">
                      <a:pos x="T0" y="T1"/>
                    </a:cxn>
                    <a:cxn ang="0">
                      <a:pos x="T2" y="T3"/>
                    </a:cxn>
                    <a:cxn ang="0">
                      <a:pos x="T4" y="T5"/>
                    </a:cxn>
                    <a:cxn ang="0">
                      <a:pos x="T6" y="T7"/>
                    </a:cxn>
                    <a:cxn ang="0">
                      <a:pos x="T8" y="T9"/>
                    </a:cxn>
                  </a:cxnLst>
                  <a:rect l="0" t="0" r="r" b="b"/>
                  <a:pathLst>
                    <a:path w="17" h="18">
                      <a:moveTo>
                        <a:pt x="15" y="8"/>
                      </a:moveTo>
                      <a:cubicBezTo>
                        <a:pt x="17" y="14"/>
                        <a:pt x="11" y="18"/>
                        <a:pt x="6" y="14"/>
                      </a:cubicBezTo>
                      <a:cubicBezTo>
                        <a:pt x="1" y="10"/>
                        <a:pt x="0" y="1"/>
                        <a:pt x="6" y="0"/>
                      </a:cubicBezTo>
                      <a:cubicBezTo>
                        <a:pt x="6" y="0"/>
                        <a:pt x="6" y="0"/>
                        <a:pt x="7" y="0"/>
                      </a:cubicBezTo>
                      <a:cubicBezTo>
                        <a:pt x="11" y="0"/>
                        <a:pt x="15"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4" name="Freeform 588">
                  <a:extLst>
                    <a:ext uri="{FF2B5EF4-FFF2-40B4-BE49-F238E27FC236}">
                      <a16:creationId xmlns:a16="http://schemas.microsoft.com/office/drawing/2014/main" id="{FA90E164-8D7C-4F0E-9253-9253469A011D}"/>
                    </a:ext>
                  </a:extLst>
                </p:cNvPr>
                <p:cNvSpPr>
                  <a:spLocks/>
                </p:cNvSpPr>
                <p:nvPr/>
              </p:nvSpPr>
              <p:spPr bwMode="auto">
                <a:xfrm>
                  <a:off x="4753" y="1807"/>
                  <a:ext cx="26" cy="28"/>
                </a:xfrm>
                <a:custGeom>
                  <a:avLst/>
                  <a:gdLst>
                    <a:gd name="T0" fmla="*/ 17 w 18"/>
                    <a:gd name="T1" fmla="*/ 9 h 19"/>
                    <a:gd name="T2" fmla="*/ 6 w 18"/>
                    <a:gd name="T3" fmla="*/ 15 h 19"/>
                    <a:gd name="T4" fmla="*/ 6 w 18"/>
                    <a:gd name="T5" fmla="*/ 0 h 19"/>
                    <a:gd name="T6" fmla="*/ 7 w 18"/>
                    <a:gd name="T7" fmla="*/ 0 h 19"/>
                    <a:gd name="T8" fmla="*/ 17 w 18"/>
                    <a:gd name="T9" fmla="*/ 9 h 19"/>
                  </a:gdLst>
                  <a:ahLst/>
                  <a:cxnLst>
                    <a:cxn ang="0">
                      <a:pos x="T0" y="T1"/>
                    </a:cxn>
                    <a:cxn ang="0">
                      <a:pos x="T2" y="T3"/>
                    </a:cxn>
                    <a:cxn ang="0">
                      <a:pos x="T4" y="T5"/>
                    </a:cxn>
                    <a:cxn ang="0">
                      <a:pos x="T6" y="T7"/>
                    </a:cxn>
                    <a:cxn ang="0">
                      <a:pos x="T8" y="T9"/>
                    </a:cxn>
                  </a:cxnLst>
                  <a:rect l="0" t="0" r="r" b="b"/>
                  <a:pathLst>
                    <a:path w="18" h="19">
                      <a:moveTo>
                        <a:pt x="17" y="9"/>
                      </a:moveTo>
                      <a:cubicBezTo>
                        <a:pt x="18" y="15"/>
                        <a:pt x="12" y="19"/>
                        <a:pt x="6" y="15"/>
                      </a:cubicBezTo>
                      <a:cubicBezTo>
                        <a:pt x="0" y="11"/>
                        <a:pt x="0" y="1"/>
                        <a:pt x="6" y="0"/>
                      </a:cubicBezTo>
                      <a:cubicBezTo>
                        <a:pt x="7" y="0"/>
                        <a:pt x="7" y="0"/>
                        <a:pt x="7" y="0"/>
                      </a:cubicBezTo>
                      <a:cubicBezTo>
                        <a:pt x="13" y="0"/>
                        <a:pt x="16" y="5"/>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5" name="Freeform 589">
                  <a:extLst>
                    <a:ext uri="{FF2B5EF4-FFF2-40B4-BE49-F238E27FC236}">
                      <a16:creationId xmlns:a16="http://schemas.microsoft.com/office/drawing/2014/main" id="{5BD70019-FD8B-42CA-B011-0969F5B2D291}"/>
                    </a:ext>
                  </a:extLst>
                </p:cNvPr>
                <p:cNvSpPr>
                  <a:spLocks/>
                </p:cNvSpPr>
                <p:nvPr/>
              </p:nvSpPr>
              <p:spPr bwMode="auto">
                <a:xfrm>
                  <a:off x="4763" y="1858"/>
                  <a:ext cx="27" cy="29"/>
                </a:xfrm>
                <a:custGeom>
                  <a:avLst/>
                  <a:gdLst>
                    <a:gd name="T0" fmla="*/ 18 w 19"/>
                    <a:gd name="T1" fmla="*/ 9 h 20"/>
                    <a:gd name="T2" fmla="*/ 7 w 19"/>
                    <a:gd name="T3" fmla="*/ 16 h 20"/>
                    <a:gd name="T4" fmla="*/ 8 w 19"/>
                    <a:gd name="T5" fmla="*/ 0 h 20"/>
                    <a:gd name="T6" fmla="*/ 8 w 19"/>
                    <a:gd name="T7" fmla="*/ 0 h 20"/>
                    <a:gd name="T8" fmla="*/ 18 w 19"/>
                    <a:gd name="T9" fmla="*/ 9 h 20"/>
                  </a:gdLst>
                  <a:ahLst/>
                  <a:cxnLst>
                    <a:cxn ang="0">
                      <a:pos x="T0" y="T1"/>
                    </a:cxn>
                    <a:cxn ang="0">
                      <a:pos x="T2" y="T3"/>
                    </a:cxn>
                    <a:cxn ang="0">
                      <a:pos x="T4" y="T5"/>
                    </a:cxn>
                    <a:cxn ang="0">
                      <a:pos x="T6" y="T7"/>
                    </a:cxn>
                    <a:cxn ang="0">
                      <a:pos x="T8" y="T9"/>
                    </a:cxn>
                  </a:cxnLst>
                  <a:rect l="0" t="0" r="r" b="b"/>
                  <a:pathLst>
                    <a:path w="19" h="20">
                      <a:moveTo>
                        <a:pt x="18" y="9"/>
                      </a:moveTo>
                      <a:cubicBezTo>
                        <a:pt x="19" y="16"/>
                        <a:pt x="12" y="20"/>
                        <a:pt x="7" y="16"/>
                      </a:cubicBezTo>
                      <a:cubicBezTo>
                        <a:pt x="0" y="11"/>
                        <a:pt x="1" y="1"/>
                        <a:pt x="8" y="0"/>
                      </a:cubicBezTo>
                      <a:cubicBezTo>
                        <a:pt x="8" y="0"/>
                        <a:pt x="8" y="0"/>
                        <a:pt x="8" y="0"/>
                      </a:cubicBezTo>
                      <a:cubicBezTo>
                        <a:pt x="14" y="0"/>
                        <a:pt x="17"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6" name="Freeform 590">
                  <a:extLst>
                    <a:ext uri="{FF2B5EF4-FFF2-40B4-BE49-F238E27FC236}">
                      <a16:creationId xmlns:a16="http://schemas.microsoft.com/office/drawing/2014/main" id="{F5510674-AA81-42AB-B8FA-383B6F8C6C61}"/>
                    </a:ext>
                  </a:extLst>
                </p:cNvPr>
                <p:cNvSpPr>
                  <a:spLocks/>
                </p:cNvSpPr>
                <p:nvPr/>
              </p:nvSpPr>
              <p:spPr bwMode="auto">
                <a:xfrm>
                  <a:off x="4727" y="1711"/>
                  <a:ext cx="24" cy="27"/>
                </a:xfrm>
                <a:custGeom>
                  <a:avLst/>
                  <a:gdLst>
                    <a:gd name="T0" fmla="*/ 16 w 17"/>
                    <a:gd name="T1" fmla="*/ 8 h 18"/>
                    <a:gd name="T2" fmla="*/ 7 w 17"/>
                    <a:gd name="T3" fmla="*/ 15 h 18"/>
                    <a:gd name="T4" fmla="*/ 6 w 17"/>
                    <a:gd name="T5" fmla="*/ 0 h 18"/>
                    <a:gd name="T6" fmla="*/ 7 w 17"/>
                    <a:gd name="T7" fmla="*/ 0 h 18"/>
                    <a:gd name="T8" fmla="*/ 16 w 17"/>
                    <a:gd name="T9" fmla="*/ 8 h 18"/>
                  </a:gdLst>
                  <a:ahLst/>
                  <a:cxnLst>
                    <a:cxn ang="0">
                      <a:pos x="T0" y="T1"/>
                    </a:cxn>
                    <a:cxn ang="0">
                      <a:pos x="T2" y="T3"/>
                    </a:cxn>
                    <a:cxn ang="0">
                      <a:pos x="T4" y="T5"/>
                    </a:cxn>
                    <a:cxn ang="0">
                      <a:pos x="T6" y="T7"/>
                    </a:cxn>
                    <a:cxn ang="0">
                      <a:pos x="T8" y="T9"/>
                    </a:cxn>
                  </a:cxnLst>
                  <a:rect l="0" t="0" r="r" b="b"/>
                  <a:pathLst>
                    <a:path w="17" h="18">
                      <a:moveTo>
                        <a:pt x="16" y="8"/>
                      </a:moveTo>
                      <a:cubicBezTo>
                        <a:pt x="17" y="14"/>
                        <a:pt x="12" y="18"/>
                        <a:pt x="7" y="15"/>
                      </a:cubicBezTo>
                      <a:cubicBezTo>
                        <a:pt x="1" y="11"/>
                        <a:pt x="0" y="1"/>
                        <a:pt x="6" y="0"/>
                      </a:cubicBezTo>
                      <a:cubicBezTo>
                        <a:pt x="6" y="0"/>
                        <a:pt x="6" y="0"/>
                        <a:pt x="7" y="0"/>
                      </a:cubicBezTo>
                      <a:cubicBezTo>
                        <a:pt x="12" y="0"/>
                        <a:pt x="15"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7" name="Freeform 591">
                  <a:extLst>
                    <a:ext uri="{FF2B5EF4-FFF2-40B4-BE49-F238E27FC236}">
                      <a16:creationId xmlns:a16="http://schemas.microsoft.com/office/drawing/2014/main" id="{ADB63564-F0D8-4488-9007-8AB5BF9BE830}"/>
                    </a:ext>
                  </a:extLst>
                </p:cNvPr>
                <p:cNvSpPr>
                  <a:spLocks/>
                </p:cNvSpPr>
                <p:nvPr/>
              </p:nvSpPr>
              <p:spPr bwMode="auto">
                <a:xfrm>
                  <a:off x="4741" y="1758"/>
                  <a:ext cx="25" cy="27"/>
                </a:xfrm>
                <a:custGeom>
                  <a:avLst/>
                  <a:gdLst>
                    <a:gd name="T0" fmla="*/ 16 w 17"/>
                    <a:gd name="T1" fmla="*/ 9 h 19"/>
                    <a:gd name="T2" fmla="*/ 6 w 17"/>
                    <a:gd name="T3" fmla="*/ 15 h 19"/>
                    <a:gd name="T4" fmla="*/ 5 w 17"/>
                    <a:gd name="T5" fmla="*/ 0 h 19"/>
                    <a:gd name="T6" fmla="*/ 6 w 17"/>
                    <a:gd name="T7" fmla="*/ 0 h 19"/>
                    <a:gd name="T8" fmla="*/ 16 w 17"/>
                    <a:gd name="T9" fmla="*/ 9 h 19"/>
                  </a:gdLst>
                  <a:ahLst/>
                  <a:cxnLst>
                    <a:cxn ang="0">
                      <a:pos x="T0" y="T1"/>
                    </a:cxn>
                    <a:cxn ang="0">
                      <a:pos x="T2" y="T3"/>
                    </a:cxn>
                    <a:cxn ang="0">
                      <a:pos x="T4" y="T5"/>
                    </a:cxn>
                    <a:cxn ang="0">
                      <a:pos x="T6" y="T7"/>
                    </a:cxn>
                    <a:cxn ang="0">
                      <a:pos x="T8" y="T9"/>
                    </a:cxn>
                  </a:cxnLst>
                  <a:rect l="0" t="0" r="r" b="b"/>
                  <a:pathLst>
                    <a:path w="17" h="19">
                      <a:moveTo>
                        <a:pt x="16" y="9"/>
                      </a:moveTo>
                      <a:cubicBezTo>
                        <a:pt x="17" y="15"/>
                        <a:pt x="11" y="19"/>
                        <a:pt x="6" y="15"/>
                      </a:cubicBezTo>
                      <a:cubicBezTo>
                        <a:pt x="0" y="11"/>
                        <a:pt x="0" y="2"/>
                        <a:pt x="5" y="0"/>
                      </a:cubicBezTo>
                      <a:cubicBezTo>
                        <a:pt x="6" y="0"/>
                        <a:pt x="6" y="0"/>
                        <a:pt x="6" y="0"/>
                      </a:cubicBezTo>
                      <a:cubicBezTo>
                        <a:pt x="11"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8" name="Freeform 592">
                  <a:extLst>
                    <a:ext uri="{FF2B5EF4-FFF2-40B4-BE49-F238E27FC236}">
                      <a16:creationId xmlns:a16="http://schemas.microsoft.com/office/drawing/2014/main" id="{151D5780-9205-484D-A33A-160FEE18D991}"/>
                    </a:ext>
                  </a:extLst>
                </p:cNvPr>
                <p:cNvSpPr>
                  <a:spLocks/>
                </p:cNvSpPr>
                <p:nvPr/>
              </p:nvSpPr>
              <p:spPr bwMode="auto">
                <a:xfrm>
                  <a:off x="4698" y="1625"/>
                  <a:ext cx="23" cy="23"/>
                </a:xfrm>
                <a:custGeom>
                  <a:avLst/>
                  <a:gdLst>
                    <a:gd name="T0" fmla="*/ 14 w 16"/>
                    <a:gd name="T1" fmla="*/ 7 h 16"/>
                    <a:gd name="T2" fmla="*/ 7 w 16"/>
                    <a:gd name="T3" fmla="*/ 13 h 16"/>
                    <a:gd name="T4" fmla="*/ 5 w 16"/>
                    <a:gd name="T5" fmla="*/ 0 h 16"/>
                    <a:gd name="T6" fmla="*/ 5 w 16"/>
                    <a:gd name="T7" fmla="*/ 0 h 16"/>
                    <a:gd name="T8" fmla="*/ 14 w 16"/>
                    <a:gd name="T9" fmla="*/ 7 h 16"/>
                  </a:gdLst>
                  <a:ahLst/>
                  <a:cxnLst>
                    <a:cxn ang="0">
                      <a:pos x="T0" y="T1"/>
                    </a:cxn>
                    <a:cxn ang="0">
                      <a:pos x="T2" y="T3"/>
                    </a:cxn>
                    <a:cxn ang="0">
                      <a:pos x="T4" y="T5"/>
                    </a:cxn>
                    <a:cxn ang="0">
                      <a:pos x="T6" y="T7"/>
                    </a:cxn>
                    <a:cxn ang="0">
                      <a:pos x="T8" y="T9"/>
                    </a:cxn>
                  </a:cxnLst>
                  <a:rect l="0" t="0" r="r" b="b"/>
                  <a:pathLst>
                    <a:path w="16" h="16">
                      <a:moveTo>
                        <a:pt x="14" y="7"/>
                      </a:moveTo>
                      <a:cubicBezTo>
                        <a:pt x="16" y="13"/>
                        <a:pt x="12" y="16"/>
                        <a:pt x="7" y="13"/>
                      </a:cubicBezTo>
                      <a:cubicBezTo>
                        <a:pt x="1" y="10"/>
                        <a:pt x="0" y="1"/>
                        <a:pt x="5" y="0"/>
                      </a:cubicBezTo>
                      <a:cubicBezTo>
                        <a:pt x="5" y="0"/>
                        <a:pt x="5" y="0"/>
                        <a:pt x="5" y="0"/>
                      </a:cubicBezTo>
                      <a:cubicBezTo>
                        <a:pt x="10" y="0"/>
                        <a:pt x="13"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9" name="Freeform 593">
                  <a:extLst>
                    <a:ext uri="{FF2B5EF4-FFF2-40B4-BE49-F238E27FC236}">
                      <a16:creationId xmlns:a16="http://schemas.microsoft.com/office/drawing/2014/main" id="{7FF98BCF-134C-49F2-AAAF-7B8A7EEEDFF6}"/>
                    </a:ext>
                  </a:extLst>
                </p:cNvPr>
                <p:cNvSpPr>
                  <a:spLocks/>
                </p:cNvSpPr>
                <p:nvPr/>
              </p:nvSpPr>
              <p:spPr bwMode="auto">
                <a:xfrm>
                  <a:off x="4712" y="1667"/>
                  <a:ext cx="25" cy="24"/>
                </a:xfrm>
                <a:custGeom>
                  <a:avLst/>
                  <a:gdLst>
                    <a:gd name="T0" fmla="*/ 15 w 17"/>
                    <a:gd name="T1" fmla="*/ 8 h 17"/>
                    <a:gd name="T2" fmla="*/ 8 w 17"/>
                    <a:gd name="T3" fmla="*/ 14 h 17"/>
                    <a:gd name="T4" fmla="*/ 6 w 17"/>
                    <a:gd name="T5" fmla="*/ 0 h 17"/>
                    <a:gd name="T6" fmla="*/ 6 w 17"/>
                    <a:gd name="T7" fmla="*/ 0 h 17"/>
                    <a:gd name="T8" fmla="*/ 15 w 17"/>
                    <a:gd name="T9" fmla="*/ 8 h 17"/>
                  </a:gdLst>
                  <a:ahLst/>
                  <a:cxnLst>
                    <a:cxn ang="0">
                      <a:pos x="T0" y="T1"/>
                    </a:cxn>
                    <a:cxn ang="0">
                      <a:pos x="T2" y="T3"/>
                    </a:cxn>
                    <a:cxn ang="0">
                      <a:pos x="T4" y="T5"/>
                    </a:cxn>
                    <a:cxn ang="0">
                      <a:pos x="T6" y="T7"/>
                    </a:cxn>
                    <a:cxn ang="0">
                      <a:pos x="T8" y="T9"/>
                    </a:cxn>
                  </a:cxnLst>
                  <a:rect l="0" t="0" r="r" b="b"/>
                  <a:pathLst>
                    <a:path w="17" h="17">
                      <a:moveTo>
                        <a:pt x="15" y="8"/>
                      </a:moveTo>
                      <a:cubicBezTo>
                        <a:pt x="17" y="14"/>
                        <a:pt x="13" y="17"/>
                        <a:pt x="8" y="14"/>
                      </a:cubicBezTo>
                      <a:cubicBezTo>
                        <a:pt x="1" y="11"/>
                        <a:pt x="0" y="1"/>
                        <a:pt x="6" y="0"/>
                      </a:cubicBezTo>
                      <a:cubicBezTo>
                        <a:pt x="6" y="0"/>
                        <a:pt x="6" y="0"/>
                        <a:pt x="6" y="0"/>
                      </a:cubicBezTo>
                      <a:cubicBezTo>
                        <a:pt x="11" y="0"/>
                        <a:pt x="14"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0" name="Freeform 594">
                  <a:extLst>
                    <a:ext uri="{FF2B5EF4-FFF2-40B4-BE49-F238E27FC236}">
                      <a16:creationId xmlns:a16="http://schemas.microsoft.com/office/drawing/2014/main" id="{129B3835-F3BE-4A30-9DA2-55442254F9D1}"/>
                    </a:ext>
                  </a:extLst>
                </p:cNvPr>
                <p:cNvSpPr>
                  <a:spLocks/>
                </p:cNvSpPr>
                <p:nvPr/>
              </p:nvSpPr>
              <p:spPr bwMode="auto">
                <a:xfrm>
                  <a:off x="4795" y="1827"/>
                  <a:ext cx="26" cy="29"/>
                </a:xfrm>
                <a:custGeom>
                  <a:avLst/>
                  <a:gdLst>
                    <a:gd name="T0" fmla="*/ 17 w 18"/>
                    <a:gd name="T1" fmla="*/ 9 h 20"/>
                    <a:gd name="T2" fmla="*/ 7 w 18"/>
                    <a:gd name="T3" fmla="*/ 17 h 20"/>
                    <a:gd name="T4" fmla="*/ 7 w 18"/>
                    <a:gd name="T5" fmla="*/ 1 h 20"/>
                    <a:gd name="T6" fmla="*/ 7 w 18"/>
                    <a:gd name="T7" fmla="*/ 1 h 20"/>
                    <a:gd name="T8" fmla="*/ 17 w 18"/>
                    <a:gd name="T9" fmla="*/ 9 h 20"/>
                  </a:gdLst>
                  <a:ahLst/>
                  <a:cxnLst>
                    <a:cxn ang="0">
                      <a:pos x="T0" y="T1"/>
                    </a:cxn>
                    <a:cxn ang="0">
                      <a:pos x="T2" y="T3"/>
                    </a:cxn>
                    <a:cxn ang="0">
                      <a:pos x="T4" y="T5"/>
                    </a:cxn>
                    <a:cxn ang="0">
                      <a:pos x="T6" y="T7"/>
                    </a:cxn>
                    <a:cxn ang="0">
                      <a:pos x="T8" y="T9"/>
                    </a:cxn>
                  </a:cxnLst>
                  <a:rect l="0" t="0" r="r" b="b"/>
                  <a:pathLst>
                    <a:path w="18" h="20">
                      <a:moveTo>
                        <a:pt x="17" y="9"/>
                      </a:moveTo>
                      <a:cubicBezTo>
                        <a:pt x="18" y="16"/>
                        <a:pt x="12" y="20"/>
                        <a:pt x="7" y="17"/>
                      </a:cubicBezTo>
                      <a:cubicBezTo>
                        <a:pt x="0" y="12"/>
                        <a:pt x="0" y="2"/>
                        <a:pt x="7" y="1"/>
                      </a:cubicBezTo>
                      <a:cubicBezTo>
                        <a:pt x="7" y="1"/>
                        <a:pt x="7" y="1"/>
                        <a:pt x="7" y="1"/>
                      </a:cubicBezTo>
                      <a:cubicBezTo>
                        <a:pt x="13" y="0"/>
                        <a:pt x="16" y="6"/>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1" name="Freeform 595">
                  <a:extLst>
                    <a:ext uri="{FF2B5EF4-FFF2-40B4-BE49-F238E27FC236}">
                      <a16:creationId xmlns:a16="http://schemas.microsoft.com/office/drawing/2014/main" id="{F57F0FDE-887C-42F9-A5B9-02A0EB9FC4A8}"/>
                    </a:ext>
                  </a:extLst>
                </p:cNvPr>
                <p:cNvSpPr>
                  <a:spLocks/>
                </p:cNvSpPr>
                <p:nvPr/>
              </p:nvSpPr>
              <p:spPr bwMode="auto">
                <a:xfrm>
                  <a:off x="4808" y="1880"/>
                  <a:ext cx="26" cy="29"/>
                </a:xfrm>
                <a:custGeom>
                  <a:avLst/>
                  <a:gdLst>
                    <a:gd name="T0" fmla="*/ 17 w 18"/>
                    <a:gd name="T1" fmla="*/ 9 h 20"/>
                    <a:gd name="T2" fmla="*/ 6 w 18"/>
                    <a:gd name="T3" fmla="*/ 16 h 20"/>
                    <a:gd name="T4" fmla="*/ 6 w 18"/>
                    <a:gd name="T5" fmla="*/ 0 h 20"/>
                    <a:gd name="T6" fmla="*/ 7 w 18"/>
                    <a:gd name="T7" fmla="*/ 0 h 20"/>
                    <a:gd name="T8" fmla="*/ 17 w 18"/>
                    <a:gd name="T9" fmla="*/ 9 h 20"/>
                  </a:gdLst>
                  <a:ahLst/>
                  <a:cxnLst>
                    <a:cxn ang="0">
                      <a:pos x="T0" y="T1"/>
                    </a:cxn>
                    <a:cxn ang="0">
                      <a:pos x="T2" y="T3"/>
                    </a:cxn>
                    <a:cxn ang="0">
                      <a:pos x="T4" y="T5"/>
                    </a:cxn>
                    <a:cxn ang="0">
                      <a:pos x="T6" y="T7"/>
                    </a:cxn>
                    <a:cxn ang="0">
                      <a:pos x="T8" y="T9"/>
                    </a:cxn>
                  </a:cxnLst>
                  <a:rect l="0" t="0" r="r" b="b"/>
                  <a:pathLst>
                    <a:path w="18" h="20">
                      <a:moveTo>
                        <a:pt x="17" y="9"/>
                      </a:moveTo>
                      <a:cubicBezTo>
                        <a:pt x="18" y="16"/>
                        <a:pt x="12" y="20"/>
                        <a:pt x="6" y="16"/>
                      </a:cubicBezTo>
                      <a:cubicBezTo>
                        <a:pt x="0" y="12"/>
                        <a:pt x="0" y="2"/>
                        <a:pt x="6" y="0"/>
                      </a:cubicBezTo>
                      <a:cubicBezTo>
                        <a:pt x="7" y="0"/>
                        <a:pt x="7" y="0"/>
                        <a:pt x="7" y="0"/>
                      </a:cubicBezTo>
                      <a:cubicBezTo>
                        <a:pt x="13" y="0"/>
                        <a:pt x="16" y="5"/>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2" name="Freeform 596">
                  <a:extLst>
                    <a:ext uri="{FF2B5EF4-FFF2-40B4-BE49-F238E27FC236}">
                      <a16:creationId xmlns:a16="http://schemas.microsoft.com/office/drawing/2014/main" id="{52D72672-F95D-4DA5-AD1B-1D789945AF2D}"/>
                    </a:ext>
                  </a:extLst>
                </p:cNvPr>
                <p:cNvSpPr>
                  <a:spLocks/>
                </p:cNvSpPr>
                <p:nvPr/>
              </p:nvSpPr>
              <p:spPr bwMode="auto">
                <a:xfrm>
                  <a:off x="4767" y="1732"/>
                  <a:ext cx="25" cy="26"/>
                </a:xfrm>
                <a:custGeom>
                  <a:avLst/>
                  <a:gdLst>
                    <a:gd name="T0" fmla="*/ 15 w 17"/>
                    <a:gd name="T1" fmla="*/ 8 h 18"/>
                    <a:gd name="T2" fmla="*/ 7 w 17"/>
                    <a:gd name="T3" fmla="*/ 15 h 18"/>
                    <a:gd name="T4" fmla="*/ 5 w 17"/>
                    <a:gd name="T5" fmla="*/ 0 h 18"/>
                    <a:gd name="T6" fmla="*/ 6 w 17"/>
                    <a:gd name="T7" fmla="*/ 0 h 18"/>
                    <a:gd name="T8" fmla="*/ 15 w 17"/>
                    <a:gd name="T9" fmla="*/ 8 h 18"/>
                  </a:gdLst>
                  <a:ahLst/>
                  <a:cxnLst>
                    <a:cxn ang="0">
                      <a:pos x="T0" y="T1"/>
                    </a:cxn>
                    <a:cxn ang="0">
                      <a:pos x="T2" y="T3"/>
                    </a:cxn>
                    <a:cxn ang="0">
                      <a:pos x="T4" y="T5"/>
                    </a:cxn>
                    <a:cxn ang="0">
                      <a:pos x="T6" y="T7"/>
                    </a:cxn>
                    <a:cxn ang="0">
                      <a:pos x="T8" y="T9"/>
                    </a:cxn>
                  </a:cxnLst>
                  <a:rect l="0" t="0" r="r" b="b"/>
                  <a:pathLst>
                    <a:path w="17" h="18">
                      <a:moveTo>
                        <a:pt x="15" y="8"/>
                      </a:moveTo>
                      <a:cubicBezTo>
                        <a:pt x="17" y="14"/>
                        <a:pt x="12" y="18"/>
                        <a:pt x="7" y="15"/>
                      </a:cubicBezTo>
                      <a:cubicBezTo>
                        <a:pt x="1" y="11"/>
                        <a:pt x="0" y="1"/>
                        <a:pt x="5" y="0"/>
                      </a:cubicBezTo>
                      <a:cubicBezTo>
                        <a:pt x="6" y="0"/>
                        <a:pt x="6" y="0"/>
                        <a:pt x="6" y="0"/>
                      </a:cubicBezTo>
                      <a:cubicBezTo>
                        <a:pt x="11" y="0"/>
                        <a:pt x="15" y="4"/>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3" name="Freeform 597">
                  <a:extLst>
                    <a:ext uri="{FF2B5EF4-FFF2-40B4-BE49-F238E27FC236}">
                      <a16:creationId xmlns:a16="http://schemas.microsoft.com/office/drawing/2014/main" id="{D8178110-F9AA-4F50-B184-6AA1F7F212BF}"/>
                    </a:ext>
                  </a:extLst>
                </p:cNvPr>
                <p:cNvSpPr>
                  <a:spLocks/>
                </p:cNvSpPr>
                <p:nvPr/>
              </p:nvSpPr>
              <p:spPr bwMode="auto">
                <a:xfrm>
                  <a:off x="4782" y="1778"/>
                  <a:ext cx="26" cy="29"/>
                </a:xfrm>
                <a:custGeom>
                  <a:avLst/>
                  <a:gdLst>
                    <a:gd name="T0" fmla="*/ 16 w 18"/>
                    <a:gd name="T1" fmla="*/ 9 h 20"/>
                    <a:gd name="T2" fmla="*/ 6 w 18"/>
                    <a:gd name="T3" fmla="*/ 16 h 20"/>
                    <a:gd name="T4" fmla="*/ 6 w 18"/>
                    <a:gd name="T5" fmla="*/ 1 h 20"/>
                    <a:gd name="T6" fmla="*/ 7 w 18"/>
                    <a:gd name="T7" fmla="*/ 1 h 20"/>
                    <a:gd name="T8" fmla="*/ 16 w 18"/>
                    <a:gd name="T9" fmla="*/ 9 h 20"/>
                  </a:gdLst>
                  <a:ahLst/>
                  <a:cxnLst>
                    <a:cxn ang="0">
                      <a:pos x="T0" y="T1"/>
                    </a:cxn>
                    <a:cxn ang="0">
                      <a:pos x="T2" y="T3"/>
                    </a:cxn>
                    <a:cxn ang="0">
                      <a:pos x="T4" y="T5"/>
                    </a:cxn>
                    <a:cxn ang="0">
                      <a:pos x="T6" y="T7"/>
                    </a:cxn>
                    <a:cxn ang="0">
                      <a:pos x="T8" y="T9"/>
                    </a:cxn>
                  </a:cxnLst>
                  <a:rect l="0" t="0" r="r" b="b"/>
                  <a:pathLst>
                    <a:path w="18" h="20">
                      <a:moveTo>
                        <a:pt x="16" y="9"/>
                      </a:moveTo>
                      <a:cubicBezTo>
                        <a:pt x="18" y="16"/>
                        <a:pt x="12" y="20"/>
                        <a:pt x="6" y="16"/>
                      </a:cubicBezTo>
                      <a:cubicBezTo>
                        <a:pt x="0" y="12"/>
                        <a:pt x="0" y="2"/>
                        <a:pt x="6" y="1"/>
                      </a:cubicBezTo>
                      <a:cubicBezTo>
                        <a:pt x="6" y="1"/>
                        <a:pt x="6" y="1"/>
                        <a:pt x="7" y="1"/>
                      </a:cubicBezTo>
                      <a:cubicBezTo>
                        <a:pt x="12"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4" name="Freeform 598">
                  <a:extLst>
                    <a:ext uri="{FF2B5EF4-FFF2-40B4-BE49-F238E27FC236}">
                      <a16:creationId xmlns:a16="http://schemas.microsoft.com/office/drawing/2014/main" id="{470A6912-35F8-48E5-852D-FFC751F7D37C}"/>
                    </a:ext>
                  </a:extLst>
                </p:cNvPr>
                <p:cNvSpPr>
                  <a:spLocks/>
                </p:cNvSpPr>
                <p:nvPr/>
              </p:nvSpPr>
              <p:spPr bwMode="auto">
                <a:xfrm>
                  <a:off x="4734" y="1642"/>
                  <a:ext cx="23" cy="23"/>
                </a:xfrm>
                <a:custGeom>
                  <a:avLst/>
                  <a:gdLst>
                    <a:gd name="T0" fmla="*/ 15 w 16"/>
                    <a:gd name="T1" fmla="*/ 8 h 16"/>
                    <a:gd name="T2" fmla="*/ 8 w 16"/>
                    <a:gd name="T3" fmla="*/ 14 h 16"/>
                    <a:gd name="T4" fmla="*/ 5 w 16"/>
                    <a:gd name="T5" fmla="*/ 1 h 16"/>
                    <a:gd name="T6" fmla="*/ 6 w 16"/>
                    <a:gd name="T7" fmla="*/ 0 h 16"/>
                    <a:gd name="T8" fmla="*/ 15 w 16"/>
                    <a:gd name="T9" fmla="*/ 8 h 16"/>
                  </a:gdLst>
                  <a:ahLst/>
                  <a:cxnLst>
                    <a:cxn ang="0">
                      <a:pos x="T0" y="T1"/>
                    </a:cxn>
                    <a:cxn ang="0">
                      <a:pos x="T2" y="T3"/>
                    </a:cxn>
                    <a:cxn ang="0">
                      <a:pos x="T4" y="T5"/>
                    </a:cxn>
                    <a:cxn ang="0">
                      <a:pos x="T6" y="T7"/>
                    </a:cxn>
                    <a:cxn ang="0">
                      <a:pos x="T8" y="T9"/>
                    </a:cxn>
                  </a:cxnLst>
                  <a:rect l="0" t="0" r="r" b="b"/>
                  <a:pathLst>
                    <a:path w="16" h="16">
                      <a:moveTo>
                        <a:pt x="15" y="8"/>
                      </a:moveTo>
                      <a:cubicBezTo>
                        <a:pt x="16" y="13"/>
                        <a:pt x="13" y="16"/>
                        <a:pt x="8" y="14"/>
                      </a:cubicBezTo>
                      <a:cubicBezTo>
                        <a:pt x="3" y="12"/>
                        <a:pt x="0" y="2"/>
                        <a:pt x="5" y="1"/>
                      </a:cubicBezTo>
                      <a:cubicBezTo>
                        <a:pt x="5" y="0"/>
                        <a:pt x="5" y="0"/>
                        <a:pt x="6" y="0"/>
                      </a:cubicBezTo>
                      <a:cubicBezTo>
                        <a:pt x="10" y="0"/>
                        <a:pt x="14" y="4"/>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5" name="Freeform 599">
                  <a:extLst>
                    <a:ext uri="{FF2B5EF4-FFF2-40B4-BE49-F238E27FC236}">
                      <a16:creationId xmlns:a16="http://schemas.microsoft.com/office/drawing/2014/main" id="{79303003-7BE7-4736-8B6A-0BAE5CEFD10B}"/>
                    </a:ext>
                  </a:extLst>
                </p:cNvPr>
                <p:cNvSpPr>
                  <a:spLocks/>
                </p:cNvSpPr>
                <p:nvPr/>
              </p:nvSpPr>
              <p:spPr bwMode="auto">
                <a:xfrm>
                  <a:off x="4751" y="1685"/>
                  <a:ext cx="25" cy="26"/>
                </a:xfrm>
                <a:custGeom>
                  <a:avLst/>
                  <a:gdLst>
                    <a:gd name="T0" fmla="*/ 15 w 17"/>
                    <a:gd name="T1" fmla="*/ 8 h 18"/>
                    <a:gd name="T2" fmla="*/ 7 w 17"/>
                    <a:gd name="T3" fmla="*/ 15 h 18"/>
                    <a:gd name="T4" fmla="*/ 5 w 17"/>
                    <a:gd name="T5" fmla="*/ 0 h 18"/>
                    <a:gd name="T6" fmla="*/ 6 w 17"/>
                    <a:gd name="T7" fmla="*/ 0 h 18"/>
                    <a:gd name="T8" fmla="*/ 15 w 17"/>
                    <a:gd name="T9" fmla="*/ 8 h 18"/>
                  </a:gdLst>
                  <a:ahLst/>
                  <a:cxnLst>
                    <a:cxn ang="0">
                      <a:pos x="T0" y="T1"/>
                    </a:cxn>
                    <a:cxn ang="0">
                      <a:pos x="T2" y="T3"/>
                    </a:cxn>
                    <a:cxn ang="0">
                      <a:pos x="T4" y="T5"/>
                    </a:cxn>
                    <a:cxn ang="0">
                      <a:pos x="T6" y="T7"/>
                    </a:cxn>
                    <a:cxn ang="0">
                      <a:pos x="T8" y="T9"/>
                    </a:cxn>
                  </a:cxnLst>
                  <a:rect l="0" t="0" r="r" b="b"/>
                  <a:pathLst>
                    <a:path w="17" h="18">
                      <a:moveTo>
                        <a:pt x="15" y="8"/>
                      </a:moveTo>
                      <a:cubicBezTo>
                        <a:pt x="17" y="14"/>
                        <a:pt x="13" y="18"/>
                        <a:pt x="7" y="15"/>
                      </a:cubicBezTo>
                      <a:cubicBezTo>
                        <a:pt x="1" y="11"/>
                        <a:pt x="0" y="2"/>
                        <a:pt x="5" y="0"/>
                      </a:cubicBezTo>
                      <a:cubicBezTo>
                        <a:pt x="5" y="0"/>
                        <a:pt x="5" y="0"/>
                        <a:pt x="6" y="0"/>
                      </a:cubicBezTo>
                      <a:cubicBezTo>
                        <a:pt x="10" y="0"/>
                        <a:pt x="14"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6" name="Freeform 600">
                  <a:extLst>
                    <a:ext uri="{FF2B5EF4-FFF2-40B4-BE49-F238E27FC236}">
                      <a16:creationId xmlns:a16="http://schemas.microsoft.com/office/drawing/2014/main" id="{0D334B23-206E-4C44-B031-610483693321}"/>
                    </a:ext>
                  </a:extLst>
                </p:cNvPr>
                <p:cNvSpPr>
                  <a:spLocks/>
                </p:cNvSpPr>
                <p:nvPr/>
              </p:nvSpPr>
              <p:spPr bwMode="auto">
                <a:xfrm>
                  <a:off x="4818" y="1800"/>
                  <a:ext cx="27" cy="27"/>
                </a:xfrm>
                <a:custGeom>
                  <a:avLst/>
                  <a:gdLst>
                    <a:gd name="T0" fmla="*/ 17 w 19"/>
                    <a:gd name="T1" fmla="*/ 9 h 19"/>
                    <a:gd name="T2" fmla="*/ 8 w 19"/>
                    <a:gd name="T3" fmla="*/ 16 h 19"/>
                    <a:gd name="T4" fmla="*/ 7 w 19"/>
                    <a:gd name="T5" fmla="*/ 0 h 19"/>
                    <a:gd name="T6" fmla="*/ 7 w 19"/>
                    <a:gd name="T7" fmla="*/ 0 h 19"/>
                    <a:gd name="T8" fmla="*/ 17 w 19"/>
                    <a:gd name="T9" fmla="*/ 9 h 19"/>
                  </a:gdLst>
                  <a:ahLst/>
                  <a:cxnLst>
                    <a:cxn ang="0">
                      <a:pos x="T0" y="T1"/>
                    </a:cxn>
                    <a:cxn ang="0">
                      <a:pos x="T2" y="T3"/>
                    </a:cxn>
                    <a:cxn ang="0">
                      <a:pos x="T4" y="T5"/>
                    </a:cxn>
                    <a:cxn ang="0">
                      <a:pos x="T6" y="T7"/>
                    </a:cxn>
                    <a:cxn ang="0">
                      <a:pos x="T8" y="T9"/>
                    </a:cxn>
                  </a:cxnLst>
                  <a:rect l="0" t="0" r="r" b="b"/>
                  <a:pathLst>
                    <a:path w="19" h="19">
                      <a:moveTo>
                        <a:pt x="17" y="9"/>
                      </a:moveTo>
                      <a:cubicBezTo>
                        <a:pt x="19" y="15"/>
                        <a:pt x="14" y="19"/>
                        <a:pt x="8" y="16"/>
                      </a:cubicBezTo>
                      <a:cubicBezTo>
                        <a:pt x="2" y="12"/>
                        <a:pt x="0" y="2"/>
                        <a:pt x="7" y="0"/>
                      </a:cubicBezTo>
                      <a:cubicBezTo>
                        <a:pt x="7" y="0"/>
                        <a:pt x="7" y="0"/>
                        <a:pt x="7" y="0"/>
                      </a:cubicBezTo>
                      <a:cubicBezTo>
                        <a:pt x="13" y="0"/>
                        <a:pt x="16" y="5"/>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7" name="Freeform 601">
                  <a:extLst>
                    <a:ext uri="{FF2B5EF4-FFF2-40B4-BE49-F238E27FC236}">
                      <a16:creationId xmlns:a16="http://schemas.microsoft.com/office/drawing/2014/main" id="{430687D7-DE37-48FD-BECF-E5D8CCFDDD18}"/>
                    </a:ext>
                  </a:extLst>
                </p:cNvPr>
                <p:cNvSpPr>
                  <a:spLocks/>
                </p:cNvSpPr>
                <p:nvPr/>
              </p:nvSpPr>
              <p:spPr bwMode="auto">
                <a:xfrm>
                  <a:off x="4832" y="1849"/>
                  <a:ext cx="28" cy="31"/>
                </a:xfrm>
                <a:custGeom>
                  <a:avLst/>
                  <a:gdLst>
                    <a:gd name="T0" fmla="*/ 17 w 19"/>
                    <a:gd name="T1" fmla="*/ 10 h 21"/>
                    <a:gd name="T2" fmla="*/ 7 w 19"/>
                    <a:gd name="T3" fmla="*/ 17 h 21"/>
                    <a:gd name="T4" fmla="*/ 8 w 19"/>
                    <a:gd name="T5" fmla="*/ 1 h 21"/>
                    <a:gd name="T6" fmla="*/ 17 w 19"/>
                    <a:gd name="T7" fmla="*/ 10 h 21"/>
                  </a:gdLst>
                  <a:ahLst/>
                  <a:cxnLst>
                    <a:cxn ang="0">
                      <a:pos x="T0" y="T1"/>
                    </a:cxn>
                    <a:cxn ang="0">
                      <a:pos x="T2" y="T3"/>
                    </a:cxn>
                    <a:cxn ang="0">
                      <a:pos x="T4" y="T5"/>
                    </a:cxn>
                    <a:cxn ang="0">
                      <a:pos x="T6" y="T7"/>
                    </a:cxn>
                  </a:cxnLst>
                  <a:rect l="0" t="0" r="r" b="b"/>
                  <a:pathLst>
                    <a:path w="19" h="21">
                      <a:moveTo>
                        <a:pt x="17" y="10"/>
                      </a:moveTo>
                      <a:cubicBezTo>
                        <a:pt x="19" y="17"/>
                        <a:pt x="13" y="21"/>
                        <a:pt x="7" y="17"/>
                      </a:cubicBezTo>
                      <a:cubicBezTo>
                        <a:pt x="1" y="13"/>
                        <a:pt x="0" y="2"/>
                        <a:pt x="8" y="1"/>
                      </a:cubicBezTo>
                      <a:cubicBezTo>
                        <a:pt x="13" y="0"/>
                        <a:pt x="17" y="6"/>
                        <a:pt x="1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8" name="Freeform 602">
                  <a:extLst>
                    <a:ext uri="{FF2B5EF4-FFF2-40B4-BE49-F238E27FC236}">
                      <a16:creationId xmlns:a16="http://schemas.microsoft.com/office/drawing/2014/main" id="{66AD1BEE-BDB9-4553-B898-8A8DBA05391C}"/>
                    </a:ext>
                  </a:extLst>
                </p:cNvPr>
                <p:cNvSpPr>
                  <a:spLocks/>
                </p:cNvSpPr>
                <p:nvPr/>
              </p:nvSpPr>
              <p:spPr bwMode="auto">
                <a:xfrm>
                  <a:off x="4786" y="1706"/>
                  <a:ext cx="25" cy="24"/>
                </a:xfrm>
                <a:custGeom>
                  <a:avLst/>
                  <a:gdLst>
                    <a:gd name="T0" fmla="*/ 16 w 17"/>
                    <a:gd name="T1" fmla="*/ 8 h 17"/>
                    <a:gd name="T2" fmla="*/ 8 w 17"/>
                    <a:gd name="T3" fmla="*/ 14 h 17"/>
                    <a:gd name="T4" fmla="*/ 5 w 17"/>
                    <a:gd name="T5" fmla="*/ 0 h 17"/>
                    <a:gd name="T6" fmla="*/ 6 w 17"/>
                    <a:gd name="T7" fmla="*/ 0 h 17"/>
                    <a:gd name="T8" fmla="*/ 16 w 17"/>
                    <a:gd name="T9" fmla="*/ 8 h 17"/>
                  </a:gdLst>
                  <a:ahLst/>
                  <a:cxnLst>
                    <a:cxn ang="0">
                      <a:pos x="T0" y="T1"/>
                    </a:cxn>
                    <a:cxn ang="0">
                      <a:pos x="T2" y="T3"/>
                    </a:cxn>
                    <a:cxn ang="0">
                      <a:pos x="T4" y="T5"/>
                    </a:cxn>
                    <a:cxn ang="0">
                      <a:pos x="T6" y="T7"/>
                    </a:cxn>
                    <a:cxn ang="0">
                      <a:pos x="T8" y="T9"/>
                    </a:cxn>
                  </a:cxnLst>
                  <a:rect l="0" t="0" r="r" b="b"/>
                  <a:pathLst>
                    <a:path w="17" h="17">
                      <a:moveTo>
                        <a:pt x="16" y="8"/>
                      </a:moveTo>
                      <a:cubicBezTo>
                        <a:pt x="17" y="14"/>
                        <a:pt x="13" y="17"/>
                        <a:pt x="8" y="14"/>
                      </a:cubicBezTo>
                      <a:cubicBezTo>
                        <a:pt x="2" y="11"/>
                        <a:pt x="0" y="1"/>
                        <a:pt x="5" y="0"/>
                      </a:cubicBezTo>
                      <a:cubicBezTo>
                        <a:pt x="6" y="0"/>
                        <a:pt x="6" y="0"/>
                        <a:pt x="6" y="0"/>
                      </a:cubicBezTo>
                      <a:cubicBezTo>
                        <a:pt x="11" y="0"/>
                        <a:pt x="14" y="4"/>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9" name="Freeform 603">
                  <a:extLst>
                    <a:ext uri="{FF2B5EF4-FFF2-40B4-BE49-F238E27FC236}">
                      <a16:creationId xmlns:a16="http://schemas.microsoft.com/office/drawing/2014/main" id="{D057978D-DE6A-42BA-A3F7-625177C039D9}"/>
                    </a:ext>
                  </a:extLst>
                </p:cNvPr>
                <p:cNvSpPr>
                  <a:spLocks/>
                </p:cNvSpPr>
                <p:nvPr/>
              </p:nvSpPr>
              <p:spPr bwMode="auto">
                <a:xfrm>
                  <a:off x="4803" y="1752"/>
                  <a:ext cx="25" cy="26"/>
                </a:xfrm>
                <a:custGeom>
                  <a:avLst/>
                  <a:gdLst>
                    <a:gd name="T0" fmla="*/ 16 w 17"/>
                    <a:gd name="T1" fmla="*/ 8 h 18"/>
                    <a:gd name="T2" fmla="*/ 8 w 17"/>
                    <a:gd name="T3" fmla="*/ 15 h 18"/>
                    <a:gd name="T4" fmla="*/ 5 w 17"/>
                    <a:gd name="T5" fmla="*/ 0 h 18"/>
                    <a:gd name="T6" fmla="*/ 6 w 17"/>
                    <a:gd name="T7" fmla="*/ 0 h 18"/>
                    <a:gd name="T8" fmla="*/ 16 w 17"/>
                    <a:gd name="T9" fmla="*/ 8 h 18"/>
                  </a:gdLst>
                  <a:ahLst/>
                  <a:cxnLst>
                    <a:cxn ang="0">
                      <a:pos x="T0" y="T1"/>
                    </a:cxn>
                    <a:cxn ang="0">
                      <a:pos x="T2" y="T3"/>
                    </a:cxn>
                    <a:cxn ang="0">
                      <a:pos x="T4" y="T5"/>
                    </a:cxn>
                    <a:cxn ang="0">
                      <a:pos x="T6" y="T7"/>
                    </a:cxn>
                    <a:cxn ang="0">
                      <a:pos x="T8" y="T9"/>
                    </a:cxn>
                  </a:cxnLst>
                  <a:rect l="0" t="0" r="r" b="b"/>
                  <a:pathLst>
                    <a:path w="17" h="18">
                      <a:moveTo>
                        <a:pt x="16" y="8"/>
                      </a:moveTo>
                      <a:cubicBezTo>
                        <a:pt x="17" y="14"/>
                        <a:pt x="13" y="18"/>
                        <a:pt x="8" y="15"/>
                      </a:cubicBezTo>
                      <a:cubicBezTo>
                        <a:pt x="1" y="12"/>
                        <a:pt x="0" y="1"/>
                        <a:pt x="5" y="0"/>
                      </a:cubicBezTo>
                      <a:cubicBezTo>
                        <a:pt x="6" y="0"/>
                        <a:pt x="6" y="0"/>
                        <a:pt x="6" y="0"/>
                      </a:cubicBezTo>
                      <a:cubicBezTo>
                        <a:pt x="11" y="0"/>
                        <a:pt x="15" y="4"/>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0" name="Freeform 604">
                  <a:extLst>
                    <a:ext uri="{FF2B5EF4-FFF2-40B4-BE49-F238E27FC236}">
                      <a16:creationId xmlns:a16="http://schemas.microsoft.com/office/drawing/2014/main" id="{8EBAF4C2-9B0A-4ACE-9F8E-AB035B63B303}"/>
                    </a:ext>
                  </a:extLst>
                </p:cNvPr>
                <p:cNvSpPr>
                  <a:spLocks/>
                </p:cNvSpPr>
                <p:nvPr/>
              </p:nvSpPr>
              <p:spPr bwMode="auto">
                <a:xfrm>
                  <a:off x="4748" y="1619"/>
                  <a:ext cx="25" cy="23"/>
                </a:xfrm>
                <a:custGeom>
                  <a:avLst/>
                  <a:gdLst>
                    <a:gd name="T0" fmla="*/ 15 w 17"/>
                    <a:gd name="T1" fmla="*/ 7 h 16"/>
                    <a:gd name="T2" fmla="*/ 9 w 17"/>
                    <a:gd name="T3" fmla="*/ 14 h 16"/>
                    <a:gd name="T4" fmla="*/ 4 w 17"/>
                    <a:gd name="T5" fmla="*/ 0 h 16"/>
                    <a:gd name="T6" fmla="*/ 5 w 17"/>
                    <a:gd name="T7" fmla="*/ 0 h 16"/>
                    <a:gd name="T8" fmla="*/ 15 w 17"/>
                    <a:gd name="T9" fmla="*/ 7 h 16"/>
                  </a:gdLst>
                  <a:ahLst/>
                  <a:cxnLst>
                    <a:cxn ang="0">
                      <a:pos x="T0" y="T1"/>
                    </a:cxn>
                    <a:cxn ang="0">
                      <a:pos x="T2" y="T3"/>
                    </a:cxn>
                    <a:cxn ang="0">
                      <a:pos x="T4" y="T5"/>
                    </a:cxn>
                    <a:cxn ang="0">
                      <a:pos x="T6" y="T7"/>
                    </a:cxn>
                    <a:cxn ang="0">
                      <a:pos x="T8" y="T9"/>
                    </a:cxn>
                  </a:cxnLst>
                  <a:rect l="0" t="0" r="r" b="b"/>
                  <a:pathLst>
                    <a:path w="17" h="16">
                      <a:moveTo>
                        <a:pt x="15" y="7"/>
                      </a:moveTo>
                      <a:cubicBezTo>
                        <a:pt x="17" y="12"/>
                        <a:pt x="14" y="16"/>
                        <a:pt x="9" y="14"/>
                      </a:cubicBezTo>
                      <a:cubicBezTo>
                        <a:pt x="3" y="11"/>
                        <a:pt x="0" y="2"/>
                        <a:pt x="4" y="0"/>
                      </a:cubicBezTo>
                      <a:cubicBezTo>
                        <a:pt x="5" y="0"/>
                        <a:pt x="5" y="0"/>
                        <a:pt x="5" y="0"/>
                      </a:cubicBezTo>
                      <a:cubicBezTo>
                        <a:pt x="10" y="0"/>
                        <a:pt x="13" y="4"/>
                        <a:pt x="1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1" name="Freeform 605">
                  <a:extLst>
                    <a:ext uri="{FF2B5EF4-FFF2-40B4-BE49-F238E27FC236}">
                      <a16:creationId xmlns:a16="http://schemas.microsoft.com/office/drawing/2014/main" id="{0FD34C6E-E867-4328-8EC2-9343C1CCD58A}"/>
                    </a:ext>
                  </a:extLst>
                </p:cNvPr>
                <p:cNvSpPr>
                  <a:spLocks/>
                </p:cNvSpPr>
                <p:nvPr/>
              </p:nvSpPr>
              <p:spPr bwMode="auto">
                <a:xfrm>
                  <a:off x="4767" y="1661"/>
                  <a:ext cx="25" cy="24"/>
                </a:xfrm>
                <a:custGeom>
                  <a:avLst/>
                  <a:gdLst>
                    <a:gd name="T0" fmla="*/ 15 w 17"/>
                    <a:gd name="T1" fmla="*/ 8 h 17"/>
                    <a:gd name="T2" fmla="*/ 9 w 17"/>
                    <a:gd name="T3" fmla="*/ 15 h 17"/>
                    <a:gd name="T4" fmla="*/ 5 w 17"/>
                    <a:gd name="T5" fmla="*/ 0 h 17"/>
                    <a:gd name="T6" fmla="*/ 6 w 17"/>
                    <a:gd name="T7" fmla="*/ 0 h 17"/>
                    <a:gd name="T8" fmla="*/ 15 w 17"/>
                    <a:gd name="T9" fmla="*/ 8 h 17"/>
                  </a:gdLst>
                  <a:ahLst/>
                  <a:cxnLst>
                    <a:cxn ang="0">
                      <a:pos x="T0" y="T1"/>
                    </a:cxn>
                    <a:cxn ang="0">
                      <a:pos x="T2" y="T3"/>
                    </a:cxn>
                    <a:cxn ang="0">
                      <a:pos x="T4" y="T5"/>
                    </a:cxn>
                    <a:cxn ang="0">
                      <a:pos x="T6" y="T7"/>
                    </a:cxn>
                    <a:cxn ang="0">
                      <a:pos x="T8" y="T9"/>
                    </a:cxn>
                  </a:cxnLst>
                  <a:rect l="0" t="0" r="r" b="b"/>
                  <a:pathLst>
                    <a:path w="17" h="17">
                      <a:moveTo>
                        <a:pt x="15" y="8"/>
                      </a:moveTo>
                      <a:cubicBezTo>
                        <a:pt x="17" y="13"/>
                        <a:pt x="14" y="17"/>
                        <a:pt x="9" y="15"/>
                      </a:cubicBezTo>
                      <a:cubicBezTo>
                        <a:pt x="3" y="12"/>
                        <a:pt x="0" y="2"/>
                        <a:pt x="5" y="0"/>
                      </a:cubicBezTo>
                      <a:cubicBezTo>
                        <a:pt x="5" y="0"/>
                        <a:pt x="6" y="0"/>
                        <a:pt x="6" y="0"/>
                      </a:cubicBezTo>
                      <a:cubicBezTo>
                        <a:pt x="11" y="0"/>
                        <a:pt x="14" y="4"/>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2" name="Freeform 606">
                  <a:extLst>
                    <a:ext uri="{FF2B5EF4-FFF2-40B4-BE49-F238E27FC236}">
                      <a16:creationId xmlns:a16="http://schemas.microsoft.com/office/drawing/2014/main" id="{C1EFE89D-70DC-4A4A-9DC8-2560F91FF1D0}"/>
                    </a:ext>
                  </a:extLst>
                </p:cNvPr>
                <p:cNvSpPr>
                  <a:spLocks/>
                </p:cNvSpPr>
                <p:nvPr/>
              </p:nvSpPr>
              <p:spPr bwMode="auto">
                <a:xfrm>
                  <a:off x="4420" y="1441"/>
                  <a:ext cx="15" cy="14"/>
                </a:xfrm>
                <a:custGeom>
                  <a:avLst/>
                  <a:gdLst>
                    <a:gd name="T0" fmla="*/ 7 w 10"/>
                    <a:gd name="T1" fmla="*/ 5 h 10"/>
                    <a:gd name="T2" fmla="*/ 0 w 10"/>
                    <a:gd name="T3" fmla="*/ 8 h 10"/>
                    <a:gd name="T4" fmla="*/ 8 w 10"/>
                    <a:gd name="T5" fmla="*/ 0 h 10"/>
                    <a:gd name="T6" fmla="*/ 7 w 10"/>
                    <a:gd name="T7" fmla="*/ 5 h 10"/>
                  </a:gdLst>
                  <a:ahLst/>
                  <a:cxnLst>
                    <a:cxn ang="0">
                      <a:pos x="T0" y="T1"/>
                    </a:cxn>
                    <a:cxn ang="0">
                      <a:pos x="T2" y="T3"/>
                    </a:cxn>
                    <a:cxn ang="0">
                      <a:pos x="T4" y="T5"/>
                    </a:cxn>
                    <a:cxn ang="0">
                      <a:pos x="T6" y="T7"/>
                    </a:cxn>
                  </a:cxnLst>
                  <a:rect l="0" t="0" r="r" b="b"/>
                  <a:pathLst>
                    <a:path w="10" h="10">
                      <a:moveTo>
                        <a:pt x="7" y="5"/>
                      </a:moveTo>
                      <a:cubicBezTo>
                        <a:pt x="5" y="9"/>
                        <a:pt x="1" y="10"/>
                        <a:pt x="0" y="8"/>
                      </a:cubicBezTo>
                      <a:cubicBezTo>
                        <a:pt x="0" y="6"/>
                        <a:pt x="4" y="0"/>
                        <a:pt x="8" y="0"/>
                      </a:cubicBezTo>
                      <a:cubicBezTo>
                        <a:pt x="10" y="0"/>
                        <a:pt x="9" y="3"/>
                        <a:pt x="7"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492" name="Group 808">
                <a:extLst>
                  <a:ext uri="{FF2B5EF4-FFF2-40B4-BE49-F238E27FC236}">
                    <a16:creationId xmlns:a16="http://schemas.microsoft.com/office/drawing/2014/main" id="{2C3F3079-4524-4B45-A804-4748EED8B6F3}"/>
                  </a:ext>
                </a:extLst>
              </p:cNvPr>
              <p:cNvGrpSpPr>
                <a:grpSpLocks/>
              </p:cNvGrpSpPr>
              <p:nvPr/>
            </p:nvGrpSpPr>
            <p:grpSpPr bwMode="auto">
              <a:xfrm>
                <a:off x="7011988" y="2408238"/>
                <a:ext cx="1439863" cy="1868488"/>
                <a:chOff x="4417" y="1517"/>
                <a:chExt cx="907" cy="1177"/>
              </a:xfrm>
              <a:grpFill/>
            </p:grpSpPr>
            <p:sp>
              <p:nvSpPr>
                <p:cNvPr id="493" name="Freeform 608">
                  <a:extLst>
                    <a:ext uri="{FF2B5EF4-FFF2-40B4-BE49-F238E27FC236}">
                      <a16:creationId xmlns:a16="http://schemas.microsoft.com/office/drawing/2014/main" id="{63042771-E2C8-4571-87F4-4A6FF8C79751}"/>
                    </a:ext>
                  </a:extLst>
                </p:cNvPr>
                <p:cNvSpPr>
                  <a:spLocks/>
                </p:cNvSpPr>
                <p:nvPr/>
              </p:nvSpPr>
              <p:spPr bwMode="auto">
                <a:xfrm>
                  <a:off x="4417" y="1593"/>
                  <a:ext cx="21" cy="23"/>
                </a:xfrm>
                <a:custGeom>
                  <a:avLst/>
                  <a:gdLst>
                    <a:gd name="T0" fmla="*/ 13 w 14"/>
                    <a:gd name="T1" fmla="*/ 8 h 16"/>
                    <a:gd name="T2" fmla="*/ 3 w 14"/>
                    <a:gd name="T3" fmla="*/ 12 h 16"/>
                    <a:gd name="T4" fmla="*/ 9 w 14"/>
                    <a:gd name="T5" fmla="*/ 0 h 16"/>
                    <a:gd name="T6" fmla="*/ 13 w 14"/>
                    <a:gd name="T7" fmla="*/ 8 h 16"/>
                  </a:gdLst>
                  <a:ahLst/>
                  <a:cxnLst>
                    <a:cxn ang="0">
                      <a:pos x="T0" y="T1"/>
                    </a:cxn>
                    <a:cxn ang="0">
                      <a:pos x="T2" y="T3"/>
                    </a:cxn>
                    <a:cxn ang="0">
                      <a:pos x="T4" y="T5"/>
                    </a:cxn>
                    <a:cxn ang="0">
                      <a:pos x="T6" y="T7"/>
                    </a:cxn>
                  </a:cxnLst>
                  <a:rect l="0" t="0" r="r" b="b"/>
                  <a:pathLst>
                    <a:path w="14" h="16">
                      <a:moveTo>
                        <a:pt x="13" y="8"/>
                      </a:moveTo>
                      <a:cubicBezTo>
                        <a:pt x="12" y="14"/>
                        <a:pt x="5" y="16"/>
                        <a:pt x="3" y="12"/>
                      </a:cubicBezTo>
                      <a:cubicBezTo>
                        <a:pt x="0" y="8"/>
                        <a:pt x="3" y="0"/>
                        <a:pt x="9" y="0"/>
                      </a:cubicBezTo>
                      <a:cubicBezTo>
                        <a:pt x="13" y="0"/>
                        <a:pt x="14" y="5"/>
                        <a:pt x="1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4" name="Freeform 609">
                  <a:extLst>
                    <a:ext uri="{FF2B5EF4-FFF2-40B4-BE49-F238E27FC236}">
                      <a16:creationId xmlns:a16="http://schemas.microsoft.com/office/drawing/2014/main" id="{29FDD038-DE49-4229-A824-64A0DF3CE3E0}"/>
                    </a:ext>
                  </a:extLst>
                </p:cNvPr>
                <p:cNvSpPr>
                  <a:spLocks/>
                </p:cNvSpPr>
                <p:nvPr/>
              </p:nvSpPr>
              <p:spPr bwMode="auto">
                <a:xfrm>
                  <a:off x="4449" y="1574"/>
                  <a:ext cx="20" cy="22"/>
                </a:xfrm>
                <a:custGeom>
                  <a:avLst/>
                  <a:gdLst>
                    <a:gd name="T0" fmla="*/ 13 w 14"/>
                    <a:gd name="T1" fmla="*/ 7 h 15"/>
                    <a:gd name="T2" fmla="*/ 3 w 14"/>
                    <a:gd name="T3" fmla="*/ 11 h 15"/>
                    <a:gd name="T4" fmla="*/ 8 w 14"/>
                    <a:gd name="T5" fmla="*/ 0 h 15"/>
                    <a:gd name="T6" fmla="*/ 13 w 14"/>
                    <a:gd name="T7" fmla="*/ 7 h 15"/>
                  </a:gdLst>
                  <a:ahLst/>
                  <a:cxnLst>
                    <a:cxn ang="0">
                      <a:pos x="T0" y="T1"/>
                    </a:cxn>
                    <a:cxn ang="0">
                      <a:pos x="T2" y="T3"/>
                    </a:cxn>
                    <a:cxn ang="0">
                      <a:pos x="T4" y="T5"/>
                    </a:cxn>
                    <a:cxn ang="0">
                      <a:pos x="T6" y="T7"/>
                    </a:cxn>
                  </a:cxnLst>
                  <a:rect l="0" t="0" r="r" b="b"/>
                  <a:pathLst>
                    <a:path w="14" h="15">
                      <a:moveTo>
                        <a:pt x="13" y="7"/>
                      </a:moveTo>
                      <a:cubicBezTo>
                        <a:pt x="12" y="13"/>
                        <a:pt x="6" y="15"/>
                        <a:pt x="3" y="11"/>
                      </a:cubicBezTo>
                      <a:cubicBezTo>
                        <a:pt x="0" y="7"/>
                        <a:pt x="3" y="0"/>
                        <a:pt x="8" y="0"/>
                      </a:cubicBezTo>
                      <a:cubicBezTo>
                        <a:pt x="13" y="0"/>
                        <a:pt x="14"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5" name="Freeform 610">
                  <a:extLst>
                    <a:ext uri="{FF2B5EF4-FFF2-40B4-BE49-F238E27FC236}">
                      <a16:creationId xmlns:a16="http://schemas.microsoft.com/office/drawing/2014/main" id="{E0611615-9EA4-40D6-942C-53845C3D1A76}"/>
                    </a:ext>
                  </a:extLst>
                </p:cNvPr>
                <p:cNvSpPr>
                  <a:spLocks/>
                </p:cNvSpPr>
                <p:nvPr/>
              </p:nvSpPr>
              <p:spPr bwMode="auto">
                <a:xfrm>
                  <a:off x="4443" y="1613"/>
                  <a:ext cx="22" cy="25"/>
                </a:xfrm>
                <a:custGeom>
                  <a:avLst/>
                  <a:gdLst>
                    <a:gd name="T0" fmla="*/ 14 w 15"/>
                    <a:gd name="T1" fmla="*/ 8 h 17"/>
                    <a:gd name="T2" fmla="*/ 3 w 15"/>
                    <a:gd name="T3" fmla="*/ 12 h 17"/>
                    <a:gd name="T4" fmla="*/ 9 w 15"/>
                    <a:gd name="T5" fmla="*/ 0 h 17"/>
                    <a:gd name="T6" fmla="*/ 14 w 15"/>
                    <a:gd name="T7" fmla="*/ 8 h 17"/>
                  </a:gdLst>
                  <a:ahLst/>
                  <a:cxnLst>
                    <a:cxn ang="0">
                      <a:pos x="T0" y="T1"/>
                    </a:cxn>
                    <a:cxn ang="0">
                      <a:pos x="T2" y="T3"/>
                    </a:cxn>
                    <a:cxn ang="0">
                      <a:pos x="T4" y="T5"/>
                    </a:cxn>
                    <a:cxn ang="0">
                      <a:pos x="T6" y="T7"/>
                    </a:cxn>
                  </a:cxnLst>
                  <a:rect l="0" t="0" r="r" b="b"/>
                  <a:pathLst>
                    <a:path w="15" h="17">
                      <a:moveTo>
                        <a:pt x="14" y="8"/>
                      </a:moveTo>
                      <a:cubicBezTo>
                        <a:pt x="13" y="14"/>
                        <a:pt x="6" y="17"/>
                        <a:pt x="3" y="12"/>
                      </a:cubicBezTo>
                      <a:cubicBezTo>
                        <a:pt x="0" y="8"/>
                        <a:pt x="3" y="1"/>
                        <a:pt x="9" y="0"/>
                      </a:cubicBezTo>
                      <a:cubicBezTo>
                        <a:pt x="14" y="1"/>
                        <a:pt x="15" y="5"/>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6" name="Freeform 611">
                  <a:extLst>
                    <a:ext uri="{FF2B5EF4-FFF2-40B4-BE49-F238E27FC236}">
                      <a16:creationId xmlns:a16="http://schemas.microsoft.com/office/drawing/2014/main" id="{61C55E50-900B-4C43-AF48-5CDB6430301F}"/>
                    </a:ext>
                  </a:extLst>
                </p:cNvPr>
                <p:cNvSpPr>
                  <a:spLocks/>
                </p:cNvSpPr>
                <p:nvPr/>
              </p:nvSpPr>
              <p:spPr bwMode="auto">
                <a:xfrm>
                  <a:off x="4477" y="1555"/>
                  <a:ext cx="17" cy="22"/>
                </a:xfrm>
                <a:custGeom>
                  <a:avLst/>
                  <a:gdLst>
                    <a:gd name="T0" fmla="*/ 12 w 12"/>
                    <a:gd name="T1" fmla="*/ 7 h 15"/>
                    <a:gd name="T2" fmla="*/ 2 w 12"/>
                    <a:gd name="T3" fmla="*/ 11 h 15"/>
                    <a:gd name="T4" fmla="*/ 7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1" y="12"/>
                        <a:pt x="5" y="15"/>
                        <a:pt x="2" y="11"/>
                      </a:cubicBezTo>
                      <a:cubicBezTo>
                        <a:pt x="0" y="7"/>
                        <a:pt x="2" y="0"/>
                        <a:pt x="7" y="0"/>
                      </a:cubicBezTo>
                      <a:cubicBezTo>
                        <a:pt x="11" y="0"/>
                        <a:pt x="12" y="4"/>
                        <a:pt x="1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7" name="Freeform 612">
                  <a:extLst>
                    <a:ext uri="{FF2B5EF4-FFF2-40B4-BE49-F238E27FC236}">
                      <a16:creationId xmlns:a16="http://schemas.microsoft.com/office/drawing/2014/main" id="{49A68753-9F25-4F15-920D-3E4420791F01}"/>
                    </a:ext>
                  </a:extLst>
                </p:cNvPr>
                <p:cNvSpPr>
                  <a:spLocks/>
                </p:cNvSpPr>
                <p:nvPr/>
              </p:nvSpPr>
              <p:spPr bwMode="auto">
                <a:xfrm>
                  <a:off x="4472" y="1593"/>
                  <a:ext cx="20" cy="23"/>
                </a:xfrm>
                <a:custGeom>
                  <a:avLst/>
                  <a:gdLst>
                    <a:gd name="T0" fmla="*/ 14 w 14"/>
                    <a:gd name="T1" fmla="*/ 8 h 16"/>
                    <a:gd name="T2" fmla="*/ 3 w 14"/>
                    <a:gd name="T3" fmla="*/ 12 h 16"/>
                    <a:gd name="T4" fmla="*/ 8 w 14"/>
                    <a:gd name="T5" fmla="*/ 0 h 16"/>
                    <a:gd name="T6" fmla="*/ 14 w 14"/>
                    <a:gd name="T7" fmla="*/ 8 h 16"/>
                  </a:gdLst>
                  <a:ahLst/>
                  <a:cxnLst>
                    <a:cxn ang="0">
                      <a:pos x="T0" y="T1"/>
                    </a:cxn>
                    <a:cxn ang="0">
                      <a:pos x="T2" y="T3"/>
                    </a:cxn>
                    <a:cxn ang="0">
                      <a:pos x="T4" y="T5"/>
                    </a:cxn>
                    <a:cxn ang="0">
                      <a:pos x="T6" y="T7"/>
                    </a:cxn>
                  </a:cxnLst>
                  <a:rect l="0" t="0" r="r" b="b"/>
                  <a:pathLst>
                    <a:path w="14" h="16">
                      <a:moveTo>
                        <a:pt x="14" y="8"/>
                      </a:moveTo>
                      <a:cubicBezTo>
                        <a:pt x="13" y="14"/>
                        <a:pt x="6" y="16"/>
                        <a:pt x="3" y="12"/>
                      </a:cubicBezTo>
                      <a:cubicBezTo>
                        <a:pt x="0" y="8"/>
                        <a:pt x="2" y="1"/>
                        <a:pt x="8" y="0"/>
                      </a:cubicBezTo>
                      <a:cubicBezTo>
                        <a:pt x="13" y="1"/>
                        <a:pt x="14" y="5"/>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8" name="Freeform 613">
                  <a:extLst>
                    <a:ext uri="{FF2B5EF4-FFF2-40B4-BE49-F238E27FC236}">
                      <a16:creationId xmlns:a16="http://schemas.microsoft.com/office/drawing/2014/main" id="{2BDC011E-7667-432C-90D7-9BC331392A84}"/>
                    </a:ext>
                  </a:extLst>
                </p:cNvPr>
                <p:cNvSpPr>
                  <a:spLocks/>
                </p:cNvSpPr>
                <p:nvPr/>
              </p:nvSpPr>
              <p:spPr bwMode="auto">
                <a:xfrm>
                  <a:off x="4503" y="1574"/>
                  <a:ext cx="18" cy="22"/>
                </a:xfrm>
                <a:custGeom>
                  <a:avLst/>
                  <a:gdLst>
                    <a:gd name="T0" fmla="*/ 13 w 13"/>
                    <a:gd name="T1" fmla="*/ 7 h 15"/>
                    <a:gd name="T2" fmla="*/ 3 w 13"/>
                    <a:gd name="T3" fmla="*/ 11 h 15"/>
                    <a:gd name="T4" fmla="*/ 7 w 13"/>
                    <a:gd name="T5" fmla="*/ 0 h 15"/>
                    <a:gd name="T6" fmla="*/ 13 w 13"/>
                    <a:gd name="T7" fmla="*/ 7 h 15"/>
                  </a:gdLst>
                  <a:ahLst/>
                  <a:cxnLst>
                    <a:cxn ang="0">
                      <a:pos x="T0" y="T1"/>
                    </a:cxn>
                    <a:cxn ang="0">
                      <a:pos x="T2" y="T3"/>
                    </a:cxn>
                    <a:cxn ang="0">
                      <a:pos x="T4" y="T5"/>
                    </a:cxn>
                    <a:cxn ang="0">
                      <a:pos x="T6" y="T7"/>
                    </a:cxn>
                  </a:cxnLst>
                  <a:rect l="0" t="0" r="r" b="b"/>
                  <a:pathLst>
                    <a:path w="13" h="15">
                      <a:moveTo>
                        <a:pt x="13" y="7"/>
                      </a:moveTo>
                      <a:cubicBezTo>
                        <a:pt x="12" y="13"/>
                        <a:pt x="6" y="15"/>
                        <a:pt x="3" y="11"/>
                      </a:cubicBezTo>
                      <a:cubicBezTo>
                        <a:pt x="0" y="7"/>
                        <a:pt x="2" y="0"/>
                        <a:pt x="7" y="0"/>
                      </a:cubicBezTo>
                      <a:cubicBezTo>
                        <a:pt x="11" y="0"/>
                        <a:pt x="13"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9" name="Freeform 614">
                  <a:extLst>
                    <a:ext uri="{FF2B5EF4-FFF2-40B4-BE49-F238E27FC236}">
                      <a16:creationId xmlns:a16="http://schemas.microsoft.com/office/drawing/2014/main" id="{8C8ED558-C7EB-4683-8BD9-1D7E66329A81}"/>
                    </a:ext>
                  </a:extLst>
                </p:cNvPr>
                <p:cNvSpPr>
                  <a:spLocks/>
                </p:cNvSpPr>
                <p:nvPr/>
              </p:nvSpPr>
              <p:spPr bwMode="auto">
                <a:xfrm>
                  <a:off x="4503" y="1536"/>
                  <a:ext cx="17" cy="20"/>
                </a:xfrm>
                <a:custGeom>
                  <a:avLst/>
                  <a:gdLst>
                    <a:gd name="T0" fmla="*/ 12 w 12"/>
                    <a:gd name="T1" fmla="*/ 7 h 14"/>
                    <a:gd name="T2" fmla="*/ 3 w 12"/>
                    <a:gd name="T3" fmla="*/ 11 h 14"/>
                    <a:gd name="T4" fmla="*/ 7 w 12"/>
                    <a:gd name="T5" fmla="*/ 0 h 14"/>
                    <a:gd name="T6" fmla="*/ 12 w 12"/>
                    <a:gd name="T7" fmla="*/ 7 h 14"/>
                  </a:gdLst>
                  <a:ahLst/>
                  <a:cxnLst>
                    <a:cxn ang="0">
                      <a:pos x="T0" y="T1"/>
                    </a:cxn>
                    <a:cxn ang="0">
                      <a:pos x="T2" y="T3"/>
                    </a:cxn>
                    <a:cxn ang="0">
                      <a:pos x="T4" y="T5"/>
                    </a:cxn>
                    <a:cxn ang="0">
                      <a:pos x="T6" y="T7"/>
                    </a:cxn>
                  </a:cxnLst>
                  <a:rect l="0" t="0" r="r" b="b"/>
                  <a:pathLst>
                    <a:path w="12" h="14">
                      <a:moveTo>
                        <a:pt x="12" y="7"/>
                      </a:moveTo>
                      <a:cubicBezTo>
                        <a:pt x="12" y="12"/>
                        <a:pt x="6" y="14"/>
                        <a:pt x="3" y="11"/>
                      </a:cubicBezTo>
                      <a:cubicBezTo>
                        <a:pt x="0" y="7"/>
                        <a:pt x="2" y="0"/>
                        <a:pt x="7" y="0"/>
                      </a:cubicBezTo>
                      <a:cubicBezTo>
                        <a:pt x="11" y="0"/>
                        <a:pt x="12" y="4"/>
                        <a:pt x="1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0" name="Freeform 615">
                  <a:extLst>
                    <a:ext uri="{FF2B5EF4-FFF2-40B4-BE49-F238E27FC236}">
                      <a16:creationId xmlns:a16="http://schemas.microsoft.com/office/drawing/2014/main" id="{62393B17-F6D2-41D5-BDA4-E7C04DCA5E51}"/>
                    </a:ext>
                  </a:extLst>
                </p:cNvPr>
                <p:cNvSpPr>
                  <a:spLocks/>
                </p:cNvSpPr>
                <p:nvPr/>
              </p:nvSpPr>
              <p:spPr bwMode="auto">
                <a:xfrm>
                  <a:off x="4526" y="1554"/>
                  <a:ext cx="17" cy="21"/>
                </a:xfrm>
                <a:custGeom>
                  <a:avLst/>
                  <a:gdLst>
                    <a:gd name="T0" fmla="*/ 12 w 12"/>
                    <a:gd name="T1" fmla="*/ 7 h 15"/>
                    <a:gd name="T2" fmla="*/ 4 w 12"/>
                    <a:gd name="T3" fmla="*/ 12 h 15"/>
                    <a:gd name="T4" fmla="*/ 6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2" y="12"/>
                        <a:pt x="7" y="15"/>
                        <a:pt x="4" y="12"/>
                      </a:cubicBezTo>
                      <a:cubicBezTo>
                        <a:pt x="0" y="8"/>
                        <a:pt x="1" y="1"/>
                        <a:pt x="6" y="0"/>
                      </a:cubicBezTo>
                      <a:cubicBezTo>
                        <a:pt x="10" y="0"/>
                        <a:pt x="12" y="4"/>
                        <a:pt x="1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1" name="Freeform 616">
                  <a:extLst>
                    <a:ext uri="{FF2B5EF4-FFF2-40B4-BE49-F238E27FC236}">
                      <a16:creationId xmlns:a16="http://schemas.microsoft.com/office/drawing/2014/main" id="{B8EBA6AE-3BB6-4487-82C6-35BE850DDC6D}"/>
                    </a:ext>
                  </a:extLst>
                </p:cNvPr>
                <p:cNvSpPr>
                  <a:spLocks/>
                </p:cNvSpPr>
                <p:nvPr/>
              </p:nvSpPr>
              <p:spPr bwMode="auto">
                <a:xfrm>
                  <a:off x="4527" y="1593"/>
                  <a:ext cx="19" cy="23"/>
                </a:xfrm>
                <a:custGeom>
                  <a:avLst/>
                  <a:gdLst>
                    <a:gd name="T0" fmla="*/ 13 w 13"/>
                    <a:gd name="T1" fmla="*/ 7 h 16"/>
                    <a:gd name="T2" fmla="*/ 4 w 13"/>
                    <a:gd name="T3" fmla="*/ 12 h 16"/>
                    <a:gd name="T4" fmla="*/ 7 w 13"/>
                    <a:gd name="T5" fmla="*/ 0 h 16"/>
                    <a:gd name="T6" fmla="*/ 13 w 13"/>
                    <a:gd name="T7" fmla="*/ 7 h 16"/>
                  </a:gdLst>
                  <a:ahLst/>
                  <a:cxnLst>
                    <a:cxn ang="0">
                      <a:pos x="T0" y="T1"/>
                    </a:cxn>
                    <a:cxn ang="0">
                      <a:pos x="T2" y="T3"/>
                    </a:cxn>
                    <a:cxn ang="0">
                      <a:pos x="T4" y="T5"/>
                    </a:cxn>
                    <a:cxn ang="0">
                      <a:pos x="T6" y="T7"/>
                    </a:cxn>
                  </a:cxnLst>
                  <a:rect l="0" t="0" r="r" b="b"/>
                  <a:pathLst>
                    <a:path w="13" h="16">
                      <a:moveTo>
                        <a:pt x="13" y="7"/>
                      </a:moveTo>
                      <a:cubicBezTo>
                        <a:pt x="13" y="13"/>
                        <a:pt x="7" y="16"/>
                        <a:pt x="4" y="12"/>
                      </a:cubicBezTo>
                      <a:cubicBezTo>
                        <a:pt x="0" y="8"/>
                        <a:pt x="2" y="0"/>
                        <a:pt x="7" y="0"/>
                      </a:cubicBezTo>
                      <a:cubicBezTo>
                        <a:pt x="11" y="0"/>
                        <a:pt x="13"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2" name="Freeform 617">
                  <a:extLst>
                    <a:ext uri="{FF2B5EF4-FFF2-40B4-BE49-F238E27FC236}">
                      <a16:creationId xmlns:a16="http://schemas.microsoft.com/office/drawing/2014/main" id="{FA6F7633-0DF5-49C1-8A5A-FDC7A1932F32}"/>
                    </a:ext>
                  </a:extLst>
                </p:cNvPr>
                <p:cNvSpPr>
                  <a:spLocks/>
                </p:cNvSpPr>
                <p:nvPr/>
              </p:nvSpPr>
              <p:spPr bwMode="auto">
                <a:xfrm>
                  <a:off x="4524" y="1517"/>
                  <a:ext cx="16" cy="21"/>
                </a:xfrm>
                <a:custGeom>
                  <a:avLst/>
                  <a:gdLst>
                    <a:gd name="T0" fmla="*/ 11 w 11"/>
                    <a:gd name="T1" fmla="*/ 7 h 14"/>
                    <a:gd name="T2" fmla="*/ 3 w 11"/>
                    <a:gd name="T3" fmla="*/ 11 h 14"/>
                    <a:gd name="T4" fmla="*/ 6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7" y="14"/>
                        <a:pt x="3" y="11"/>
                      </a:cubicBezTo>
                      <a:cubicBezTo>
                        <a:pt x="0" y="8"/>
                        <a:pt x="1" y="1"/>
                        <a:pt x="6" y="0"/>
                      </a:cubicBezTo>
                      <a:cubicBezTo>
                        <a:pt x="9" y="1"/>
                        <a:pt x="11" y="4"/>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3" name="Freeform 618">
                  <a:extLst>
                    <a:ext uri="{FF2B5EF4-FFF2-40B4-BE49-F238E27FC236}">
                      <a16:creationId xmlns:a16="http://schemas.microsoft.com/office/drawing/2014/main" id="{05D69FB4-635F-42BF-945E-F77E35EABD89}"/>
                    </a:ext>
                  </a:extLst>
                </p:cNvPr>
                <p:cNvSpPr>
                  <a:spLocks/>
                </p:cNvSpPr>
                <p:nvPr/>
              </p:nvSpPr>
              <p:spPr bwMode="auto">
                <a:xfrm>
                  <a:off x="4555" y="1572"/>
                  <a:ext cx="18" cy="22"/>
                </a:xfrm>
                <a:custGeom>
                  <a:avLst/>
                  <a:gdLst>
                    <a:gd name="T0" fmla="*/ 12 w 13"/>
                    <a:gd name="T1" fmla="*/ 7 h 15"/>
                    <a:gd name="T2" fmla="*/ 4 w 13"/>
                    <a:gd name="T3" fmla="*/ 12 h 15"/>
                    <a:gd name="T4" fmla="*/ 6 w 13"/>
                    <a:gd name="T5" fmla="*/ 0 h 15"/>
                    <a:gd name="T6" fmla="*/ 12 w 13"/>
                    <a:gd name="T7" fmla="*/ 7 h 15"/>
                  </a:gdLst>
                  <a:ahLst/>
                  <a:cxnLst>
                    <a:cxn ang="0">
                      <a:pos x="T0" y="T1"/>
                    </a:cxn>
                    <a:cxn ang="0">
                      <a:pos x="T2" y="T3"/>
                    </a:cxn>
                    <a:cxn ang="0">
                      <a:pos x="T4" y="T5"/>
                    </a:cxn>
                    <a:cxn ang="0">
                      <a:pos x="T6" y="T7"/>
                    </a:cxn>
                  </a:cxnLst>
                  <a:rect l="0" t="0" r="r" b="b"/>
                  <a:pathLst>
                    <a:path w="13" h="15">
                      <a:moveTo>
                        <a:pt x="12" y="7"/>
                      </a:moveTo>
                      <a:cubicBezTo>
                        <a:pt x="13" y="12"/>
                        <a:pt x="8" y="15"/>
                        <a:pt x="4" y="12"/>
                      </a:cubicBezTo>
                      <a:cubicBezTo>
                        <a:pt x="0" y="8"/>
                        <a:pt x="0" y="0"/>
                        <a:pt x="6" y="0"/>
                      </a:cubicBezTo>
                      <a:cubicBezTo>
                        <a:pt x="10" y="0"/>
                        <a:pt x="12" y="4"/>
                        <a:pt x="1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4" name="Freeform 619">
                  <a:extLst>
                    <a:ext uri="{FF2B5EF4-FFF2-40B4-BE49-F238E27FC236}">
                      <a16:creationId xmlns:a16="http://schemas.microsoft.com/office/drawing/2014/main" id="{D80173CF-E0D9-4A40-AD50-99263A63382F}"/>
                    </a:ext>
                  </a:extLst>
                </p:cNvPr>
                <p:cNvSpPr>
                  <a:spLocks/>
                </p:cNvSpPr>
                <p:nvPr/>
              </p:nvSpPr>
              <p:spPr bwMode="auto">
                <a:xfrm>
                  <a:off x="4558" y="1612"/>
                  <a:ext cx="20" cy="23"/>
                </a:xfrm>
                <a:custGeom>
                  <a:avLst/>
                  <a:gdLst>
                    <a:gd name="T0" fmla="*/ 14 w 14"/>
                    <a:gd name="T1" fmla="*/ 8 h 16"/>
                    <a:gd name="T2" fmla="*/ 5 w 14"/>
                    <a:gd name="T3" fmla="*/ 13 h 16"/>
                    <a:gd name="T4" fmla="*/ 7 w 14"/>
                    <a:gd name="T5" fmla="*/ 0 h 16"/>
                    <a:gd name="T6" fmla="*/ 14 w 14"/>
                    <a:gd name="T7" fmla="*/ 8 h 16"/>
                  </a:gdLst>
                  <a:ahLst/>
                  <a:cxnLst>
                    <a:cxn ang="0">
                      <a:pos x="T0" y="T1"/>
                    </a:cxn>
                    <a:cxn ang="0">
                      <a:pos x="T2" y="T3"/>
                    </a:cxn>
                    <a:cxn ang="0">
                      <a:pos x="T4" y="T5"/>
                    </a:cxn>
                    <a:cxn ang="0">
                      <a:pos x="T6" y="T7"/>
                    </a:cxn>
                  </a:cxnLst>
                  <a:rect l="0" t="0" r="r" b="b"/>
                  <a:pathLst>
                    <a:path w="14" h="16">
                      <a:moveTo>
                        <a:pt x="14" y="8"/>
                      </a:moveTo>
                      <a:cubicBezTo>
                        <a:pt x="14" y="13"/>
                        <a:pt x="9" y="16"/>
                        <a:pt x="5" y="13"/>
                      </a:cubicBezTo>
                      <a:cubicBezTo>
                        <a:pt x="0" y="9"/>
                        <a:pt x="1" y="1"/>
                        <a:pt x="7" y="0"/>
                      </a:cubicBezTo>
                      <a:cubicBezTo>
                        <a:pt x="12" y="0"/>
                        <a:pt x="14" y="4"/>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5" name="Freeform 620">
                  <a:extLst>
                    <a:ext uri="{FF2B5EF4-FFF2-40B4-BE49-F238E27FC236}">
                      <a16:creationId xmlns:a16="http://schemas.microsoft.com/office/drawing/2014/main" id="{585A9CBC-D97D-4B8D-ADAC-4A9E6C65D634}"/>
                    </a:ext>
                  </a:extLst>
                </p:cNvPr>
                <p:cNvSpPr>
                  <a:spLocks/>
                </p:cNvSpPr>
                <p:nvPr/>
              </p:nvSpPr>
              <p:spPr bwMode="auto">
                <a:xfrm>
                  <a:off x="4550" y="1535"/>
                  <a:ext cx="16" cy="20"/>
                </a:xfrm>
                <a:custGeom>
                  <a:avLst/>
                  <a:gdLst>
                    <a:gd name="T0" fmla="*/ 11 w 11"/>
                    <a:gd name="T1" fmla="*/ 7 h 14"/>
                    <a:gd name="T2" fmla="*/ 3 w 11"/>
                    <a:gd name="T3" fmla="*/ 11 h 14"/>
                    <a:gd name="T4" fmla="*/ 5 w 11"/>
                    <a:gd name="T5" fmla="*/ 0 h 14"/>
                    <a:gd name="T6" fmla="*/ 11 w 11"/>
                    <a:gd name="T7" fmla="*/ 7 h 14"/>
                  </a:gdLst>
                  <a:ahLst/>
                  <a:cxnLst>
                    <a:cxn ang="0">
                      <a:pos x="T0" y="T1"/>
                    </a:cxn>
                    <a:cxn ang="0">
                      <a:pos x="T2" y="T3"/>
                    </a:cxn>
                    <a:cxn ang="0">
                      <a:pos x="T4" y="T5"/>
                    </a:cxn>
                    <a:cxn ang="0">
                      <a:pos x="T6" y="T7"/>
                    </a:cxn>
                  </a:cxnLst>
                  <a:rect l="0" t="0" r="r" b="b"/>
                  <a:pathLst>
                    <a:path w="11" h="14">
                      <a:moveTo>
                        <a:pt x="11" y="7"/>
                      </a:moveTo>
                      <a:cubicBezTo>
                        <a:pt x="11" y="12"/>
                        <a:pt x="7" y="14"/>
                        <a:pt x="3" y="11"/>
                      </a:cubicBezTo>
                      <a:cubicBezTo>
                        <a:pt x="0" y="8"/>
                        <a:pt x="0" y="1"/>
                        <a:pt x="5" y="0"/>
                      </a:cubicBezTo>
                      <a:cubicBezTo>
                        <a:pt x="9" y="0"/>
                        <a:pt x="11" y="4"/>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6" name="Freeform 621">
                  <a:extLst>
                    <a:ext uri="{FF2B5EF4-FFF2-40B4-BE49-F238E27FC236}">
                      <a16:creationId xmlns:a16="http://schemas.microsoft.com/office/drawing/2014/main" id="{2E482921-6ADA-497A-97A9-D0AC6F0E88D9}"/>
                    </a:ext>
                  </a:extLst>
                </p:cNvPr>
                <p:cNvSpPr>
                  <a:spLocks/>
                </p:cNvSpPr>
                <p:nvPr/>
              </p:nvSpPr>
              <p:spPr bwMode="auto">
                <a:xfrm>
                  <a:off x="4575" y="1552"/>
                  <a:ext cx="17" cy="22"/>
                </a:xfrm>
                <a:custGeom>
                  <a:avLst/>
                  <a:gdLst>
                    <a:gd name="T0" fmla="*/ 12 w 12"/>
                    <a:gd name="T1" fmla="*/ 7 h 15"/>
                    <a:gd name="T2" fmla="*/ 4 w 12"/>
                    <a:gd name="T3" fmla="*/ 12 h 15"/>
                    <a:gd name="T4" fmla="*/ 5 w 12"/>
                    <a:gd name="T5" fmla="*/ 0 h 15"/>
                    <a:gd name="T6" fmla="*/ 12 w 12"/>
                    <a:gd name="T7" fmla="*/ 7 h 15"/>
                  </a:gdLst>
                  <a:ahLst/>
                  <a:cxnLst>
                    <a:cxn ang="0">
                      <a:pos x="T0" y="T1"/>
                    </a:cxn>
                    <a:cxn ang="0">
                      <a:pos x="T2" y="T3"/>
                    </a:cxn>
                    <a:cxn ang="0">
                      <a:pos x="T4" y="T5"/>
                    </a:cxn>
                    <a:cxn ang="0">
                      <a:pos x="T6" y="T7"/>
                    </a:cxn>
                  </a:cxnLst>
                  <a:rect l="0" t="0" r="r" b="b"/>
                  <a:pathLst>
                    <a:path w="12" h="15">
                      <a:moveTo>
                        <a:pt x="12" y="7"/>
                      </a:moveTo>
                      <a:cubicBezTo>
                        <a:pt x="12" y="12"/>
                        <a:pt x="8" y="15"/>
                        <a:pt x="4" y="12"/>
                      </a:cubicBezTo>
                      <a:cubicBezTo>
                        <a:pt x="0" y="8"/>
                        <a:pt x="0" y="1"/>
                        <a:pt x="5" y="0"/>
                      </a:cubicBezTo>
                      <a:cubicBezTo>
                        <a:pt x="9" y="0"/>
                        <a:pt x="11" y="4"/>
                        <a:pt x="1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7" name="Freeform 622">
                  <a:extLst>
                    <a:ext uri="{FF2B5EF4-FFF2-40B4-BE49-F238E27FC236}">
                      <a16:creationId xmlns:a16="http://schemas.microsoft.com/office/drawing/2014/main" id="{24DCF491-A261-4437-B27B-95884FB5EAA3}"/>
                    </a:ext>
                  </a:extLst>
                </p:cNvPr>
                <p:cNvSpPr>
                  <a:spLocks/>
                </p:cNvSpPr>
                <p:nvPr/>
              </p:nvSpPr>
              <p:spPr bwMode="auto">
                <a:xfrm>
                  <a:off x="4581" y="1590"/>
                  <a:ext cx="20" cy="23"/>
                </a:xfrm>
                <a:custGeom>
                  <a:avLst/>
                  <a:gdLst>
                    <a:gd name="T0" fmla="*/ 13 w 14"/>
                    <a:gd name="T1" fmla="*/ 8 h 16"/>
                    <a:gd name="T2" fmla="*/ 5 w 14"/>
                    <a:gd name="T3" fmla="*/ 13 h 16"/>
                    <a:gd name="T4" fmla="*/ 6 w 14"/>
                    <a:gd name="T5" fmla="*/ 0 h 16"/>
                    <a:gd name="T6" fmla="*/ 13 w 14"/>
                    <a:gd name="T7" fmla="*/ 8 h 16"/>
                  </a:gdLst>
                  <a:ahLst/>
                  <a:cxnLst>
                    <a:cxn ang="0">
                      <a:pos x="T0" y="T1"/>
                    </a:cxn>
                    <a:cxn ang="0">
                      <a:pos x="T2" y="T3"/>
                    </a:cxn>
                    <a:cxn ang="0">
                      <a:pos x="T4" y="T5"/>
                    </a:cxn>
                    <a:cxn ang="0">
                      <a:pos x="T6" y="T7"/>
                    </a:cxn>
                  </a:cxnLst>
                  <a:rect l="0" t="0" r="r" b="b"/>
                  <a:pathLst>
                    <a:path w="14" h="16">
                      <a:moveTo>
                        <a:pt x="13" y="8"/>
                      </a:moveTo>
                      <a:cubicBezTo>
                        <a:pt x="14" y="13"/>
                        <a:pt x="9" y="16"/>
                        <a:pt x="5" y="13"/>
                      </a:cubicBezTo>
                      <a:cubicBezTo>
                        <a:pt x="0" y="9"/>
                        <a:pt x="0" y="1"/>
                        <a:pt x="6" y="0"/>
                      </a:cubicBezTo>
                      <a:cubicBezTo>
                        <a:pt x="11" y="0"/>
                        <a:pt x="13" y="5"/>
                        <a:pt x="1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8" name="Freeform 623">
                  <a:extLst>
                    <a:ext uri="{FF2B5EF4-FFF2-40B4-BE49-F238E27FC236}">
                      <a16:creationId xmlns:a16="http://schemas.microsoft.com/office/drawing/2014/main" id="{1646F98A-75E0-44A5-8EFA-3351AF97A2F8}"/>
                    </a:ext>
                  </a:extLst>
                </p:cNvPr>
                <p:cNvSpPr>
                  <a:spLocks/>
                </p:cNvSpPr>
                <p:nvPr/>
              </p:nvSpPr>
              <p:spPr bwMode="auto">
                <a:xfrm>
                  <a:off x="4604" y="1569"/>
                  <a:ext cx="20" cy="22"/>
                </a:xfrm>
                <a:custGeom>
                  <a:avLst/>
                  <a:gdLst>
                    <a:gd name="T0" fmla="*/ 13 w 14"/>
                    <a:gd name="T1" fmla="*/ 7 h 15"/>
                    <a:gd name="T2" fmla="*/ 6 w 14"/>
                    <a:gd name="T3" fmla="*/ 12 h 15"/>
                    <a:gd name="T4" fmla="*/ 5 w 14"/>
                    <a:gd name="T5" fmla="*/ 0 h 15"/>
                    <a:gd name="T6" fmla="*/ 6 w 14"/>
                    <a:gd name="T7" fmla="*/ 0 h 15"/>
                    <a:gd name="T8" fmla="*/ 13 w 14"/>
                    <a:gd name="T9" fmla="*/ 7 h 15"/>
                  </a:gdLst>
                  <a:ahLst/>
                  <a:cxnLst>
                    <a:cxn ang="0">
                      <a:pos x="T0" y="T1"/>
                    </a:cxn>
                    <a:cxn ang="0">
                      <a:pos x="T2" y="T3"/>
                    </a:cxn>
                    <a:cxn ang="0">
                      <a:pos x="T4" y="T5"/>
                    </a:cxn>
                    <a:cxn ang="0">
                      <a:pos x="T6" y="T7"/>
                    </a:cxn>
                    <a:cxn ang="0">
                      <a:pos x="T8" y="T9"/>
                    </a:cxn>
                  </a:cxnLst>
                  <a:rect l="0" t="0" r="r" b="b"/>
                  <a:pathLst>
                    <a:path w="14" h="15">
                      <a:moveTo>
                        <a:pt x="13" y="7"/>
                      </a:moveTo>
                      <a:cubicBezTo>
                        <a:pt x="14" y="12"/>
                        <a:pt x="10" y="15"/>
                        <a:pt x="6" y="12"/>
                      </a:cubicBezTo>
                      <a:cubicBezTo>
                        <a:pt x="1" y="9"/>
                        <a:pt x="0" y="1"/>
                        <a:pt x="5" y="0"/>
                      </a:cubicBezTo>
                      <a:cubicBezTo>
                        <a:pt x="5" y="0"/>
                        <a:pt x="5" y="0"/>
                        <a:pt x="6" y="0"/>
                      </a:cubicBezTo>
                      <a:cubicBezTo>
                        <a:pt x="10" y="0"/>
                        <a:pt x="12"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9" name="Freeform 624">
                  <a:extLst>
                    <a:ext uri="{FF2B5EF4-FFF2-40B4-BE49-F238E27FC236}">
                      <a16:creationId xmlns:a16="http://schemas.microsoft.com/office/drawing/2014/main" id="{B1A82F42-C3DC-47D9-9DC0-99FD3D3FCBD2}"/>
                    </a:ext>
                  </a:extLst>
                </p:cNvPr>
                <p:cNvSpPr>
                  <a:spLocks/>
                </p:cNvSpPr>
                <p:nvPr/>
              </p:nvSpPr>
              <p:spPr bwMode="auto">
                <a:xfrm>
                  <a:off x="4614" y="1609"/>
                  <a:ext cx="20" cy="23"/>
                </a:xfrm>
                <a:custGeom>
                  <a:avLst/>
                  <a:gdLst>
                    <a:gd name="T0" fmla="*/ 13 w 14"/>
                    <a:gd name="T1" fmla="*/ 8 h 16"/>
                    <a:gd name="T2" fmla="*/ 5 w 14"/>
                    <a:gd name="T3" fmla="*/ 13 h 16"/>
                    <a:gd name="T4" fmla="*/ 5 w 14"/>
                    <a:gd name="T5" fmla="*/ 0 h 16"/>
                    <a:gd name="T6" fmla="*/ 5 w 14"/>
                    <a:gd name="T7" fmla="*/ 0 h 16"/>
                    <a:gd name="T8" fmla="*/ 13 w 14"/>
                    <a:gd name="T9" fmla="*/ 8 h 16"/>
                  </a:gdLst>
                  <a:ahLst/>
                  <a:cxnLst>
                    <a:cxn ang="0">
                      <a:pos x="T0" y="T1"/>
                    </a:cxn>
                    <a:cxn ang="0">
                      <a:pos x="T2" y="T3"/>
                    </a:cxn>
                    <a:cxn ang="0">
                      <a:pos x="T4" y="T5"/>
                    </a:cxn>
                    <a:cxn ang="0">
                      <a:pos x="T6" y="T7"/>
                    </a:cxn>
                    <a:cxn ang="0">
                      <a:pos x="T8" y="T9"/>
                    </a:cxn>
                  </a:cxnLst>
                  <a:rect l="0" t="0" r="r" b="b"/>
                  <a:pathLst>
                    <a:path w="14" h="16">
                      <a:moveTo>
                        <a:pt x="13" y="8"/>
                      </a:moveTo>
                      <a:cubicBezTo>
                        <a:pt x="14" y="13"/>
                        <a:pt x="9" y="16"/>
                        <a:pt x="5" y="13"/>
                      </a:cubicBezTo>
                      <a:cubicBezTo>
                        <a:pt x="0" y="9"/>
                        <a:pt x="0" y="1"/>
                        <a:pt x="5" y="0"/>
                      </a:cubicBezTo>
                      <a:cubicBezTo>
                        <a:pt x="5" y="0"/>
                        <a:pt x="5" y="0"/>
                        <a:pt x="5" y="0"/>
                      </a:cubicBezTo>
                      <a:cubicBezTo>
                        <a:pt x="10" y="0"/>
                        <a:pt x="13" y="5"/>
                        <a:pt x="1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0" name="Freeform 625">
                  <a:extLst>
                    <a:ext uri="{FF2B5EF4-FFF2-40B4-BE49-F238E27FC236}">
                      <a16:creationId xmlns:a16="http://schemas.microsoft.com/office/drawing/2014/main" id="{5789A5F0-7D6C-485D-A8E8-1867C554BDFB}"/>
                    </a:ext>
                  </a:extLst>
                </p:cNvPr>
                <p:cNvSpPr>
                  <a:spLocks/>
                </p:cNvSpPr>
                <p:nvPr/>
              </p:nvSpPr>
              <p:spPr bwMode="auto">
                <a:xfrm>
                  <a:off x="4595" y="1533"/>
                  <a:ext cx="18" cy="19"/>
                </a:xfrm>
                <a:custGeom>
                  <a:avLst/>
                  <a:gdLst>
                    <a:gd name="T0" fmla="*/ 11 w 12"/>
                    <a:gd name="T1" fmla="*/ 6 h 13"/>
                    <a:gd name="T2" fmla="*/ 5 w 12"/>
                    <a:gd name="T3" fmla="*/ 11 h 13"/>
                    <a:gd name="T4" fmla="*/ 4 w 12"/>
                    <a:gd name="T5" fmla="*/ 0 h 13"/>
                    <a:gd name="T6" fmla="*/ 4 w 12"/>
                    <a:gd name="T7" fmla="*/ 0 h 13"/>
                    <a:gd name="T8" fmla="*/ 11 w 12"/>
                    <a:gd name="T9" fmla="*/ 6 h 13"/>
                  </a:gdLst>
                  <a:ahLst/>
                  <a:cxnLst>
                    <a:cxn ang="0">
                      <a:pos x="T0" y="T1"/>
                    </a:cxn>
                    <a:cxn ang="0">
                      <a:pos x="T2" y="T3"/>
                    </a:cxn>
                    <a:cxn ang="0">
                      <a:pos x="T4" y="T5"/>
                    </a:cxn>
                    <a:cxn ang="0">
                      <a:pos x="T6" y="T7"/>
                    </a:cxn>
                    <a:cxn ang="0">
                      <a:pos x="T8" y="T9"/>
                    </a:cxn>
                  </a:cxnLst>
                  <a:rect l="0" t="0" r="r" b="b"/>
                  <a:pathLst>
                    <a:path w="12" h="13">
                      <a:moveTo>
                        <a:pt x="11" y="6"/>
                      </a:moveTo>
                      <a:cubicBezTo>
                        <a:pt x="12" y="11"/>
                        <a:pt x="9" y="13"/>
                        <a:pt x="5" y="11"/>
                      </a:cubicBezTo>
                      <a:cubicBezTo>
                        <a:pt x="0" y="8"/>
                        <a:pt x="0" y="1"/>
                        <a:pt x="4" y="0"/>
                      </a:cubicBezTo>
                      <a:cubicBezTo>
                        <a:pt x="4" y="0"/>
                        <a:pt x="4" y="0"/>
                        <a:pt x="4" y="0"/>
                      </a:cubicBezTo>
                      <a:cubicBezTo>
                        <a:pt x="8" y="0"/>
                        <a:pt x="10" y="3"/>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1" name="Freeform 626">
                  <a:extLst>
                    <a:ext uri="{FF2B5EF4-FFF2-40B4-BE49-F238E27FC236}">
                      <a16:creationId xmlns:a16="http://schemas.microsoft.com/office/drawing/2014/main" id="{81C6638A-B9D3-4447-B5B5-AD228419D9CF}"/>
                    </a:ext>
                  </a:extLst>
                </p:cNvPr>
                <p:cNvSpPr>
                  <a:spLocks/>
                </p:cNvSpPr>
                <p:nvPr/>
              </p:nvSpPr>
              <p:spPr bwMode="auto">
                <a:xfrm>
                  <a:off x="4621" y="1549"/>
                  <a:ext cx="19" cy="20"/>
                </a:xfrm>
                <a:custGeom>
                  <a:avLst/>
                  <a:gdLst>
                    <a:gd name="T0" fmla="*/ 12 w 13"/>
                    <a:gd name="T1" fmla="*/ 7 h 14"/>
                    <a:gd name="T2" fmla="*/ 6 w 13"/>
                    <a:gd name="T3" fmla="*/ 12 h 14"/>
                    <a:gd name="T4" fmla="*/ 4 w 13"/>
                    <a:gd name="T5" fmla="*/ 0 h 14"/>
                    <a:gd name="T6" fmla="*/ 5 w 13"/>
                    <a:gd name="T7" fmla="*/ 0 h 14"/>
                    <a:gd name="T8" fmla="*/ 12 w 13"/>
                    <a:gd name="T9" fmla="*/ 7 h 14"/>
                  </a:gdLst>
                  <a:ahLst/>
                  <a:cxnLst>
                    <a:cxn ang="0">
                      <a:pos x="T0" y="T1"/>
                    </a:cxn>
                    <a:cxn ang="0">
                      <a:pos x="T2" y="T3"/>
                    </a:cxn>
                    <a:cxn ang="0">
                      <a:pos x="T4" y="T5"/>
                    </a:cxn>
                    <a:cxn ang="0">
                      <a:pos x="T6" y="T7"/>
                    </a:cxn>
                    <a:cxn ang="0">
                      <a:pos x="T8" y="T9"/>
                    </a:cxn>
                  </a:cxnLst>
                  <a:rect l="0" t="0" r="r" b="b"/>
                  <a:pathLst>
                    <a:path w="13" h="14">
                      <a:moveTo>
                        <a:pt x="12" y="7"/>
                      </a:moveTo>
                      <a:cubicBezTo>
                        <a:pt x="13" y="11"/>
                        <a:pt x="10" y="14"/>
                        <a:pt x="6" y="12"/>
                      </a:cubicBezTo>
                      <a:cubicBezTo>
                        <a:pt x="1" y="10"/>
                        <a:pt x="0" y="2"/>
                        <a:pt x="4" y="0"/>
                      </a:cubicBezTo>
                      <a:cubicBezTo>
                        <a:pt x="4" y="0"/>
                        <a:pt x="4" y="0"/>
                        <a:pt x="5" y="0"/>
                      </a:cubicBezTo>
                      <a:cubicBezTo>
                        <a:pt x="8" y="0"/>
                        <a:pt x="11" y="4"/>
                        <a:pt x="1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2" name="Freeform 627">
                  <a:extLst>
                    <a:ext uri="{FF2B5EF4-FFF2-40B4-BE49-F238E27FC236}">
                      <a16:creationId xmlns:a16="http://schemas.microsoft.com/office/drawing/2014/main" id="{425C89FE-F212-41CF-86F7-203720C24F7A}"/>
                    </a:ext>
                  </a:extLst>
                </p:cNvPr>
                <p:cNvSpPr>
                  <a:spLocks/>
                </p:cNvSpPr>
                <p:nvPr/>
              </p:nvSpPr>
              <p:spPr bwMode="auto">
                <a:xfrm>
                  <a:off x="4633" y="1587"/>
                  <a:ext cx="20" cy="23"/>
                </a:xfrm>
                <a:custGeom>
                  <a:avLst/>
                  <a:gdLst>
                    <a:gd name="T0" fmla="*/ 13 w 14"/>
                    <a:gd name="T1" fmla="*/ 7 h 16"/>
                    <a:gd name="T2" fmla="*/ 6 w 14"/>
                    <a:gd name="T3" fmla="*/ 13 h 16"/>
                    <a:gd name="T4" fmla="*/ 5 w 14"/>
                    <a:gd name="T5" fmla="*/ 0 h 16"/>
                    <a:gd name="T6" fmla="*/ 5 w 14"/>
                    <a:gd name="T7" fmla="*/ 0 h 16"/>
                    <a:gd name="T8" fmla="*/ 13 w 14"/>
                    <a:gd name="T9" fmla="*/ 7 h 16"/>
                  </a:gdLst>
                  <a:ahLst/>
                  <a:cxnLst>
                    <a:cxn ang="0">
                      <a:pos x="T0" y="T1"/>
                    </a:cxn>
                    <a:cxn ang="0">
                      <a:pos x="T2" y="T3"/>
                    </a:cxn>
                    <a:cxn ang="0">
                      <a:pos x="T4" y="T5"/>
                    </a:cxn>
                    <a:cxn ang="0">
                      <a:pos x="T6" y="T7"/>
                    </a:cxn>
                    <a:cxn ang="0">
                      <a:pos x="T8" y="T9"/>
                    </a:cxn>
                  </a:cxnLst>
                  <a:rect l="0" t="0" r="r" b="b"/>
                  <a:pathLst>
                    <a:path w="14" h="16">
                      <a:moveTo>
                        <a:pt x="13" y="7"/>
                      </a:moveTo>
                      <a:cubicBezTo>
                        <a:pt x="14" y="13"/>
                        <a:pt x="10" y="16"/>
                        <a:pt x="6" y="13"/>
                      </a:cubicBezTo>
                      <a:cubicBezTo>
                        <a:pt x="1" y="10"/>
                        <a:pt x="0" y="1"/>
                        <a:pt x="5" y="0"/>
                      </a:cubicBezTo>
                      <a:cubicBezTo>
                        <a:pt x="5" y="0"/>
                        <a:pt x="5" y="0"/>
                        <a:pt x="5" y="0"/>
                      </a:cubicBezTo>
                      <a:cubicBezTo>
                        <a:pt x="9" y="0"/>
                        <a:pt x="12"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3" name="Freeform 628">
                  <a:extLst>
                    <a:ext uri="{FF2B5EF4-FFF2-40B4-BE49-F238E27FC236}">
                      <a16:creationId xmlns:a16="http://schemas.microsoft.com/office/drawing/2014/main" id="{AF17ED8D-20D3-488A-9013-7823CA0208D6}"/>
                    </a:ext>
                  </a:extLst>
                </p:cNvPr>
                <p:cNvSpPr>
                  <a:spLocks/>
                </p:cNvSpPr>
                <p:nvPr/>
              </p:nvSpPr>
              <p:spPr bwMode="auto">
                <a:xfrm>
                  <a:off x="4652" y="1567"/>
                  <a:ext cx="21" cy="20"/>
                </a:xfrm>
                <a:custGeom>
                  <a:avLst/>
                  <a:gdLst>
                    <a:gd name="T0" fmla="*/ 13 w 15"/>
                    <a:gd name="T1" fmla="*/ 6 h 14"/>
                    <a:gd name="T2" fmla="*/ 7 w 15"/>
                    <a:gd name="T3" fmla="*/ 12 h 14"/>
                    <a:gd name="T4" fmla="*/ 4 w 15"/>
                    <a:gd name="T5" fmla="*/ 0 h 14"/>
                    <a:gd name="T6" fmla="*/ 5 w 15"/>
                    <a:gd name="T7" fmla="*/ 0 h 14"/>
                    <a:gd name="T8" fmla="*/ 13 w 15"/>
                    <a:gd name="T9" fmla="*/ 6 h 14"/>
                  </a:gdLst>
                  <a:ahLst/>
                  <a:cxnLst>
                    <a:cxn ang="0">
                      <a:pos x="T0" y="T1"/>
                    </a:cxn>
                    <a:cxn ang="0">
                      <a:pos x="T2" y="T3"/>
                    </a:cxn>
                    <a:cxn ang="0">
                      <a:pos x="T4" y="T5"/>
                    </a:cxn>
                    <a:cxn ang="0">
                      <a:pos x="T6" y="T7"/>
                    </a:cxn>
                    <a:cxn ang="0">
                      <a:pos x="T8" y="T9"/>
                    </a:cxn>
                  </a:cxnLst>
                  <a:rect l="0" t="0" r="r" b="b"/>
                  <a:pathLst>
                    <a:path w="15" h="14">
                      <a:moveTo>
                        <a:pt x="13" y="6"/>
                      </a:moveTo>
                      <a:cubicBezTo>
                        <a:pt x="15" y="11"/>
                        <a:pt x="12" y="14"/>
                        <a:pt x="7" y="12"/>
                      </a:cubicBezTo>
                      <a:cubicBezTo>
                        <a:pt x="2" y="10"/>
                        <a:pt x="0" y="2"/>
                        <a:pt x="4" y="0"/>
                      </a:cubicBezTo>
                      <a:cubicBezTo>
                        <a:pt x="5" y="0"/>
                        <a:pt x="5" y="0"/>
                        <a:pt x="5" y="0"/>
                      </a:cubicBezTo>
                      <a:cubicBezTo>
                        <a:pt x="9" y="0"/>
                        <a:pt x="12" y="4"/>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4" name="Freeform 629">
                  <a:extLst>
                    <a:ext uri="{FF2B5EF4-FFF2-40B4-BE49-F238E27FC236}">
                      <a16:creationId xmlns:a16="http://schemas.microsoft.com/office/drawing/2014/main" id="{EEA2E481-361B-46AF-842D-6B33AB883D48}"/>
                    </a:ext>
                  </a:extLst>
                </p:cNvPr>
                <p:cNvSpPr>
                  <a:spLocks/>
                </p:cNvSpPr>
                <p:nvPr/>
              </p:nvSpPr>
              <p:spPr bwMode="auto">
                <a:xfrm>
                  <a:off x="4666" y="1606"/>
                  <a:ext cx="22" cy="21"/>
                </a:xfrm>
                <a:custGeom>
                  <a:avLst/>
                  <a:gdLst>
                    <a:gd name="T0" fmla="*/ 14 w 15"/>
                    <a:gd name="T1" fmla="*/ 7 h 15"/>
                    <a:gd name="T2" fmla="*/ 7 w 15"/>
                    <a:gd name="T3" fmla="*/ 13 h 15"/>
                    <a:gd name="T4" fmla="*/ 5 w 15"/>
                    <a:gd name="T5" fmla="*/ 0 h 15"/>
                    <a:gd name="T6" fmla="*/ 5 w 15"/>
                    <a:gd name="T7" fmla="*/ 0 h 15"/>
                    <a:gd name="T8" fmla="*/ 14 w 15"/>
                    <a:gd name="T9" fmla="*/ 7 h 15"/>
                  </a:gdLst>
                  <a:ahLst/>
                  <a:cxnLst>
                    <a:cxn ang="0">
                      <a:pos x="T0" y="T1"/>
                    </a:cxn>
                    <a:cxn ang="0">
                      <a:pos x="T2" y="T3"/>
                    </a:cxn>
                    <a:cxn ang="0">
                      <a:pos x="T4" y="T5"/>
                    </a:cxn>
                    <a:cxn ang="0">
                      <a:pos x="T6" y="T7"/>
                    </a:cxn>
                    <a:cxn ang="0">
                      <a:pos x="T8" y="T9"/>
                    </a:cxn>
                  </a:cxnLst>
                  <a:rect l="0" t="0" r="r" b="b"/>
                  <a:pathLst>
                    <a:path w="15" h="15">
                      <a:moveTo>
                        <a:pt x="14" y="7"/>
                      </a:moveTo>
                      <a:cubicBezTo>
                        <a:pt x="15" y="12"/>
                        <a:pt x="11" y="15"/>
                        <a:pt x="7" y="13"/>
                      </a:cubicBezTo>
                      <a:cubicBezTo>
                        <a:pt x="1" y="9"/>
                        <a:pt x="0" y="1"/>
                        <a:pt x="5" y="0"/>
                      </a:cubicBezTo>
                      <a:cubicBezTo>
                        <a:pt x="5" y="0"/>
                        <a:pt x="5" y="0"/>
                        <a:pt x="5" y="0"/>
                      </a:cubicBezTo>
                      <a:cubicBezTo>
                        <a:pt x="10" y="0"/>
                        <a:pt x="13"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5" name="Freeform 630">
                  <a:extLst>
                    <a:ext uri="{FF2B5EF4-FFF2-40B4-BE49-F238E27FC236}">
                      <a16:creationId xmlns:a16="http://schemas.microsoft.com/office/drawing/2014/main" id="{534A14A1-1DAC-4C0F-9B70-9A96FD1B18D1}"/>
                    </a:ext>
                  </a:extLst>
                </p:cNvPr>
                <p:cNvSpPr>
                  <a:spLocks/>
                </p:cNvSpPr>
                <p:nvPr/>
              </p:nvSpPr>
              <p:spPr bwMode="auto">
                <a:xfrm>
                  <a:off x="4665" y="1546"/>
                  <a:ext cx="21" cy="19"/>
                </a:xfrm>
                <a:custGeom>
                  <a:avLst/>
                  <a:gdLst>
                    <a:gd name="T0" fmla="*/ 13 w 15"/>
                    <a:gd name="T1" fmla="*/ 6 h 13"/>
                    <a:gd name="T2" fmla="*/ 9 w 15"/>
                    <a:gd name="T3" fmla="*/ 12 h 13"/>
                    <a:gd name="T4" fmla="*/ 4 w 15"/>
                    <a:gd name="T5" fmla="*/ 0 h 13"/>
                    <a:gd name="T6" fmla="*/ 5 w 15"/>
                    <a:gd name="T7" fmla="*/ 0 h 13"/>
                    <a:gd name="T8" fmla="*/ 13 w 15"/>
                    <a:gd name="T9" fmla="*/ 6 h 13"/>
                  </a:gdLst>
                  <a:ahLst/>
                  <a:cxnLst>
                    <a:cxn ang="0">
                      <a:pos x="T0" y="T1"/>
                    </a:cxn>
                    <a:cxn ang="0">
                      <a:pos x="T2" y="T3"/>
                    </a:cxn>
                    <a:cxn ang="0">
                      <a:pos x="T4" y="T5"/>
                    </a:cxn>
                    <a:cxn ang="0">
                      <a:pos x="T6" y="T7"/>
                    </a:cxn>
                    <a:cxn ang="0">
                      <a:pos x="T8" y="T9"/>
                    </a:cxn>
                  </a:cxnLst>
                  <a:rect l="0" t="0" r="r" b="b"/>
                  <a:pathLst>
                    <a:path w="15" h="13">
                      <a:moveTo>
                        <a:pt x="13" y="6"/>
                      </a:moveTo>
                      <a:cubicBezTo>
                        <a:pt x="15" y="10"/>
                        <a:pt x="13" y="13"/>
                        <a:pt x="9" y="12"/>
                      </a:cubicBezTo>
                      <a:cubicBezTo>
                        <a:pt x="3" y="10"/>
                        <a:pt x="0" y="2"/>
                        <a:pt x="4" y="0"/>
                      </a:cubicBezTo>
                      <a:cubicBezTo>
                        <a:pt x="4" y="0"/>
                        <a:pt x="5" y="0"/>
                        <a:pt x="5" y="0"/>
                      </a:cubicBezTo>
                      <a:cubicBezTo>
                        <a:pt x="9" y="0"/>
                        <a:pt x="12" y="3"/>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6" name="Freeform 631">
                  <a:extLst>
                    <a:ext uri="{FF2B5EF4-FFF2-40B4-BE49-F238E27FC236}">
                      <a16:creationId xmlns:a16="http://schemas.microsoft.com/office/drawing/2014/main" id="{907FA1DE-DEA0-4D01-90CA-978570F94828}"/>
                    </a:ext>
                  </a:extLst>
                </p:cNvPr>
                <p:cNvSpPr>
                  <a:spLocks/>
                </p:cNvSpPr>
                <p:nvPr/>
              </p:nvSpPr>
              <p:spPr bwMode="auto">
                <a:xfrm>
                  <a:off x="4682" y="1584"/>
                  <a:ext cx="22" cy="22"/>
                </a:xfrm>
                <a:custGeom>
                  <a:avLst/>
                  <a:gdLst>
                    <a:gd name="T0" fmla="*/ 13 w 15"/>
                    <a:gd name="T1" fmla="*/ 7 h 15"/>
                    <a:gd name="T2" fmla="*/ 8 w 15"/>
                    <a:gd name="T3" fmla="*/ 13 h 15"/>
                    <a:gd name="T4" fmla="*/ 4 w 15"/>
                    <a:gd name="T5" fmla="*/ 0 h 15"/>
                    <a:gd name="T6" fmla="*/ 5 w 15"/>
                    <a:gd name="T7" fmla="*/ 0 h 15"/>
                    <a:gd name="T8" fmla="*/ 13 w 15"/>
                    <a:gd name="T9" fmla="*/ 7 h 15"/>
                  </a:gdLst>
                  <a:ahLst/>
                  <a:cxnLst>
                    <a:cxn ang="0">
                      <a:pos x="T0" y="T1"/>
                    </a:cxn>
                    <a:cxn ang="0">
                      <a:pos x="T2" y="T3"/>
                    </a:cxn>
                    <a:cxn ang="0">
                      <a:pos x="T4" y="T5"/>
                    </a:cxn>
                    <a:cxn ang="0">
                      <a:pos x="T6" y="T7"/>
                    </a:cxn>
                    <a:cxn ang="0">
                      <a:pos x="T8" y="T9"/>
                    </a:cxn>
                  </a:cxnLst>
                  <a:rect l="0" t="0" r="r" b="b"/>
                  <a:pathLst>
                    <a:path w="15" h="15">
                      <a:moveTo>
                        <a:pt x="13" y="7"/>
                      </a:moveTo>
                      <a:cubicBezTo>
                        <a:pt x="15" y="11"/>
                        <a:pt x="12" y="15"/>
                        <a:pt x="8" y="13"/>
                      </a:cubicBezTo>
                      <a:cubicBezTo>
                        <a:pt x="2" y="10"/>
                        <a:pt x="0" y="2"/>
                        <a:pt x="4" y="0"/>
                      </a:cubicBezTo>
                      <a:cubicBezTo>
                        <a:pt x="4" y="0"/>
                        <a:pt x="5" y="0"/>
                        <a:pt x="5" y="0"/>
                      </a:cubicBezTo>
                      <a:cubicBezTo>
                        <a:pt x="9" y="0"/>
                        <a:pt x="12"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7" name="Freeform 632">
                  <a:extLst>
                    <a:ext uri="{FF2B5EF4-FFF2-40B4-BE49-F238E27FC236}">
                      <a16:creationId xmlns:a16="http://schemas.microsoft.com/office/drawing/2014/main" id="{62BDF403-453D-476E-84AA-2157AA20BA55}"/>
                    </a:ext>
                  </a:extLst>
                </p:cNvPr>
                <p:cNvSpPr>
                  <a:spLocks/>
                </p:cNvSpPr>
                <p:nvPr/>
              </p:nvSpPr>
              <p:spPr bwMode="auto">
                <a:xfrm>
                  <a:off x="4698" y="1562"/>
                  <a:ext cx="22" cy="21"/>
                </a:xfrm>
                <a:custGeom>
                  <a:avLst/>
                  <a:gdLst>
                    <a:gd name="T0" fmla="*/ 13 w 15"/>
                    <a:gd name="T1" fmla="*/ 6 h 14"/>
                    <a:gd name="T2" fmla="*/ 9 w 15"/>
                    <a:gd name="T3" fmla="*/ 12 h 14"/>
                    <a:gd name="T4" fmla="*/ 3 w 15"/>
                    <a:gd name="T5" fmla="*/ 0 h 14"/>
                    <a:gd name="T6" fmla="*/ 4 w 15"/>
                    <a:gd name="T7" fmla="*/ 0 h 14"/>
                    <a:gd name="T8" fmla="*/ 13 w 15"/>
                    <a:gd name="T9" fmla="*/ 6 h 14"/>
                  </a:gdLst>
                  <a:ahLst/>
                  <a:cxnLst>
                    <a:cxn ang="0">
                      <a:pos x="T0" y="T1"/>
                    </a:cxn>
                    <a:cxn ang="0">
                      <a:pos x="T2" y="T3"/>
                    </a:cxn>
                    <a:cxn ang="0">
                      <a:pos x="T4" y="T5"/>
                    </a:cxn>
                    <a:cxn ang="0">
                      <a:pos x="T6" y="T7"/>
                    </a:cxn>
                    <a:cxn ang="0">
                      <a:pos x="T8" y="T9"/>
                    </a:cxn>
                  </a:cxnLst>
                  <a:rect l="0" t="0" r="r" b="b"/>
                  <a:pathLst>
                    <a:path w="15" h="14">
                      <a:moveTo>
                        <a:pt x="13" y="6"/>
                      </a:moveTo>
                      <a:cubicBezTo>
                        <a:pt x="15" y="11"/>
                        <a:pt x="13" y="14"/>
                        <a:pt x="9" y="12"/>
                      </a:cubicBezTo>
                      <a:cubicBezTo>
                        <a:pt x="3" y="10"/>
                        <a:pt x="0" y="2"/>
                        <a:pt x="3" y="0"/>
                      </a:cubicBezTo>
                      <a:cubicBezTo>
                        <a:pt x="4" y="0"/>
                        <a:pt x="4" y="0"/>
                        <a:pt x="4" y="0"/>
                      </a:cubicBezTo>
                      <a:cubicBezTo>
                        <a:pt x="8" y="0"/>
                        <a:pt x="12" y="4"/>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8" name="Freeform 633">
                  <a:extLst>
                    <a:ext uri="{FF2B5EF4-FFF2-40B4-BE49-F238E27FC236}">
                      <a16:creationId xmlns:a16="http://schemas.microsoft.com/office/drawing/2014/main" id="{A417478D-E16E-4FEA-A1AE-D2B27CD6BF69}"/>
                    </a:ext>
                  </a:extLst>
                </p:cNvPr>
                <p:cNvSpPr>
                  <a:spLocks/>
                </p:cNvSpPr>
                <p:nvPr/>
              </p:nvSpPr>
              <p:spPr bwMode="auto">
                <a:xfrm>
                  <a:off x="4717" y="1600"/>
                  <a:ext cx="21" cy="23"/>
                </a:xfrm>
                <a:custGeom>
                  <a:avLst/>
                  <a:gdLst>
                    <a:gd name="T0" fmla="*/ 14 w 15"/>
                    <a:gd name="T1" fmla="*/ 7 h 16"/>
                    <a:gd name="T2" fmla="*/ 8 w 15"/>
                    <a:gd name="T3" fmla="*/ 14 h 16"/>
                    <a:gd name="T4" fmla="*/ 4 w 15"/>
                    <a:gd name="T5" fmla="*/ 1 h 16"/>
                    <a:gd name="T6" fmla="*/ 5 w 15"/>
                    <a:gd name="T7" fmla="*/ 0 h 16"/>
                    <a:gd name="T8" fmla="*/ 14 w 15"/>
                    <a:gd name="T9" fmla="*/ 7 h 16"/>
                  </a:gdLst>
                  <a:ahLst/>
                  <a:cxnLst>
                    <a:cxn ang="0">
                      <a:pos x="T0" y="T1"/>
                    </a:cxn>
                    <a:cxn ang="0">
                      <a:pos x="T2" y="T3"/>
                    </a:cxn>
                    <a:cxn ang="0">
                      <a:pos x="T4" y="T5"/>
                    </a:cxn>
                    <a:cxn ang="0">
                      <a:pos x="T6" y="T7"/>
                    </a:cxn>
                    <a:cxn ang="0">
                      <a:pos x="T8" y="T9"/>
                    </a:cxn>
                  </a:cxnLst>
                  <a:rect l="0" t="0" r="r" b="b"/>
                  <a:pathLst>
                    <a:path w="15" h="16">
                      <a:moveTo>
                        <a:pt x="14" y="7"/>
                      </a:moveTo>
                      <a:cubicBezTo>
                        <a:pt x="15" y="12"/>
                        <a:pt x="13" y="16"/>
                        <a:pt x="8" y="14"/>
                      </a:cubicBezTo>
                      <a:cubicBezTo>
                        <a:pt x="2" y="11"/>
                        <a:pt x="0" y="3"/>
                        <a:pt x="4" y="1"/>
                      </a:cubicBezTo>
                      <a:cubicBezTo>
                        <a:pt x="4" y="1"/>
                        <a:pt x="4" y="1"/>
                        <a:pt x="5" y="0"/>
                      </a:cubicBezTo>
                      <a:cubicBezTo>
                        <a:pt x="9" y="0"/>
                        <a:pt x="12"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9" name="Freeform 634">
                  <a:extLst>
                    <a:ext uri="{FF2B5EF4-FFF2-40B4-BE49-F238E27FC236}">
                      <a16:creationId xmlns:a16="http://schemas.microsoft.com/office/drawing/2014/main" id="{8186BAAD-0745-4000-87AD-3A0D8DB6011A}"/>
                    </a:ext>
                  </a:extLst>
                </p:cNvPr>
                <p:cNvSpPr>
                  <a:spLocks/>
                </p:cNvSpPr>
                <p:nvPr/>
              </p:nvSpPr>
              <p:spPr bwMode="auto">
                <a:xfrm>
                  <a:off x="4678" y="1526"/>
                  <a:ext cx="21" cy="19"/>
                </a:xfrm>
                <a:custGeom>
                  <a:avLst/>
                  <a:gdLst>
                    <a:gd name="T0" fmla="*/ 13 w 15"/>
                    <a:gd name="T1" fmla="*/ 6 h 13"/>
                    <a:gd name="T2" fmla="*/ 9 w 15"/>
                    <a:gd name="T3" fmla="*/ 12 h 13"/>
                    <a:gd name="T4" fmla="*/ 4 w 15"/>
                    <a:gd name="T5" fmla="*/ 0 h 13"/>
                    <a:gd name="T6" fmla="*/ 4 w 15"/>
                    <a:gd name="T7" fmla="*/ 0 h 13"/>
                    <a:gd name="T8" fmla="*/ 13 w 15"/>
                    <a:gd name="T9" fmla="*/ 6 h 13"/>
                  </a:gdLst>
                  <a:ahLst/>
                  <a:cxnLst>
                    <a:cxn ang="0">
                      <a:pos x="T0" y="T1"/>
                    </a:cxn>
                    <a:cxn ang="0">
                      <a:pos x="T2" y="T3"/>
                    </a:cxn>
                    <a:cxn ang="0">
                      <a:pos x="T4" y="T5"/>
                    </a:cxn>
                    <a:cxn ang="0">
                      <a:pos x="T6" y="T7"/>
                    </a:cxn>
                    <a:cxn ang="0">
                      <a:pos x="T8" y="T9"/>
                    </a:cxn>
                  </a:cxnLst>
                  <a:rect l="0" t="0" r="r" b="b"/>
                  <a:pathLst>
                    <a:path w="15" h="13">
                      <a:moveTo>
                        <a:pt x="13" y="6"/>
                      </a:moveTo>
                      <a:cubicBezTo>
                        <a:pt x="15" y="10"/>
                        <a:pt x="13" y="13"/>
                        <a:pt x="9" y="12"/>
                      </a:cubicBezTo>
                      <a:cubicBezTo>
                        <a:pt x="4" y="10"/>
                        <a:pt x="0" y="2"/>
                        <a:pt x="4" y="0"/>
                      </a:cubicBezTo>
                      <a:cubicBezTo>
                        <a:pt x="4" y="0"/>
                        <a:pt x="4" y="0"/>
                        <a:pt x="4" y="0"/>
                      </a:cubicBezTo>
                      <a:cubicBezTo>
                        <a:pt x="8" y="0"/>
                        <a:pt x="11" y="3"/>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0" name="Freeform 635">
                  <a:extLst>
                    <a:ext uri="{FF2B5EF4-FFF2-40B4-BE49-F238E27FC236}">
                      <a16:creationId xmlns:a16="http://schemas.microsoft.com/office/drawing/2014/main" id="{BD069DD5-BA19-48C8-A642-96731B3BECE1}"/>
                    </a:ext>
                  </a:extLst>
                </p:cNvPr>
                <p:cNvSpPr>
                  <a:spLocks/>
                </p:cNvSpPr>
                <p:nvPr/>
              </p:nvSpPr>
              <p:spPr bwMode="auto">
                <a:xfrm>
                  <a:off x="4707" y="1540"/>
                  <a:ext cx="23" cy="21"/>
                </a:xfrm>
                <a:custGeom>
                  <a:avLst/>
                  <a:gdLst>
                    <a:gd name="T0" fmla="*/ 13 w 16"/>
                    <a:gd name="T1" fmla="*/ 7 h 14"/>
                    <a:gd name="T2" fmla="*/ 11 w 16"/>
                    <a:gd name="T3" fmla="*/ 13 h 14"/>
                    <a:gd name="T4" fmla="*/ 4 w 16"/>
                    <a:gd name="T5" fmla="*/ 1 h 14"/>
                    <a:gd name="T6" fmla="*/ 5 w 16"/>
                    <a:gd name="T7" fmla="*/ 1 h 14"/>
                    <a:gd name="T8" fmla="*/ 13 w 16"/>
                    <a:gd name="T9" fmla="*/ 7 h 14"/>
                  </a:gdLst>
                  <a:ahLst/>
                  <a:cxnLst>
                    <a:cxn ang="0">
                      <a:pos x="T0" y="T1"/>
                    </a:cxn>
                    <a:cxn ang="0">
                      <a:pos x="T2" y="T3"/>
                    </a:cxn>
                    <a:cxn ang="0">
                      <a:pos x="T4" y="T5"/>
                    </a:cxn>
                    <a:cxn ang="0">
                      <a:pos x="T6" y="T7"/>
                    </a:cxn>
                    <a:cxn ang="0">
                      <a:pos x="T8" y="T9"/>
                    </a:cxn>
                  </a:cxnLst>
                  <a:rect l="0" t="0" r="r" b="b"/>
                  <a:pathLst>
                    <a:path w="16" h="14">
                      <a:moveTo>
                        <a:pt x="13" y="7"/>
                      </a:moveTo>
                      <a:cubicBezTo>
                        <a:pt x="16" y="11"/>
                        <a:pt x="14" y="14"/>
                        <a:pt x="11" y="13"/>
                      </a:cubicBezTo>
                      <a:cubicBezTo>
                        <a:pt x="5" y="12"/>
                        <a:pt x="0" y="3"/>
                        <a:pt x="4" y="1"/>
                      </a:cubicBezTo>
                      <a:cubicBezTo>
                        <a:pt x="4" y="1"/>
                        <a:pt x="4" y="1"/>
                        <a:pt x="5" y="1"/>
                      </a:cubicBezTo>
                      <a:cubicBezTo>
                        <a:pt x="8" y="0"/>
                        <a:pt x="12"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1" name="Freeform 636">
                  <a:extLst>
                    <a:ext uri="{FF2B5EF4-FFF2-40B4-BE49-F238E27FC236}">
                      <a16:creationId xmlns:a16="http://schemas.microsoft.com/office/drawing/2014/main" id="{357F572C-956F-4E04-9A8D-23AD4563CCDF}"/>
                    </a:ext>
                  </a:extLst>
                </p:cNvPr>
                <p:cNvSpPr>
                  <a:spLocks/>
                </p:cNvSpPr>
                <p:nvPr/>
              </p:nvSpPr>
              <p:spPr bwMode="auto">
                <a:xfrm>
                  <a:off x="4728" y="1578"/>
                  <a:ext cx="23" cy="22"/>
                </a:xfrm>
                <a:custGeom>
                  <a:avLst/>
                  <a:gdLst>
                    <a:gd name="T0" fmla="*/ 14 w 16"/>
                    <a:gd name="T1" fmla="*/ 7 h 15"/>
                    <a:gd name="T2" fmla="*/ 10 w 16"/>
                    <a:gd name="T3" fmla="*/ 13 h 15"/>
                    <a:gd name="T4" fmla="*/ 4 w 16"/>
                    <a:gd name="T5" fmla="*/ 1 h 15"/>
                    <a:gd name="T6" fmla="*/ 5 w 16"/>
                    <a:gd name="T7" fmla="*/ 0 h 15"/>
                    <a:gd name="T8" fmla="*/ 14 w 16"/>
                    <a:gd name="T9" fmla="*/ 7 h 15"/>
                  </a:gdLst>
                  <a:ahLst/>
                  <a:cxnLst>
                    <a:cxn ang="0">
                      <a:pos x="T0" y="T1"/>
                    </a:cxn>
                    <a:cxn ang="0">
                      <a:pos x="T2" y="T3"/>
                    </a:cxn>
                    <a:cxn ang="0">
                      <a:pos x="T4" y="T5"/>
                    </a:cxn>
                    <a:cxn ang="0">
                      <a:pos x="T6" y="T7"/>
                    </a:cxn>
                    <a:cxn ang="0">
                      <a:pos x="T8" y="T9"/>
                    </a:cxn>
                  </a:cxnLst>
                  <a:rect l="0" t="0" r="r" b="b"/>
                  <a:pathLst>
                    <a:path w="16" h="15">
                      <a:moveTo>
                        <a:pt x="14" y="7"/>
                      </a:moveTo>
                      <a:cubicBezTo>
                        <a:pt x="16" y="11"/>
                        <a:pt x="14" y="15"/>
                        <a:pt x="10" y="13"/>
                      </a:cubicBezTo>
                      <a:cubicBezTo>
                        <a:pt x="4" y="11"/>
                        <a:pt x="0" y="2"/>
                        <a:pt x="4" y="1"/>
                      </a:cubicBezTo>
                      <a:cubicBezTo>
                        <a:pt x="4" y="0"/>
                        <a:pt x="5" y="0"/>
                        <a:pt x="5" y="0"/>
                      </a:cubicBezTo>
                      <a:cubicBezTo>
                        <a:pt x="9" y="0"/>
                        <a:pt x="12"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2" name="Freeform 637">
                  <a:extLst>
                    <a:ext uri="{FF2B5EF4-FFF2-40B4-BE49-F238E27FC236}">
                      <a16:creationId xmlns:a16="http://schemas.microsoft.com/office/drawing/2014/main" id="{4B7783B9-28C9-465C-BC84-5778F0D4D9B6}"/>
                    </a:ext>
                  </a:extLst>
                </p:cNvPr>
                <p:cNvSpPr>
                  <a:spLocks/>
                </p:cNvSpPr>
                <p:nvPr/>
              </p:nvSpPr>
              <p:spPr bwMode="auto">
                <a:xfrm>
                  <a:off x="4880" y="2669"/>
                  <a:ext cx="23" cy="25"/>
                </a:xfrm>
                <a:custGeom>
                  <a:avLst/>
                  <a:gdLst>
                    <a:gd name="T0" fmla="*/ 14 w 16"/>
                    <a:gd name="T1" fmla="*/ 7 h 17"/>
                    <a:gd name="T2" fmla="*/ 1 w 16"/>
                    <a:gd name="T3" fmla="*/ 12 h 17"/>
                    <a:gd name="T4" fmla="*/ 10 w 16"/>
                    <a:gd name="T5" fmla="*/ 0 h 17"/>
                    <a:gd name="T6" fmla="*/ 14 w 16"/>
                    <a:gd name="T7" fmla="*/ 7 h 17"/>
                  </a:gdLst>
                  <a:ahLst/>
                  <a:cxnLst>
                    <a:cxn ang="0">
                      <a:pos x="T0" y="T1"/>
                    </a:cxn>
                    <a:cxn ang="0">
                      <a:pos x="T2" y="T3"/>
                    </a:cxn>
                    <a:cxn ang="0">
                      <a:pos x="T4" y="T5"/>
                    </a:cxn>
                    <a:cxn ang="0">
                      <a:pos x="T6" y="T7"/>
                    </a:cxn>
                  </a:cxnLst>
                  <a:rect l="0" t="0" r="r" b="b"/>
                  <a:pathLst>
                    <a:path w="16" h="17">
                      <a:moveTo>
                        <a:pt x="14" y="7"/>
                      </a:moveTo>
                      <a:cubicBezTo>
                        <a:pt x="11" y="14"/>
                        <a:pt x="3" y="17"/>
                        <a:pt x="1" y="12"/>
                      </a:cubicBezTo>
                      <a:cubicBezTo>
                        <a:pt x="0" y="9"/>
                        <a:pt x="4" y="2"/>
                        <a:pt x="10" y="0"/>
                      </a:cubicBezTo>
                      <a:cubicBezTo>
                        <a:pt x="15" y="0"/>
                        <a:pt x="16"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3" name="Freeform 638">
                  <a:extLst>
                    <a:ext uri="{FF2B5EF4-FFF2-40B4-BE49-F238E27FC236}">
                      <a16:creationId xmlns:a16="http://schemas.microsoft.com/office/drawing/2014/main" id="{1DFF30E3-512E-4040-B231-2541683F3227}"/>
                    </a:ext>
                  </a:extLst>
                </p:cNvPr>
                <p:cNvSpPr>
                  <a:spLocks/>
                </p:cNvSpPr>
                <p:nvPr/>
              </p:nvSpPr>
              <p:spPr bwMode="auto">
                <a:xfrm>
                  <a:off x="4892" y="2626"/>
                  <a:ext cx="24" cy="26"/>
                </a:xfrm>
                <a:custGeom>
                  <a:avLst/>
                  <a:gdLst>
                    <a:gd name="T0" fmla="*/ 16 w 17"/>
                    <a:gd name="T1" fmla="*/ 8 h 18"/>
                    <a:gd name="T2" fmla="*/ 2 w 17"/>
                    <a:gd name="T3" fmla="*/ 13 h 18"/>
                    <a:gd name="T4" fmla="*/ 11 w 17"/>
                    <a:gd name="T5" fmla="*/ 1 h 18"/>
                    <a:gd name="T6" fmla="*/ 16 w 17"/>
                    <a:gd name="T7" fmla="*/ 8 h 18"/>
                  </a:gdLst>
                  <a:ahLst/>
                  <a:cxnLst>
                    <a:cxn ang="0">
                      <a:pos x="T0" y="T1"/>
                    </a:cxn>
                    <a:cxn ang="0">
                      <a:pos x="T2" y="T3"/>
                    </a:cxn>
                    <a:cxn ang="0">
                      <a:pos x="T4" y="T5"/>
                    </a:cxn>
                    <a:cxn ang="0">
                      <a:pos x="T6" y="T7"/>
                    </a:cxn>
                  </a:cxnLst>
                  <a:rect l="0" t="0" r="r" b="b"/>
                  <a:pathLst>
                    <a:path w="17" h="18">
                      <a:moveTo>
                        <a:pt x="16" y="8"/>
                      </a:moveTo>
                      <a:cubicBezTo>
                        <a:pt x="13" y="15"/>
                        <a:pt x="4" y="18"/>
                        <a:pt x="2" y="13"/>
                      </a:cubicBezTo>
                      <a:cubicBezTo>
                        <a:pt x="0" y="9"/>
                        <a:pt x="4" y="2"/>
                        <a:pt x="11" y="1"/>
                      </a:cubicBezTo>
                      <a:cubicBezTo>
                        <a:pt x="17" y="0"/>
                        <a:pt x="17"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4" name="Freeform 639">
                  <a:extLst>
                    <a:ext uri="{FF2B5EF4-FFF2-40B4-BE49-F238E27FC236}">
                      <a16:creationId xmlns:a16="http://schemas.microsoft.com/office/drawing/2014/main" id="{261D6997-76B7-4EE9-B392-2B40B5480344}"/>
                    </a:ext>
                  </a:extLst>
                </p:cNvPr>
                <p:cNvSpPr>
                  <a:spLocks/>
                </p:cNvSpPr>
                <p:nvPr/>
              </p:nvSpPr>
              <p:spPr bwMode="auto">
                <a:xfrm>
                  <a:off x="4932" y="2261"/>
                  <a:ext cx="26" cy="34"/>
                </a:xfrm>
                <a:custGeom>
                  <a:avLst/>
                  <a:gdLst>
                    <a:gd name="T0" fmla="*/ 18 w 18"/>
                    <a:gd name="T1" fmla="*/ 10 h 24"/>
                    <a:gd name="T2" fmla="*/ 4 w 18"/>
                    <a:gd name="T3" fmla="*/ 18 h 24"/>
                    <a:gd name="T4" fmla="*/ 10 w 18"/>
                    <a:gd name="T5" fmla="*/ 1 h 24"/>
                    <a:gd name="T6" fmla="*/ 18 w 18"/>
                    <a:gd name="T7" fmla="*/ 10 h 24"/>
                  </a:gdLst>
                  <a:ahLst/>
                  <a:cxnLst>
                    <a:cxn ang="0">
                      <a:pos x="T0" y="T1"/>
                    </a:cxn>
                    <a:cxn ang="0">
                      <a:pos x="T2" y="T3"/>
                    </a:cxn>
                    <a:cxn ang="0">
                      <a:pos x="T4" y="T5"/>
                    </a:cxn>
                    <a:cxn ang="0">
                      <a:pos x="T6" y="T7"/>
                    </a:cxn>
                  </a:cxnLst>
                  <a:rect l="0" t="0" r="r" b="b"/>
                  <a:pathLst>
                    <a:path w="18" h="24">
                      <a:moveTo>
                        <a:pt x="18" y="10"/>
                      </a:moveTo>
                      <a:cubicBezTo>
                        <a:pt x="17" y="19"/>
                        <a:pt x="9" y="24"/>
                        <a:pt x="4" y="18"/>
                      </a:cubicBezTo>
                      <a:cubicBezTo>
                        <a:pt x="0" y="13"/>
                        <a:pt x="2" y="2"/>
                        <a:pt x="10" y="1"/>
                      </a:cubicBezTo>
                      <a:cubicBezTo>
                        <a:pt x="16" y="0"/>
                        <a:pt x="18"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5" name="Freeform 640">
                  <a:extLst>
                    <a:ext uri="{FF2B5EF4-FFF2-40B4-BE49-F238E27FC236}">
                      <a16:creationId xmlns:a16="http://schemas.microsoft.com/office/drawing/2014/main" id="{89F17FA0-E36D-4CD7-B22D-81EA2C5064B4}"/>
                    </a:ext>
                  </a:extLst>
                </p:cNvPr>
                <p:cNvSpPr>
                  <a:spLocks/>
                </p:cNvSpPr>
                <p:nvPr/>
              </p:nvSpPr>
              <p:spPr bwMode="auto">
                <a:xfrm>
                  <a:off x="4932" y="2319"/>
                  <a:ext cx="26" cy="33"/>
                </a:xfrm>
                <a:custGeom>
                  <a:avLst/>
                  <a:gdLst>
                    <a:gd name="T0" fmla="*/ 18 w 18"/>
                    <a:gd name="T1" fmla="*/ 10 h 23"/>
                    <a:gd name="T2" fmla="*/ 4 w 18"/>
                    <a:gd name="T3" fmla="*/ 17 h 23"/>
                    <a:gd name="T4" fmla="*/ 10 w 18"/>
                    <a:gd name="T5" fmla="*/ 0 h 23"/>
                    <a:gd name="T6" fmla="*/ 18 w 18"/>
                    <a:gd name="T7" fmla="*/ 10 h 23"/>
                  </a:gdLst>
                  <a:ahLst/>
                  <a:cxnLst>
                    <a:cxn ang="0">
                      <a:pos x="T0" y="T1"/>
                    </a:cxn>
                    <a:cxn ang="0">
                      <a:pos x="T2" y="T3"/>
                    </a:cxn>
                    <a:cxn ang="0">
                      <a:pos x="T4" y="T5"/>
                    </a:cxn>
                    <a:cxn ang="0">
                      <a:pos x="T6" y="T7"/>
                    </a:cxn>
                  </a:cxnLst>
                  <a:rect l="0" t="0" r="r" b="b"/>
                  <a:pathLst>
                    <a:path w="18" h="23">
                      <a:moveTo>
                        <a:pt x="18" y="10"/>
                      </a:moveTo>
                      <a:cubicBezTo>
                        <a:pt x="17" y="19"/>
                        <a:pt x="8" y="23"/>
                        <a:pt x="4" y="17"/>
                      </a:cubicBezTo>
                      <a:cubicBezTo>
                        <a:pt x="0" y="12"/>
                        <a:pt x="3" y="2"/>
                        <a:pt x="10" y="0"/>
                      </a:cubicBezTo>
                      <a:cubicBezTo>
                        <a:pt x="16" y="0"/>
                        <a:pt x="18"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6" name="Freeform 641">
                  <a:extLst>
                    <a:ext uri="{FF2B5EF4-FFF2-40B4-BE49-F238E27FC236}">
                      <a16:creationId xmlns:a16="http://schemas.microsoft.com/office/drawing/2014/main" id="{F911B802-DFF8-44AB-88BC-EDC50CC76420}"/>
                    </a:ext>
                  </a:extLst>
                </p:cNvPr>
                <p:cNvSpPr>
                  <a:spLocks/>
                </p:cNvSpPr>
                <p:nvPr/>
              </p:nvSpPr>
              <p:spPr bwMode="auto">
                <a:xfrm>
                  <a:off x="5190" y="2210"/>
                  <a:ext cx="17" cy="35"/>
                </a:xfrm>
                <a:custGeom>
                  <a:avLst/>
                  <a:gdLst>
                    <a:gd name="T0" fmla="*/ 12 w 12"/>
                    <a:gd name="T1" fmla="*/ 11 h 24"/>
                    <a:gd name="T2" fmla="*/ 3 w 12"/>
                    <a:gd name="T3" fmla="*/ 20 h 24"/>
                    <a:gd name="T4" fmla="*/ 7 w 12"/>
                    <a:gd name="T5" fmla="*/ 1 h 24"/>
                    <a:gd name="T6" fmla="*/ 12 w 12"/>
                    <a:gd name="T7" fmla="*/ 11 h 24"/>
                  </a:gdLst>
                  <a:ahLst/>
                  <a:cxnLst>
                    <a:cxn ang="0">
                      <a:pos x="T0" y="T1"/>
                    </a:cxn>
                    <a:cxn ang="0">
                      <a:pos x="T2" y="T3"/>
                    </a:cxn>
                    <a:cxn ang="0">
                      <a:pos x="T4" y="T5"/>
                    </a:cxn>
                    <a:cxn ang="0">
                      <a:pos x="T6" y="T7"/>
                    </a:cxn>
                  </a:cxnLst>
                  <a:rect l="0" t="0" r="r" b="b"/>
                  <a:pathLst>
                    <a:path w="12" h="24">
                      <a:moveTo>
                        <a:pt x="12" y="11"/>
                      </a:moveTo>
                      <a:cubicBezTo>
                        <a:pt x="12" y="19"/>
                        <a:pt x="7" y="24"/>
                        <a:pt x="3" y="20"/>
                      </a:cubicBezTo>
                      <a:cubicBezTo>
                        <a:pt x="0" y="15"/>
                        <a:pt x="1" y="3"/>
                        <a:pt x="7" y="1"/>
                      </a:cubicBezTo>
                      <a:cubicBezTo>
                        <a:pt x="11" y="0"/>
                        <a:pt x="12" y="6"/>
                        <a:pt x="1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7" name="Freeform 642">
                  <a:extLst>
                    <a:ext uri="{FF2B5EF4-FFF2-40B4-BE49-F238E27FC236}">
                      <a16:creationId xmlns:a16="http://schemas.microsoft.com/office/drawing/2014/main" id="{169C32F0-1213-443F-B413-112EB8E1185A}"/>
                    </a:ext>
                  </a:extLst>
                </p:cNvPr>
                <p:cNvSpPr>
                  <a:spLocks/>
                </p:cNvSpPr>
                <p:nvPr/>
              </p:nvSpPr>
              <p:spPr bwMode="auto">
                <a:xfrm>
                  <a:off x="5188" y="2268"/>
                  <a:ext cx="19" cy="33"/>
                </a:xfrm>
                <a:custGeom>
                  <a:avLst/>
                  <a:gdLst>
                    <a:gd name="T0" fmla="*/ 13 w 13"/>
                    <a:gd name="T1" fmla="*/ 10 h 23"/>
                    <a:gd name="T2" fmla="*/ 4 w 13"/>
                    <a:gd name="T3" fmla="*/ 19 h 23"/>
                    <a:gd name="T4" fmla="*/ 8 w 13"/>
                    <a:gd name="T5" fmla="*/ 1 h 23"/>
                    <a:gd name="T6" fmla="*/ 13 w 13"/>
                    <a:gd name="T7" fmla="*/ 10 h 23"/>
                  </a:gdLst>
                  <a:ahLst/>
                  <a:cxnLst>
                    <a:cxn ang="0">
                      <a:pos x="T0" y="T1"/>
                    </a:cxn>
                    <a:cxn ang="0">
                      <a:pos x="T2" y="T3"/>
                    </a:cxn>
                    <a:cxn ang="0">
                      <a:pos x="T4" y="T5"/>
                    </a:cxn>
                    <a:cxn ang="0">
                      <a:pos x="T6" y="T7"/>
                    </a:cxn>
                  </a:cxnLst>
                  <a:rect l="0" t="0" r="r" b="b"/>
                  <a:pathLst>
                    <a:path w="13" h="23">
                      <a:moveTo>
                        <a:pt x="13" y="10"/>
                      </a:moveTo>
                      <a:cubicBezTo>
                        <a:pt x="12" y="18"/>
                        <a:pt x="7" y="23"/>
                        <a:pt x="4" y="19"/>
                      </a:cubicBezTo>
                      <a:cubicBezTo>
                        <a:pt x="0" y="15"/>
                        <a:pt x="2" y="3"/>
                        <a:pt x="8" y="1"/>
                      </a:cubicBezTo>
                      <a:cubicBezTo>
                        <a:pt x="12" y="0"/>
                        <a:pt x="13" y="6"/>
                        <a:pt x="1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8" name="Freeform 643">
                  <a:extLst>
                    <a:ext uri="{FF2B5EF4-FFF2-40B4-BE49-F238E27FC236}">
                      <a16:creationId xmlns:a16="http://schemas.microsoft.com/office/drawing/2014/main" id="{8D6ECF94-30DD-4E29-9060-CB8D570346E3}"/>
                    </a:ext>
                  </a:extLst>
                </p:cNvPr>
                <p:cNvSpPr>
                  <a:spLocks/>
                </p:cNvSpPr>
                <p:nvPr/>
              </p:nvSpPr>
              <p:spPr bwMode="auto">
                <a:xfrm>
                  <a:off x="5210" y="2290"/>
                  <a:ext cx="17" cy="33"/>
                </a:xfrm>
                <a:custGeom>
                  <a:avLst/>
                  <a:gdLst>
                    <a:gd name="T0" fmla="*/ 11 w 12"/>
                    <a:gd name="T1" fmla="*/ 10 h 23"/>
                    <a:gd name="T2" fmla="*/ 3 w 12"/>
                    <a:gd name="T3" fmla="*/ 19 h 23"/>
                    <a:gd name="T4" fmla="*/ 7 w 12"/>
                    <a:gd name="T5" fmla="*/ 1 h 23"/>
                    <a:gd name="T6" fmla="*/ 11 w 12"/>
                    <a:gd name="T7" fmla="*/ 10 h 23"/>
                  </a:gdLst>
                  <a:ahLst/>
                  <a:cxnLst>
                    <a:cxn ang="0">
                      <a:pos x="T0" y="T1"/>
                    </a:cxn>
                    <a:cxn ang="0">
                      <a:pos x="T2" y="T3"/>
                    </a:cxn>
                    <a:cxn ang="0">
                      <a:pos x="T4" y="T5"/>
                    </a:cxn>
                    <a:cxn ang="0">
                      <a:pos x="T6" y="T7"/>
                    </a:cxn>
                  </a:cxnLst>
                  <a:rect l="0" t="0" r="r" b="b"/>
                  <a:pathLst>
                    <a:path w="12" h="23">
                      <a:moveTo>
                        <a:pt x="11" y="10"/>
                      </a:moveTo>
                      <a:cubicBezTo>
                        <a:pt x="10" y="18"/>
                        <a:pt x="6" y="23"/>
                        <a:pt x="3" y="19"/>
                      </a:cubicBezTo>
                      <a:cubicBezTo>
                        <a:pt x="0" y="15"/>
                        <a:pt x="2" y="3"/>
                        <a:pt x="7" y="1"/>
                      </a:cubicBezTo>
                      <a:cubicBezTo>
                        <a:pt x="11" y="0"/>
                        <a:pt x="12" y="6"/>
                        <a:pt x="1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9" name="Freeform 644">
                  <a:extLst>
                    <a:ext uri="{FF2B5EF4-FFF2-40B4-BE49-F238E27FC236}">
                      <a16:creationId xmlns:a16="http://schemas.microsoft.com/office/drawing/2014/main" id="{27EECDCB-E339-48F0-BF16-956879DACB6E}"/>
                    </a:ext>
                  </a:extLst>
                </p:cNvPr>
                <p:cNvSpPr>
                  <a:spLocks/>
                </p:cNvSpPr>
                <p:nvPr/>
              </p:nvSpPr>
              <p:spPr bwMode="auto">
                <a:xfrm>
                  <a:off x="5211" y="2175"/>
                  <a:ext cx="16" cy="34"/>
                </a:xfrm>
                <a:custGeom>
                  <a:avLst/>
                  <a:gdLst>
                    <a:gd name="T0" fmla="*/ 11 w 11"/>
                    <a:gd name="T1" fmla="*/ 10 h 23"/>
                    <a:gd name="T2" fmla="*/ 4 w 11"/>
                    <a:gd name="T3" fmla="*/ 19 h 23"/>
                    <a:gd name="T4" fmla="*/ 6 w 11"/>
                    <a:gd name="T5" fmla="*/ 0 h 23"/>
                    <a:gd name="T6" fmla="*/ 11 w 11"/>
                    <a:gd name="T7" fmla="*/ 10 h 23"/>
                  </a:gdLst>
                  <a:ahLst/>
                  <a:cxnLst>
                    <a:cxn ang="0">
                      <a:pos x="T0" y="T1"/>
                    </a:cxn>
                    <a:cxn ang="0">
                      <a:pos x="T2" y="T3"/>
                    </a:cxn>
                    <a:cxn ang="0">
                      <a:pos x="T4" y="T5"/>
                    </a:cxn>
                    <a:cxn ang="0">
                      <a:pos x="T6" y="T7"/>
                    </a:cxn>
                  </a:cxnLst>
                  <a:rect l="0" t="0" r="r" b="b"/>
                  <a:pathLst>
                    <a:path w="11" h="23">
                      <a:moveTo>
                        <a:pt x="11" y="10"/>
                      </a:moveTo>
                      <a:cubicBezTo>
                        <a:pt x="11" y="17"/>
                        <a:pt x="7" y="23"/>
                        <a:pt x="4" y="19"/>
                      </a:cubicBezTo>
                      <a:cubicBezTo>
                        <a:pt x="0" y="16"/>
                        <a:pt x="1" y="3"/>
                        <a:pt x="6" y="0"/>
                      </a:cubicBezTo>
                      <a:cubicBezTo>
                        <a:pt x="10" y="0"/>
                        <a:pt x="11" y="5"/>
                        <a:pt x="1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0" name="Freeform 645">
                  <a:extLst>
                    <a:ext uri="{FF2B5EF4-FFF2-40B4-BE49-F238E27FC236}">
                      <a16:creationId xmlns:a16="http://schemas.microsoft.com/office/drawing/2014/main" id="{FCEA3D3D-B40E-45FC-859E-CD48264A14E7}"/>
                    </a:ext>
                  </a:extLst>
                </p:cNvPr>
                <p:cNvSpPr>
                  <a:spLocks/>
                </p:cNvSpPr>
                <p:nvPr/>
              </p:nvSpPr>
              <p:spPr bwMode="auto">
                <a:xfrm>
                  <a:off x="5213" y="2233"/>
                  <a:ext cx="16" cy="32"/>
                </a:xfrm>
                <a:custGeom>
                  <a:avLst/>
                  <a:gdLst>
                    <a:gd name="T0" fmla="*/ 11 w 11"/>
                    <a:gd name="T1" fmla="*/ 10 h 22"/>
                    <a:gd name="T2" fmla="*/ 3 w 11"/>
                    <a:gd name="T3" fmla="*/ 19 h 22"/>
                    <a:gd name="T4" fmla="*/ 6 w 11"/>
                    <a:gd name="T5" fmla="*/ 0 h 22"/>
                    <a:gd name="T6" fmla="*/ 11 w 11"/>
                    <a:gd name="T7" fmla="*/ 10 h 22"/>
                  </a:gdLst>
                  <a:ahLst/>
                  <a:cxnLst>
                    <a:cxn ang="0">
                      <a:pos x="T0" y="T1"/>
                    </a:cxn>
                    <a:cxn ang="0">
                      <a:pos x="T2" y="T3"/>
                    </a:cxn>
                    <a:cxn ang="0">
                      <a:pos x="T4" y="T5"/>
                    </a:cxn>
                    <a:cxn ang="0">
                      <a:pos x="T6" y="T7"/>
                    </a:cxn>
                  </a:cxnLst>
                  <a:rect l="0" t="0" r="r" b="b"/>
                  <a:pathLst>
                    <a:path w="11" h="22">
                      <a:moveTo>
                        <a:pt x="11" y="10"/>
                      </a:moveTo>
                      <a:cubicBezTo>
                        <a:pt x="11" y="17"/>
                        <a:pt x="6" y="22"/>
                        <a:pt x="3" y="19"/>
                      </a:cubicBezTo>
                      <a:cubicBezTo>
                        <a:pt x="0" y="16"/>
                        <a:pt x="1" y="3"/>
                        <a:pt x="6" y="0"/>
                      </a:cubicBezTo>
                      <a:cubicBezTo>
                        <a:pt x="10" y="0"/>
                        <a:pt x="11" y="5"/>
                        <a:pt x="1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1" name="Freeform 646">
                  <a:extLst>
                    <a:ext uri="{FF2B5EF4-FFF2-40B4-BE49-F238E27FC236}">
                      <a16:creationId xmlns:a16="http://schemas.microsoft.com/office/drawing/2014/main" id="{4237A934-0C95-447F-BA91-3CDB5B8A3398}"/>
                    </a:ext>
                  </a:extLst>
                </p:cNvPr>
                <p:cNvSpPr>
                  <a:spLocks/>
                </p:cNvSpPr>
                <p:nvPr/>
              </p:nvSpPr>
              <p:spPr bwMode="auto">
                <a:xfrm>
                  <a:off x="5299" y="2277"/>
                  <a:ext cx="11" cy="32"/>
                </a:xfrm>
                <a:custGeom>
                  <a:avLst/>
                  <a:gdLst>
                    <a:gd name="T0" fmla="*/ 7 w 7"/>
                    <a:gd name="T1" fmla="*/ 10 h 22"/>
                    <a:gd name="T2" fmla="*/ 2 w 7"/>
                    <a:gd name="T3" fmla="*/ 20 h 22"/>
                    <a:gd name="T4" fmla="*/ 5 w 7"/>
                    <a:gd name="T5" fmla="*/ 1 h 22"/>
                    <a:gd name="T6" fmla="*/ 7 w 7"/>
                    <a:gd name="T7" fmla="*/ 10 h 22"/>
                  </a:gdLst>
                  <a:ahLst/>
                  <a:cxnLst>
                    <a:cxn ang="0">
                      <a:pos x="T0" y="T1"/>
                    </a:cxn>
                    <a:cxn ang="0">
                      <a:pos x="T2" y="T3"/>
                    </a:cxn>
                    <a:cxn ang="0">
                      <a:pos x="T4" y="T5"/>
                    </a:cxn>
                    <a:cxn ang="0">
                      <a:pos x="T6" y="T7"/>
                    </a:cxn>
                  </a:cxnLst>
                  <a:rect l="0" t="0" r="r" b="b"/>
                  <a:pathLst>
                    <a:path w="7" h="22">
                      <a:moveTo>
                        <a:pt x="7" y="10"/>
                      </a:moveTo>
                      <a:cubicBezTo>
                        <a:pt x="6" y="16"/>
                        <a:pt x="3" y="22"/>
                        <a:pt x="2" y="20"/>
                      </a:cubicBezTo>
                      <a:cubicBezTo>
                        <a:pt x="0" y="18"/>
                        <a:pt x="2" y="4"/>
                        <a:pt x="5" y="1"/>
                      </a:cubicBezTo>
                      <a:cubicBezTo>
                        <a:pt x="7" y="0"/>
                        <a:pt x="7" y="6"/>
                        <a:pt x="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2" name="Freeform 647">
                  <a:extLst>
                    <a:ext uri="{FF2B5EF4-FFF2-40B4-BE49-F238E27FC236}">
                      <a16:creationId xmlns:a16="http://schemas.microsoft.com/office/drawing/2014/main" id="{E92791FD-53E5-4A8E-80D4-AFADB411C31A}"/>
                    </a:ext>
                  </a:extLst>
                </p:cNvPr>
                <p:cNvSpPr>
                  <a:spLocks/>
                </p:cNvSpPr>
                <p:nvPr/>
              </p:nvSpPr>
              <p:spPr bwMode="auto">
                <a:xfrm>
                  <a:off x="5314" y="2240"/>
                  <a:ext cx="9" cy="32"/>
                </a:xfrm>
                <a:custGeom>
                  <a:avLst/>
                  <a:gdLst>
                    <a:gd name="T0" fmla="*/ 5 w 6"/>
                    <a:gd name="T1" fmla="*/ 10 h 22"/>
                    <a:gd name="T2" fmla="*/ 2 w 6"/>
                    <a:gd name="T3" fmla="*/ 21 h 22"/>
                    <a:gd name="T4" fmla="*/ 4 w 6"/>
                    <a:gd name="T5" fmla="*/ 1 h 22"/>
                    <a:gd name="T6" fmla="*/ 5 w 6"/>
                    <a:gd name="T7" fmla="*/ 10 h 22"/>
                  </a:gdLst>
                  <a:ahLst/>
                  <a:cxnLst>
                    <a:cxn ang="0">
                      <a:pos x="T0" y="T1"/>
                    </a:cxn>
                    <a:cxn ang="0">
                      <a:pos x="T2" y="T3"/>
                    </a:cxn>
                    <a:cxn ang="0">
                      <a:pos x="T4" y="T5"/>
                    </a:cxn>
                    <a:cxn ang="0">
                      <a:pos x="T6" y="T7"/>
                    </a:cxn>
                  </a:cxnLst>
                  <a:rect l="0" t="0" r="r" b="b"/>
                  <a:pathLst>
                    <a:path w="6" h="22">
                      <a:moveTo>
                        <a:pt x="5" y="10"/>
                      </a:moveTo>
                      <a:cubicBezTo>
                        <a:pt x="4" y="17"/>
                        <a:pt x="3" y="22"/>
                        <a:pt x="2" y="21"/>
                      </a:cubicBezTo>
                      <a:cubicBezTo>
                        <a:pt x="0" y="19"/>
                        <a:pt x="1" y="4"/>
                        <a:pt x="4" y="1"/>
                      </a:cubicBezTo>
                      <a:cubicBezTo>
                        <a:pt x="5" y="0"/>
                        <a:pt x="6" y="6"/>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3" name="Freeform 648">
                  <a:extLst>
                    <a:ext uri="{FF2B5EF4-FFF2-40B4-BE49-F238E27FC236}">
                      <a16:creationId xmlns:a16="http://schemas.microsoft.com/office/drawing/2014/main" id="{6EC78620-7D23-4CB8-A45C-D4125FB05857}"/>
                    </a:ext>
                  </a:extLst>
                </p:cNvPr>
                <p:cNvSpPr>
                  <a:spLocks/>
                </p:cNvSpPr>
                <p:nvPr/>
              </p:nvSpPr>
              <p:spPr bwMode="auto">
                <a:xfrm>
                  <a:off x="5307" y="2297"/>
                  <a:ext cx="8" cy="30"/>
                </a:xfrm>
                <a:custGeom>
                  <a:avLst/>
                  <a:gdLst>
                    <a:gd name="T0" fmla="*/ 5 w 6"/>
                    <a:gd name="T1" fmla="*/ 10 h 21"/>
                    <a:gd name="T2" fmla="*/ 1 w 6"/>
                    <a:gd name="T3" fmla="*/ 20 h 21"/>
                    <a:gd name="T4" fmla="*/ 5 w 6"/>
                    <a:gd name="T5" fmla="*/ 1 h 21"/>
                    <a:gd name="T6" fmla="*/ 5 w 6"/>
                    <a:gd name="T7" fmla="*/ 10 h 21"/>
                  </a:gdLst>
                  <a:ahLst/>
                  <a:cxnLst>
                    <a:cxn ang="0">
                      <a:pos x="T0" y="T1"/>
                    </a:cxn>
                    <a:cxn ang="0">
                      <a:pos x="T2" y="T3"/>
                    </a:cxn>
                    <a:cxn ang="0">
                      <a:pos x="T4" y="T5"/>
                    </a:cxn>
                    <a:cxn ang="0">
                      <a:pos x="T6" y="T7"/>
                    </a:cxn>
                  </a:cxnLst>
                  <a:rect l="0" t="0" r="r" b="b"/>
                  <a:pathLst>
                    <a:path w="6" h="21">
                      <a:moveTo>
                        <a:pt x="5" y="10"/>
                      </a:moveTo>
                      <a:cubicBezTo>
                        <a:pt x="4" y="16"/>
                        <a:pt x="2" y="21"/>
                        <a:pt x="1" y="20"/>
                      </a:cubicBezTo>
                      <a:cubicBezTo>
                        <a:pt x="0" y="18"/>
                        <a:pt x="2" y="4"/>
                        <a:pt x="5" y="1"/>
                      </a:cubicBezTo>
                      <a:cubicBezTo>
                        <a:pt x="6" y="0"/>
                        <a:pt x="6" y="6"/>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4" name="Freeform 649">
                  <a:extLst>
                    <a:ext uri="{FF2B5EF4-FFF2-40B4-BE49-F238E27FC236}">
                      <a16:creationId xmlns:a16="http://schemas.microsoft.com/office/drawing/2014/main" id="{E2361AE6-6B1B-40F9-A7F9-C465BBC2A703}"/>
                    </a:ext>
                  </a:extLst>
                </p:cNvPr>
                <p:cNvSpPr>
                  <a:spLocks/>
                </p:cNvSpPr>
                <p:nvPr/>
              </p:nvSpPr>
              <p:spPr bwMode="auto">
                <a:xfrm>
                  <a:off x="5315" y="2126"/>
                  <a:ext cx="9" cy="32"/>
                </a:xfrm>
                <a:custGeom>
                  <a:avLst/>
                  <a:gdLst>
                    <a:gd name="T0" fmla="*/ 5 w 6"/>
                    <a:gd name="T1" fmla="*/ 10 h 22"/>
                    <a:gd name="T2" fmla="*/ 3 w 6"/>
                    <a:gd name="T3" fmla="*/ 20 h 22"/>
                    <a:gd name="T4" fmla="*/ 3 w 6"/>
                    <a:gd name="T5" fmla="*/ 1 h 22"/>
                    <a:gd name="T6" fmla="*/ 5 w 6"/>
                    <a:gd name="T7" fmla="*/ 10 h 22"/>
                  </a:gdLst>
                  <a:ahLst/>
                  <a:cxnLst>
                    <a:cxn ang="0">
                      <a:pos x="T0" y="T1"/>
                    </a:cxn>
                    <a:cxn ang="0">
                      <a:pos x="T2" y="T3"/>
                    </a:cxn>
                    <a:cxn ang="0">
                      <a:pos x="T4" y="T5"/>
                    </a:cxn>
                    <a:cxn ang="0">
                      <a:pos x="T6" y="T7"/>
                    </a:cxn>
                  </a:cxnLst>
                  <a:rect l="0" t="0" r="r" b="b"/>
                  <a:pathLst>
                    <a:path w="6" h="22">
                      <a:moveTo>
                        <a:pt x="5" y="10"/>
                      </a:moveTo>
                      <a:cubicBezTo>
                        <a:pt x="6" y="16"/>
                        <a:pt x="4" y="22"/>
                        <a:pt x="3" y="20"/>
                      </a:cubicBezTo>
                      <a:cubicBezTo>
                        <a:pt x="1" y="18"/>
                        <a:pt x="0" y="4"/>
                        <a:pt x="3" y="1"/>
                      </a:cubicBezTo>
                      <a:cubicBezTo>
                        <a:pt x="4" y="0"/>
                        <a:pt x="5" y="5"/>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5" name="Freeform 650">
                  <a:extLst>
                    <a:ext uri="{FF2B5EF4-FFF2-40B4-BE49-F238E27FC236}">
                      <a16:creationId xmlns:a16="http://schemas.microsoft.com/office/drawing/2014/main" id="{EA45CDED-54F0-4C02-9FE7-5AFE15942728}"/>
                    </a:ext>
                  </a:extLst>
                </p:cNvPr>
                <p:cNvSpPr>
                  <a:spLocks/>
                </p:cNvSpPr>
                <p:nvPr/>
              </p:nvSpPr>
              <p:spPr bwMode="auto">
                <a:xfrm>
                  <a:off x="5317" y="2184"/>
                  <a:ext cx="7" cy="32"/>
                </a:xfrm>
                <a:custGeom>
                  <a:avLst/>
                  <a:gdLst>
                    <a:gd name="T0" fmla="*/ 5 w 5"/>
                    <a:gd name="T1" fmla="*/ 10 h 22"/>
                    <a:gd name="T2" fmla="*/ 2 w 5"/>
                    <a:gd name="T3" fmla="*/ 20 h 22"/>
                    <a:gd name="T4" fmla="*/ 3 w 5"/>
                    <a:gd name="T5" fmla="*/ 1 h 22"/>
                    <a:gd name="T6" fmla="*/ 5 w 5"/>
                    <a:gd name="T7" fmla="*/ 10 h 22"/>
                  </a:gdLst>
                  <a:ahLst/>
                  <a:cxnLst>
                    <a:cxn ang="0">
                      <a:pos x="T0" y="T1"/>
                    </a:cxn>
                    <a:cxn ang="0">
                      <a:pos x="T2" y="T3"/>
                    </a:cxn>
                    <a:cxn ang="0">
                      <a:pos x="T4" y="T5"/>
                    </a:cxn>
                    <a:cxn ang="0">
                      <a:pos x="T6" y="T7"/>
                    </a:cxn>
                  </a:cxnLst>
                  <a:rect l="0" t="0" r="r" b="b"/>
                  <a:pathLst>
                    <a:path w="5" h="22">
                      <a:moveTo>
                        <a:pt x="5" y="10"/>
                      </a:moveTo>
                      <a:cubicBezTo>
                        <a:pt x="5" y="16"/>
                        <a:pt x="3" y="22"/>
                        <a:pt x="2" y="20"/>
                      </a:cubicBezTo>
                      <a:cubicBezTo>
                        <a:pt x="0" y="18"/>
                        <a:pt x="1" y="4"/>
                        <a:pt x="3" y="1"/>
                      </a:cubicBezTo>
                      <a:cubicBezTo>
                        <a:pt x="5" y="0"/>
                        <a:pt x="5" y="5"/>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6" name="Freeform 651">
                  <a:extLst>
                    <a:ext uri="{FF2B5EF4-FFF2-40B4-BE49-F238E27FC236}">
                      <a16:creationId xmlns:a16="http://schemas.microsoft.com/office/drawing/2014/main" id="{B1E16E96-8FE3-44B7-9C35-BC85CBB46A2A}"/>
                    </a:ext>
                  </a:extLst>
                </p:cNvPr>
                <p:cNvSpPr>
                  <a:spLocks/>
                </p:cNvSpPr>
                <p:nvPr/>
              </p:nvSpPr>
              <p:spPr bwMode="auto">
                <a:xfrm>
                  <a:off x="4925" y="2145"/>
                  <a:ext cx="27" cy="33"/>
                </a:xfrm>
                <a:custGeom>
                  <a:avLst/>
                  <a:gdLst>
                    <a:gd name="T0" fmla="*/ 18 w 19"/>
                    <a:gd name="T1" fmla="*/ 10 h 23"/>
                    <a:gd name="T2" fmla="*/ 5 w 19"/>
                    <a:gd name="T3" fmla="*/ 18 h 23"/>
                    <a:gd name="T4" fmla="*/ 9 w 19"/>
                    <a:gd name="T5" fmla="*/ 0 h 23"/>
                    <a:gd name="T6" fmla="*/ 18 w 19"/>
                    <a:gd name="T7" fmla="*/ 10 h 23"/>
                  </a:gdLst>
                  <a:ahLst/>
                  <a:cxnLst>
                    <a:cxn ang="0">
                      <a:pos x="T0" y="T1"/>
                    </a:cxn>
                    <a:cxn ang="0">
                      <a:pos x="T2" y="T3"/>
                    </a:cxn>
                    <a:cxn ang="0">
                      <a:pos x="T4" y="T5"/>
                    </a:cxn>
                    <a:cxn ang="0">
                      <a:pos x="T6" y="T7"/>
                    </a:cxn>
                  </a:cxnLst>
                  <a:rect l="0" t="0" r="r" b="b"/>
                  <a:pathLst>
                    <a:path w="19" h="23">
                      <a:moveTo>
                        <a:pt x="18" y="10"/>
                      </a:moveTo>
                      <a:cubicBezTo>
                        <a:pt x="19" y="18"/>
                        <a:pt x="11" y="23"/>
                        <a:pt x="5" y="18"/>
                      </a:cubicBezTo>
                      <a:cubicBezTo>
                        <a:pt x="0" y="13"/>
                        <a:pt x="2" y="2"/>
                        <a:pt x="9" y="0"/>
                      </a:cubicBezTo>
                      <a:cubicBezTo>
                        <a:pt x="16" y="0"/>
                        <a:pt x="18"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7" name="Freeform 652">
                  <a:extLst>
                    <a:ext uri="{FF2B5EF4-FFF2-40B4-BE49-F238E27FC236}">
                      <a16:creationId xmlns:a16="http://schemas.microsoft.com/office/drawing/2014/main" id="{C2F368EC-5252-40FE-A8E8-AE1A38453F05}"/>
                    </a:ext>
                  </a:extLst>
                </p:cNvPr>
                <p:cNvSpPr>
                  <a:spLocks/>
                </p:cNvSpPr>
                <p:nvPr/>
              </p:nvSpPr>
              <p:spPr bwMode="auto">
                <a:xfrm>
                  <a:off x="4929" y="2203"/>
                  <a:ext cx="28" cy="33"/>
                </a:xfrm>
                <a:custGeom>
                  <a:avLst/>
                  <a:gdLst>
                    <a:gd name="T0" fmla="*/ 18 w 19"/>
                    <a:gd name="T1" fmla="*/ 10 h 23"/>
                    <a:gd name="T2" fmla="*/ 5 w 19"/>
                    <a:gd name="T3" fmla="*/ 18 h 23"/>
                    <a:gd name="T4" fmla="*/ 10 w 19"/>
                    <a:gd name="T5" fmla="*/ 0 h 23"/>
                    <a:gd name="T6" fmla="*/ 18 w 19"/>
                    <a:gd name="T7" fmla="*/ 10 h 23"/>
                  </a:gdLst>
                  <a:ahLst/>
                  <a:cxnLst>
                    <a:cxn ang="0">
                      <a:pos x="T0" y="T1"/>
                    </a:cxn>
                    <a:cxn ang="0">
                      <a:pos x="T2" y="T3"/>
                    </a:cxn>
                    <a:cxn ang="0">
                      <a:pos x="T4" y="T5"/>
                    </a:cxn>
                    <a:cxn ang="0">
                      <a:pos x="T6" y="T7"/>
                    </a:cxn>
                  </a:cxnLst>
                  <a:rect l="0" t="0" r="r" b="b"/>
                  <a:pathLst>
                    <a:path w="19" h="23">
                      <a:moveTo>
                        <a:pt x="18" y="10"/>
                      </a:moveTo>
                      <a:cubicBezTo>
                        <a:pt x="18" y="18"/>
                        <a:pt x="10" y="23"/>
                        <a:pt x="5" y="18"/>
                      </a:cubicBezTo>
                      <a:cubicBezTo>
                        <a:pt x="0" y="13"/>
                        <a:pt x="2" y="2"/>
                        <a:pt x="10" y="0"/>
                      </a:cubicBezTo>
                      <a:cubicBezTo>
                        <a:pt x="16" y="0"/>
                        <a:pt x="19"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8" name="Freeform 653">
                  <a:extLst>
                    <a:ext uri="{FF2B5EF4-FFF2-40B4-BE49-F238E27FC236}">
                      <a16:creationId xmlns:a16="http://schemas.microsoft.com/office/drawing/2014/main" id="{C254CA77-258F-4758-8FF3-5898AFF40A4D}"/>
                    </a:ext>
                  </a:extLst>
                </p:cNvPr>
                <p:cNvSpPr>
                  <a:spLocks/>
                </p:cNvSpPr>
                <p:nvPr/>
              </p:nvSpPr>
              <p:spPr bwMode="auto">
                <a:xfrm>
                  <a:off x="4912" y="2032"/>
                  <a:ext cx="26" cy="33"/>
                </a:xfrm>
                <a:custGeom>
                  <a:avLst/>
                  <a:gdLst>
                    <a:gd name="T0" fmla="*/ 17 w 18"/>
                    <a:gd name="T1" fmla="*/ 10 h 23"/>
                    <a:gd name="T2" fmla="*/ 5 w 18"/>
                    <a:gd name="T3" fmla="*/ 18 h 23"/>
                    <a:gd name="T4" fmla="*/ 8 w 18"/>
                    <a:gd name="T5" fmla="*/ 1 h 23"/>
                    <a:gd name="T6" fmla="*/ 17 w 18"/>
                    <a:gd name="T7" fmla="*/ 10 h 23"/>
                  </a:gdLst>
                  <a:ahLst/>
                  <a:cxnLst>
                    <a:cxn ang="0">
                      <a:pos x="T0" y="T1"/>
                    </a:cxn>
                    <a:cxn ang="0">
                      <a:pos x="T2" y="T3"/>
                    </a:cxn>
                    <a:cxn ang="0">
                      <a:pos x="T4" y="T5"/>
                    </a:cxn>
                    <a:cxn ang="0">
                      <a:pos x="T6" y="T7"/>
                    </a:cxn>
                  </a:cxnLst>
                  <a:rect l="0" t="0" r="r" b="b"/>
                  <a:pathLst>
                    <a:path w="18" h="23">
                      <a:moveTo>
                        <a:pt x="17" y="10"/>
                      </a:moveTo>
                      <a:cubicBezTo>
                        <a:pt x="18" y="18"/>
                        <a:pt x="10" y="23"/>
                        <a:pt x="5" y="18"/>
                      </a:cubicBezTo>
                      <a:cubicBezTo>
                        <a:pt x="0" y="13"/>
                        <a:pt x="0" y="2"/>
                        <a:pt x="8" y="1"/>
                      </a:cubicBezTo>
                      <a:cubicBezTo>
                        <a:pt x="14" y="0"/>
                        <a:pt x="17" y="6"/>
                        <a:pt x="1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9" name="Freeform 654">
                  <a:extLst>
                    <a:ext uri="{FF2B5EF4-FFF2-40B4-BE49-F238E27FC236}">
                      <a16:creationId xmlns:a16="http://schemas.microsoft.com/office/drawing/2014/main" id="{73D3EE6E-43A4-43FE-AB1C-6DEDB6621DD8}"/>
                    </a:ext>
                  </a:extLst>
                </p:cNvPr>
                <p:cNvSpPr>
                  <a:spLocks/>
                </p:cNvSpPr>
                <p:nvPr/>
              </p:nvSpPr>
              <p:spPr bwMode="auto">
                <a:xfrm>
                  <a:off x="4919" y="2088"/>
                  <a:ext cx="26" cy="34"/>
                </a:xfrm>
                <a:custGeom>
                  <a:avLst/>
                  <a:gdLst>
                    <a:gd name="T0" fmla="*/ 18 w 18"/>
                    <a:gd name="T1" fmla="*/ 10 h 23"/>
                    <a:gd name="T2" fmla="*/ 5 w 18"/>
                    <a:gd name="T3" fmla="*/ 17 h 23"/>
                    <a:gd name="T4" fmla="*/ 9 w 18"/>
                    <a:gd name="T5" fmla="*/ 0 h 23"/>
                    <a:gd name="T6" fmla="*/ 18 w 18"/>
                    <a:gd name="T7" fmla="*/ 10 h 23"/>
                  </a:gdLst>
                  <a:ahLst/>
                  <a:cxnLst>
                    <a:cxn ang="0">
                      <a:pos x="T0" y="T1"/>
                    </a:cxn>
                    <a:cxn ang="0">
                      <a:pos x="T2" y="T3"/>
                    </a:cxn>
                    <a:cxn ang="0">
                      <a:pos x="T4" y="T5"/>
                    </a:cxn>
                    <a:cxn ang="0">
                      <a:pos x="T6" y="T7"/>
                    </a:cxn>
                  </a:cxnLst>
                  <a:rect l="0" t="0" r="r" b="b"/>
                  <a:pathLst>
                    <a:path w="18" h="23">
                      <a:moveTo>
                        <a:pt x="18" y="10"/>
                      </a:moveTo>
                      <a:cubicBezTo>
                        <a:pt x="18" y="18"/>
                        <a:pt x="11" y="23"/>
                        <a:pt x="5" y="17"/>
                      </a:cubicBezTo>
                      <a:cubicBezTo>
                        <a:pt x="0" y="13"/>
                        <a:pt x="1" y="2"/>
                        <a:pt x="9" y="0"/>
                      </a:cubicBezTo>
                      <a:cubicBezTo>
                        <a:pt x="15" y="0"/>
                        <a:pt x="18"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0" name="Freeform 655">
                  <a:extLst>
                    <a:ext uri="{FF2B5EF4-FFF2-40B4-BE49-F238E27FC236}">
                      <a16:creationId xmlns:a16="http://schemas.microsoft.com/office/drawing/2014/main" id="{FDAD3939-A169-458F-9B4C-FDAF625A49A2}"/>
                    </a:ext>
                  </a:extLst>
                </p:cNvPr>
                <p:cNvSpPr>
                  <a:spLocks/>
                </p:cNvSpPr>
                <p:nvPr/>
              </p:nvSpPr>
              <p:spPr bwMode="auto">
                <a:xfrm>
                  <a:off x="4889" y="1925"/>
                  <a:ext cx="27" cy="30"/>
                </a:xfrm>
                <a:custGeom>
                  <a:avLst/>
                  <a:gdLst>
                    <a:gd name="T0" fmla="*/ 18 w 19"/>
                    <a:gd name="T1" fmla="*/ 9 h 21"/>
                    <a:gd name="T2" fmla="*/ 7 w 19"/>
                    <a:gd name="T3" fmla="*/ 17 h 21"/>
                    <a:gd name="T4" fmla="*/ 8 w 19"/>
                    <a:gd name="T5" fmla="*/ 0 h 21"/>
                    <a:gd name="T6" fmla="*/ 18 w 19"/>
                    <a:gd name="T7" fmla="*/ 9 h 21"/>
                  </a:gdLst>
                  <a:ahLst/>
                  <a:cxnLst>
                    <a:cxn ang="0">
                      <a:pos x="T0" y="T1"/>
                    </a:cxn>
                    <a:cxn ang="0">
                      <a:pos x="T2" y="T3"/>
                    </a:cxn>
                    <a:cxn ang="0">
                      <a:pos x="T4" y="T5"/>
                    </a:cxn>
                    <a:cxn ang="0">
                      <a:pos x="T6" y="T7"/>
                    </a:cxn>
                  </a:cxnLst>
                  <a:rect l="0" t="0" r="r" b="b"/>
                  <a:pathLst>
                    <a:path w="19" h="21">
                      <a:moveTo>
                        <a:pt x="18" y="9"/>
                      </a:moveTo>
                      <a:cubicBezTo>
                        <a:pt x="19" y="16"/>
                        <a:pt x="13" y="21"/>
                        <a:pt x="7" y="17"/>
                      </a:cubicBezTo>
                      <a:cubicBezTo>
                        <a:pt x="1" y="12"/>
                        <a:pt x="0" y="1"/>
                        <a:pt x="8" y="0"/>
                      </a:cubicBezTo>
                      <a:cubicBezTo>
                        <a:pt x="14" y="0"/>
                        <a:pt x="17" y="5"/>
                        <a:pt x="1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1" name="Freeform 656">
                  <a:extLst>
                    <a:ext uri="{FF2B5EF4-FFF2-40B4-BE49-F238E27FC236}">
                      <a16:creationId xmlns:a16="http://schemas.microsoft.com/office/drawing/2014/main" id="{50C9BB4B-D0AF-4094-9BC2-2E3DBF970B53}"/>
                    </a:ext>
                  </a:extLst>
                </p:cNvPr>
                <p:cNvSpPr>
                  <a:spLocks/>
                </p:cNvSpPr>
                <p:nvPr/>
              </p:nvSpPr>
              <p:spPr bwMode="auto">
                <a:xfrm>
                  <a:off x="4902" y="1978"/>
                  <a:ext cx="26" cy="31"/>
                </a:xfrm>
                <a:custGeom>
                  <a:avLst/>
                  <a:gdLst>
                    <a:gd name="T0" fmla="*/ 17 w 18"/>
                    <a:gd name="T1" fmla="*/ 9 h 21"/>
                    <a:gd name="T2" fmla="*/ 6 w 18"/>
                    <a:gd name="T3" fmla="*/ 17 h 21"/>
                    <a:gd name="T4" fmla="*/ 7 w 18"/>
                    <a:gd name="T5" fmla="*/ 0 h 21"/>
                    <a:gd name="T6" fmla="*/ 17 w 18"/>
                    <a:gd name="T7" fmla="*/ 9 h 21"/>
                  </a:gdLst>
                  <a:ahLst/>
                  <a:cxnLst>
                    <a:cxn ang="0">
                      <a:pos x="T0" y="T1"/>
                    </a:cxn>
                    <a:cxn ang="0">
                      <a:pos x="T2" y="T3"/>
                    </a:cxn>
                    <a:cxn ang="0">
                      <a:pos x="T4" y="T5"/>
                    </a:cxn>
                    <a:cxn ang="0">
                      <a:pos x="T6" y="T7"/>
                    </a:cxn>
                  </a:cxnLst>
                  <a:rect l="0" t="0" r="r" b="b"/>
                  <a:pathLst>
                    <a:path w="18" h="21">
                      <a:moveTo>
                        <a:pt x="17" y="9"/>
                      </a:moveTo>
                      <a:cubicBezTo>
                        <a:pt x="18" y="17"/>
                        <a:pt x="11" y="21"/>
                        <a:pt x="6" y="17"/>
                      </a:cubicBezTo>
                      <a:cubicBezTo>
                        <a:pt x="0" y="13"/>
                        <a:pt x="0" y="1"/>
                        <a:pt x="7" y="0"/>
                      </a:cubicBezTo>
                      <a:cubicBezTo>
                        <a:pt x="13" y="0"/>
                        <a:pt x="17" y="5"/>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2" name="Freeform 657">
                  <a:extLst>
                    <a:ext uri="{FF2B5EF4-FFF2-40B4-BE49-F238E27FC236}">
                      <a16:creationId xmlns:a16="http://schemas.microsoft.com/office/drawing/2014/main" id="{E39107C3-AC47-419B-B87F-826A594B7E18}"/>
                    </a:ext>
                  </a:extLst>
                </p:cNvPr>
                <p:cNvSpPr>
                  <a:spLocks/>
                </p:cNvSpPr>
                <p:nvPr/>
              </p:nvSpPr>
              <p:spPr bwMode="auto">
                <a:xfrm>
                  <a:off x="4957" y="2111"/>
                  <a:ext cx="26" cy="34"/>
                </a:xfrm>
                <a:custGeom>
                  <a:avLst/>
                  <a:gdLst>
                    <a:gd name="T0" fmla="*/ 18 w 18"/>
                    <a:gd name="T1" fmla="*/ 10 h 23"/>
                    <a:gd name="T2" fmla="*/ 5 w 18"/>
                    <a:gd name="T3" fmla="*/ 18 h 23"/>
                    <a:gd name="T4" fmla="*/ 9 w 18"/>
                    <a:gd name="T5" fmla="*/ 1 h 23"/>
                    <a:gd name="T6" fmla="*/ 18 w 18"/>
                    <a:gd name="T7" fmla="*/ 10 h 23"/>
                  </a:gdLst>
                  <a:ahLst/>
                  <a:cxnLst>
                    <a:cxn ang="0">
                      <a:pos x="T0" y="T1"/>
                    </a:cxn>
                    <a:cxn ang="0">
                      <a:pos x="T2" y="T3"/>
                    </a:cxn>
                    <a:cxn ang="0">
                      <a:pos x="T4" y="T5"/>
                    </a:cxn>
                    <a:cxn ang="0">
                      <a:pos x="T6" y="T7"/>
                    </a:cxn>
                  </a:cxnLst>
                  <a:rect l="0" t="0" r="r" b="b"/>
                  <a:pathLst>
                    <a:path w="18" h="23">
                      <a:moveTo>
                        <a:pt x="18" y="10"/>
                      </a:moveTo>
                      <a:cubicBezTo>
                        <a:pt x="18" y="18"/>
                        <a:pt x="10" y="23"/>
                        <a:pt x="5" y="18"/>
                      </a:cubicBezTo>
                      <a:cubicBezTo>
                        <a:pt x="0" y="13"/>
                        <a:pt x="1" y="2"/>
                        <a:pt x="9" y="1"/>
                      </a:cubicBezTo>
                      <a:cubicBezTo>
                        <a:pt x="14" y="0"/>
                        <a:pt x="17" y="6"/>
                        <a:pt x="1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3" name="Freeform 658">
                  <a:extLst>
                    <a:ext uri="{FF2B5EF4-FFF2-40B4-BE49-F238E27FC236}">
                      <a16:creationId xmlns:a16="http://schemas.microsoft.com/office/drawing/2014/main" id="{8771BFBB-192E-4DAF-820B-82E1D80F4A5A}"/>
                    </a:ext>
                  </a:extLst>
                </p:cNvPr>
                <p:cNvSpPr>
                  <a:spLocks/>
                </p:cNvSpPr>
                <p:nvPr/>
              </p:nvSpPr>
              <p:spPr bwMode="auto">
                <a:xfrm>
                  <a:off x="4962" y="2168"/>
                  <a:ext cx="27" cy="35"/>
                </a:xfrm>
                <a:custGeom>
                  <a:avLst/>
                  <a:gdLst>
                    <a:gd name="T0" fmla="*/ 18 w 18"/>
                    <a:gd name="T1" fmla="*/ 11 h 24"/>
                    <a:gd name="T2" fmla="*/ 5 w 18"/>
                    <a:gd name="T3" fmla="*/ 18 h 24"/>
                    <a:gd name="T4" fmla="*/ 9 w 18"/>
                    <a:gd name="T5" fmla="*/ 1 h 24"/>
                    <a:gd name="T6" fmla="*/ 18 w 18"/>
                    <a:gd name="T7" fmla="*/ 11 h 24"/>
                  </a:gdLst>
                  <a:ahLst/>
                  <a:cxnLst>
                    <a:cxn ang="0">
                      <a:pos x="T0" y="T1"/>
                    </a:cxn>
                    <a:cxn ang="0">
                      <a:pos x="T2" y="T3"/>
                    </a:cxn>
                    <a:cxn ang="0">
                      <a:pos x="T4" y="T5"/>
                    </a:cxn>
                    <a:cxn ang="0">
                      <a:pos x="T6" y="T7"/>
                    </a:cxn>
                  </a:cxnLst>
                  <a:rect l="0" t="0" r="r" b="b"/>
                  <a:pathLst>
                    <a:path w="18" h="24">
                      <a:moveTo>
                        <a:pt x="18" y="11"/>
                      </a:moveTo>
                      <a:cubicBezTo>
                        <a:pt x="18" y="19"/>
                        <a:pt x="10" y="24"/>
                        <a:pt x="5" y="18"/>
                      </a:cubicBezTo>
                      <a:cubicBezTo>
                        <a:pt x="0" y="13"/>
                        <a:pt x="1" y="2"/>
                        <a:pt x="9" y="1"/>
                      </a:cubicBezTo>
                      <a:cubicBezTo>
                        <a:pt x="15" y="0"/>
                        <a:pt x="18" y="6"/>
                        <a:pt x="1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4" name="Freeform 659">
                  <a:extLst>
                    <a:ext uri="{FF2B5EF4-FFF2-40B4-BE49-F238E27FC236}">
                      <a16:creationId xmlns:a16="http://schemas.microsoft.com/office/drawing/2014/main" id="{5C9D63B4-E3CB-4ECE-9AC6-CE0E8C239592}"/>
                    </a:ext>
                  </a:extLst>
                </p:cNvPr>
                <p:cNvSpPr>
                  <a:spLocks/>
                </p:cNvSpPr>
                <p:nvPr/>
              </p:nvSpPr>
              <p:spPr bwMode="auto">
                <a:xfrm>
                  <a:off x="4939" y="2000"/>
                  <a:ext cx="26" cy="32"/>
                </a:xfrm>
                <a:custGeom>
                  <a:avLst/>
                  <a:gdLst>
                    <a:gd name="T0" fmla="*/ 17 w 18"/>
                    <a:gd name="T1" fmla="*/ 10 h 22"/>
                    <a:gd name="T2" fmla="*/ 6 w 18"/>
                    <a:gd name="T3" fmla="*/ 18 h 22"/>
                    <a:gd name="T4" fmla="*/ 8 w 18"/>
                    <a:gd name="T5" fmla="*/ 1 h 22"/>
                    <a:gd name="T6" fmla="*/ 17 w 18"/>
                    <a:gd name="T7" fmla="*/ 10 h 22"/>
                  </a:gdLst>
                  <a:ahLst/>
                  <a:cxnLst>
                    <a:cxn ang="0">
                      <a:pos x="T0" y="T1"/>
                    </a:cxn>
                    <a:cxn ang="0">
                      <a:pos x="T2" y="T3"/>
                    </a:cxn>
                    <a:cxn ang="0">
                      <a:pos x="T4" y="T5"/>
                    </a:cxn>
                    <a:cxn ang="0">
                      <a:pos x="T6" y="T7"/>
                    </a:cxn>
                  </a:cxnLst>
                  <a:rect l="0" t="0" r="r" b="b"/>
                  <a:pathLst>
                    <a:path w="18" h="22">
                      <a:moveTo>
                        <a:pt x="17" y="10"/>
                      </a:moveTo>
                      <a:cubicBezTo>
                        <a:pt x="18" y="17"/>
                        <a:pt x="12" y="22"/>
                        <a:pt x="6" y="18"/>
                      </a:cubicBezTo>
                      <a:cubicBezTo>
                        <a:pt x="0" y="13"/>
                        <a:pt x="0" y="2"/>
                        <a:pt x="8" y="1"/>
                      </a:cubicBezTo>
                      <a:cubicBezTo>
                        <a:pt x="13" y="0"/>
                        <a:pt x="17" y="6"/>
                        <a:pt x="1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5" name="Freeform 660">
                  <a:extLst>
                    <a:ext uri="{FF2B5EF4-FFF2-40B4-BE49-F238E27FC236}">
                      <a16:creationId xmlns:a16="http://schemas.microsoft.com/office/drawing/2014/main" id="{7DD923FE-C794-4AE1-882B-47DFD5C68E25}"/>
                    </a:ext>
                  </a:extLst>
                </p:cNvPr>
                <p:cNvSpPr>
                  <a:spLocks/>
                </p:cNvSpPr>
                <p:nvPr/>
              </p:nvSpPr>
              <p:spPr bwMode="auto">
                <a:xfrm>
                  <a:off x="4949" y="2055"/>
                  <a:ext cx="26" cy="33"/>
                </a:xfrm>
                <a:custGeom>
                  <a:avLst/>
                  <a:gdLst>
                    <a:gd name="T0" fmla="*/ 17 w 18"/>
                    <a:gd name="T1" fmla="*/ 10 h 23"/>
                    <a:gd name="T2" fmla="*/ 6 w 18"/>
                    <a:gd name="T3" fmla="*/ 18 h 23"/>
                    <a:gd name="T4" fmla="*/ 8 w 18"/>
                    <a:gd name="T5" fmla="*/ 1 h 23"/>
                    <a:gd name="T6" fmla="*/ 17 w 18"/>
                    <a:gd name="T7" fmla="*/ 10 h 23"/>
                  </a:gdLst>
                  <a:ahLst/>
                  <a:cxnLst>
                    <a:cxn ang="0">
                      <a:pos x="T0" y="T1"/>
                    </a:cxn>
                    <a:cxn ang="0">
                      <a:pos x="T2" y="T3"/>
                    </a:cxn>
                    <a:cxn ang="0">
                      <a:pos x="T4" y="T5"/>
                    </a:cxn>
                    <a:cxn ang="0">
                      <a:pos x="T6" y="T7"/>
                    </a:cxn>
                  </a:cxnLst>
                  <a:rect l="0" t="0" r="r" b="b"/>
                  <a:pathLst>
                    <a:path w="18" h="23">
                      <a:moveTo>
                        <a:pt x="17" y="10"/>
                      </a:moveTo>
                      <a:cubicBezTo>
                        <a:pt x="18" y="18"/>
                        <a:pt x="11" y="23"/>
                        <a:pt x="6" y="18"/>
                      </a:cubicBezTo>
                      <a:cubicBezTo>
                        <a:pt x="0" y="14"/>
                        <a:pt x="0" y="2"/>
                        <a:pt x="8" y="1"/>
                      </a:cubicBezTo>
                      <a:cubicBezTo>
                        <a:pt x="14" y="0"/>
                        <a:pt x="17" y="6"/>
                        <a:pt x="1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6" name="Freeform 661">
                  <a:extLst>
                    <a:ext uri="{FF2B5EF4-FFF2-40B4-BE49-F238E27FC236}">
                      <a16:creationId xmlns:a16="http://schemas.microsoft.com/office/drawing/2014/main" id="{EE88912A-1FEA-44ED-BFC7-75BF187AF1C7}"/>
                    </a:ext>
                  </a:extLst>
                </p:cNvPr>
                <p:cNvSpPr>
                  <a:spLocks/>
                </p:cNvSpPr>
                <p:nvPr/>
              </p:nvSpPr>
              <p:spPr bwMode="auto">
                <a:xfrm>
                  <a:off x="4913" y="1893"/>
                  <a:ext cx="28" cy="30"/>
                </a:xfrm>
                <a:custGeom>
                  <a:avLst/>
                  <a:gdLst>
                    <a:gd name="T0" fmla="*/ 17 w 19"/>
                    <a:gd name="T1" fmla="*/ 10 h 21"/>
                    <a:gd name="T2" fmla="*/ 7 w 19"/>
                    <a:gd name="T3" fmla="*/ 17 h 21"/>
                    <a:gd name="T4" fmla="*/ 7 w 19"/>
                    <a:gd name="T5" fmla="*/ 1 h 21"/>
                    <a:gd name="T6" fmla="*/ 17 w 19"/>
                    <a:gd name="T7" fmla="*/ 10 h 21"/>
                  </a:gdLst>
                  <a:ahLst/>
                  <a:cxnLst>
                    <a:cxn ang="0">
                      <a:pos x="T0" y="T1"/>
                    </a:cxn>
                    <a:cxn ang="0">
                      <a:pos x="T2" y="T3"/>
                    </a:cxn>
                    <a:cxn ang="0">
                      <a:pos x="T4" y="T5"/>
                    </a:cxn>
                    <a:cxn ang="0">
                      <a:pos x="T6" y="T7"/>
                    </a:cxn>
                  </a:cxnLst>
                  <a:rect l="0" t="0" r="r" b="b"/>
                  <a:pathLst>
                    <a:path w="19" h="21">
                      <a:moveTo>
                        <a:pt x="17" y="10"/>
                      </a:moveTo>
                      <a:cubicBezTo>
                        <a:pt x="19" y="17"/>
                        <a:pt x="13" y="21"/>
                        <a:pt x="7" y="17"/>
                      </a:cubicBezTo>
                      <a:cubicBezTo>
                        <a:pt x="1" y="13"/>
                        <a:pt x="0" y="2"/>
                        <a:pt x="7" y="1"/>
                      </a:cubicBezTo>
                      <a:cubicBezTo>
                        <a:pt x="13" y="0"/>
                        <a:pt x="16" y="6"/>
                        <a:pt x="1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7" name="Freeform 662">
                  <a:extLst>
                    <a:ext uri="{FF2B5EF4-FFF2-40B4-BE49-F238E27FC236}">
                      <a16:creationId xmlns:a16="http://schemas.microsoft.com/office/drawing/2014/main" id="{89ED8B56-8227-49AF-AD8B-C2E8B4169962}"/>
                    </a:ext>
                  </a:extLst>
                </p:cNvPr>
                <p:cNvSpPr>
                  <a:spLocks/>
                </p:cNvSpPr>
                <p:nvPr/>
              </p:nvSpPr>
              <p:spPr bwMode="auto">
                <a:xfrm>
                  <a:off x="4928" y="1946"/>
                  <a:ext cx="26" cy="31"/>
                </a:xfrm>
                <a:custGeom>
                  <a:avLst/>
                  <a:gdLst>
                    <a:gd name="T0" fmla="*/ 17 w 18"/>
                    <a:gd name="T1" fmla="*/ 9 h 21"/>
                    <a:gd name="T2" fmla="*/ 6 w 18"/>
                    <a:gd name="T3" fmla="*/ 17 h 21"/>
                    <a:gd name="T4" fmla="*/ 7 w 18"/>
                    <a:gd name="T5" fmla="*/ 0 h 21"/>
                    <a:gd name="T6" fmla="*/ 17 w 18"/>
                    <a:gd name="T7" fmla="*/ 9 h 21"/>
                  </a:gdLst>
                  <a:ahLst/>
                  <a:cxnLst>
                    <a:cxn ang="0">
                      <a:pos x="T0" y="T1"/>
                    </a:cxn>
                    <a:cxn ang="0">
                      <a:pos x="T2" y="T3"/>
                    </a:cxn>
                    <a:cxn ang="0">
                      <a:pos x="T4" y="T5"/>
                    </a:cxn>
                    <a:cxn ang="0">
                      <a:pos x="T6" y="T7"/>
                    </a:cxn>
                  </a:cxnLst>
                  <a:rect l="0" t="0" r="r" b="b"/>
                  <a:pathLst>
                    <a:path w="18" h="21">
                      <a:moveTo>
                        <a:pt x="17" y="9"/>
                      </a:moveTo>
                      <a:cubicBezTo>
                        <a:pt x="18" y="17"/>
                        <a:pt x="12" y="21"/>
                        <a:pt x="6" y="17"/>
                      </a:cubicBezTo>
                      <a:cubicBezTo>
                        <a:pt x="0" y="13"/>
                        <a:pt x="0" y="2"/>
                        <a:pt x="7" y="0"/>
                      </a:cubicBezTo>
                      <a:cubicBezTo>
                        <a:pt x="13" y="0"/>
                        <a:pt x="16" y="5"/>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8" name="Freeform 663">
                  <a:extLst>
                    <a:ext uri="{FF2B5EF4-FFF2-40B4-BE49-F238E27FC236}">
                      <a16:creationId xmlns:a16="http://schemas.microsoft.com/office/drawing/2014/main" id="{2841793B-25A3-4702-BBAC-595FE16BEB95}"/>
                    </a:ext>
                  </a:extLst>
                </p:cNvPr>
                <p:cNvSpPr>
                  <a:spLocks/>
                </p:cNvSpPr>
                <p:nvPr/>
              </p:nvSpPr>
              <p:spPr bwMode="auto">
                <a:xfrm>
                  <a:off x="4999" y="2135"/>
                  <a:ext cx="24" cy="33"/>
                </a:xfrm>
                <a:custGeom>
                  <a:avLst/>
                  <a:gdLst>
                    <a:gd name="T0" fmla="*/ 16 w 17"/>
                    <a:gd name="T1" fmla="*/ 10 h 23"/>
                    <a:gd name="T2" fmla="*/ 4 w 17"/>
                    <a:gd name="T3" fmla="*/ 18 h 23"/>
                    <a:gd name="T4" fmla="*/ 8 w 17"/>
                    <a:gd name="T5" fmla="*/ 0 h 23"/>
                    <a:gd name="T6" fmla="*/ 16 w 17"/>
                    <a:gd name="T7" fmla="*/ 10 h 23"/>
                  </a:gdLst>
                  <a:ahLst/>
                  <a:cxnLst>
                    <a:cxn ang="0">
                      <a:pos x="T0" y="T1"/>
                    </a:cxn>
                    <a:cxn ang="0">
                      <a:pos x="T2" y="T3"/>
                    </a:cxn>
                    <a:cxn ang="0">
                      <a:pos x="T4" y="T5"/>
                    </a:cxn>
                    <a:cxn ang="0">
                      <a:pos x="T6" y="T7"/>
                    </a:cxn>
                  </a:cxnLst>
                  <a:rect l="0" t="0" r="r" b="b"/>
                  <a:pathLst>
                    <a:path w="17" h="23">
                      <a:moveTo>
                        <a:pt x="16" y="10"/>
                      </a:moveTo>
                      <a:cubicBezTo>
                        <a:pt x="17" y="18"/>
                        <a:pt x="9" y="23"/>
                        <a:pt x="4" y="18"/>
                      </a:cubicBezTo>
                      <a:cubicBezTo>
                        <a:pt x="0" y="13"/>
                        <a:pt x="1" y="2"/>
                        <a:pt x="8" y="0"/>
                      </a:cubicBezTo>
                      <a:cubicBezTo>
                        <a:pt x="14" y="0"/>
                        <a:pt x="16" y="5"/>
                        <a:pt x="1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9" name="Freeform 664">
                  <a:extLst>
                    <a:ext uri="{FF2B5EF4-FFF2-40B4-BE49-F238E27FC236}">
                      <a16:creationId xmlns:a16="http://schemas.microsoft.com/office/drawing/2014/main" id="{6DEA335B-AC81-41D2-973C-7524F16FCE28}"/>
                    </a:ext>
                  </a:extLst>
                </p:cNvPr>
                <p:cNvSpPr>
                  <a:spLocks/>
                </p:cNvSpPr>
                <p:nvPr/>
              </p:nvSpPr>
              <p:spPr bwMode="auto">
                <a:xfrm>
                  <a:off x="4981" y="2022"/>
                  <a:ext cx="26" cy="31"/>
                </a:xfrm>
                <a:custGeom>
                  <a:avLst/>
                  <a:gdLst>
                    <a:gd name="T0" fmla="*/ 17 w 18"/>
                    <a:gd name="T1" fmla="*/ 10 h 22"/>
                    <a:gd name="T2" fmla="*/ 6 w 18"/>
                    <a:gd name="T3" fmla="*/ 18 h 22"/>
                    <a:gd name="T4" fmla="*/ 7 w 18"/>
                    <a:gd name="T5" fmla="*/ 1 h 22"/>
                    <a:gd name="T6" fmla="*/ 17 w 18"/>
                    <a:gd name="T7" fmla="*/ 10 h 22"/>
                  </a:gdLst>
                  <a:ahLst/>
                  <a:cxnLst>
                    <a:cxn ang="0">
                      <a:pos x="T0" y="T1"/>
                    </a:cxn>
                    <a:cxn ang="0">
                      <a:pos x="T2" y="T3"/>
                    </a:cxn>
                    <a:cxn ang="0">
                      <a:pos x="T4" y="T5"/>
                    </a:cxn>
                    <a:cxn ang="0">
                      <a:pos x="T6" y="T7"/>
                    </a:cxn>
                  </a:cxnLst>
                  <a:rect l="0" t="0" r="r" b="b"/>
                  <a:pathLst>
                    <a:path w="18" h="22">
                      <a:moveTo>
                        <a:pt x="17" y="10"/>
                      </a:moveTo>
                      <a:cubicBezTo>
                        <a:pt x="18" y="18"/>
                        <a:pt x="11" y="22"/>
                        <a:pt x="6" y="18"/>
                      </a:cubicBezTo>
                      <a:cubicBezTo>
                        <a:pt x="0" y="14"/>
                        <a:pt x="0" y="2"/>
                        <a:pt x="7" y="1"/>
                      </a:cubicBezTo>
                      <a:cubicBezTo>
                        <a:pt x="13" y="0"/>
                        <a:pt x="16" y="6"/>
                        <a:pt x="1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0" name="Freeform 665">
                  <a:extLst>
                    <a:ext uri="{FF2B5EF4-FFF2-40B4-BE49-F238E27FC236}">
                      <a16:creationId xmlns:a16="http://schemas.microsoft.com/office/drawing/2014/main" id="{CC62B93F-0C31-4A25-BA0C-DD0B201DA838}"/>
                    </a:ext>
                  </a:extLst>
                </p:cNvPr>
                <p:cNvSpPr>
                  <a:spLocks/>
                </p:cNvSpPr>
                <p:nvPr/>
              </p:nvSpPr>
              <p:spPr bwMode="auto">
                <a:xfrm>
                  <a:off x="4991" y="2078"/>
                  <a:ext cx="25" cy="32"/>
                </a:xfrm>
                <a:custGeom>
                  <a:avLst/>
                  <a:gdLst>
                    <a:gd name="T0" fmla="*/ 16 w 17"/>
                    <a:gd name="T1" fmla="*/ 10 h 22"/>
                    <a:gd name="T2" fmla="*/ 5 w 17"/>
                    <a:gd name="T3" fmla="*/ 18 h 22"/>
                    <a:gd name="T4" fmla="*/ 7 w 17"/>
                    <a:gd name="T5" fmla="*/ 0 h 22"/>
                    <a:gd name="T6" fmla="*/ 16 w 17"/>
                    <a:gd name="T7" fmla="*/ 10 h 22"/>
                  </a:gdLst>
                  <a:ahLst/>
                  <a:cxnLst>
                    <a:cxn ang="0">
                      <a:pos x="T0" y="T1"/>
                    </a:cxn>
                    <a:cxn ang="0">
                      <a:pos x="T2" y="T3"/>
                    </a:cxn>
                    <a:cxn ang="0">
                      <a:pos x="T4" y="T5"/>
                    </a:cxn>
                    <a:cxn ang="0">
                      <a:pos x="T6" y="T7"/>
                    </a:cxn>
                  </a:cxnLst>
                  <a:rect l="0" t="0" r="r" b="b"/>
                  <a:pathLst>
                    <a:path w="17" h="22">
                      <a:moveTo>
                        <a:pt x="16" y="10"/>
                      </a:moveTo>
                      <a:cubicBezTo>
                        <a:pt x="17" y="17"/>
                        <a:pt x="11" y="22"/>
                        <a:pt x="5" y="18"/>
                      </a:cubicBezTo>
                      <a:cubicBezTo>
                        <a:pt x="0" y="13"/>
                        <a:pt x="0" y="2"/>
                        <a:pt x="7" y="0"/>
                      </a:cubicBezTo>
                      <a:cubicBezTo>
                        <a:pt x="13" y="0"/>
                        <a:pt x="16" y="5"/>
                        <a:pt x="1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1" name="Freeform 666">
                  <a:extLst>
                    <a:ext uri="{FF2B5EF4-FFF2-40B4-BE49-F238E27FC236}">
                      <a16:creationId xmlns:a16="http://schemas.microsoft.com/office/drawing/2014/main" id="{E2D1090C-AECA-43C7-81F5-84269FDFD5EA}"/>
                    </a:ext>
                  </a:extLst>
                </p:cNvPr>
                <p:cNvSpPr>
                  <a:spLocks/>
                </p:cNvSpPr>
                <p:nvPr/>
              </p:nvSpPr>
              <p:spPr bwMode="auto">
                <a:xfrm>
                  <a:off x="4955" y="1914"/>
                  <a:ext cx="26" cy="31"/>
                </a:xfrm>
                <a:custGeom>
                  <a:avLst/>
                  <a:gdLst>
                    <a:gd name="T0" fmla="*/ 17 w 18"/>
                    <a:gd name="T1" fmla="*/ 9 h 21"/>
                    <a:gd name="T2" fmla="*/ 7 w 18"/>
                    <a:gd name="T3" fmla="*/ 17 h 21"/>
                    <a:gd name="T4" fmla="*/ 7 w 18"/>
                    <a:gd name="T5" fmla="*/ 0 h 21"/>
                    <a:gd name="T6" fmla="*/ 17 w 18"/>
                    <a:gd name="T7" fmla="*/ 9 h 21"/>
                  </a:gdLst>
                  <a:ahLst/>
                  <a:cxnLst>
                    <a:cxn ang="0">
                      <a:pos x="T0" y="T1"/>
                    </a:cxn>
                    <a:cxn ang="0">
                      <a:pos x="T2" y="T3"/>
                    </a:cxn>
                    <a:cxn ang="0">
                      <a:pos x="T4" y="T5"/>
                    </a:cxn>
                    <a:cxn ang="0">
                      <a:pos x="T6" y="T7"/>
                    </a:cxn>
                  </a:cxnLst>
                  <a:rect l="0" t="0" r="r" b="b"/>
                  <a:pathLst>
                    <a:path w="18" h="21">
                      <a:moveTo>
                        <a:pt x="17" y="9"/>
                      </a:moveTo>
                      <a:cubicBezTo>
                        <a:pt x="18" y="16"/>
                        <a:pt x="13" y="21"/>
                        <a:pt x="7" y="17"/>
                      </a:cubicBezTo>
                      <a:cubicBezTo>
                        <a:pt x="1" y="13"/>
                        <a:pt x="0" y="2"/>
                        <a:pt x="7" y="0"/>
                      </a:cubicBezTo>
                      <a:cubicBezTo>
                        <a:pt x="12" y="0"/>
                        <a:pt x="16" y="5"/>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2" name="Freeform 667">
                  <a:extLst>
                    <a:ext uri="{FF2B5EF4-FFF2-40B4-BE49-F238E27FC236}">
                      <a16:creationId xmlns:a16="http://schemas.microsoft.com/office/drawing/2014/main" id="{257CF1B4-6E20-4A4F-996D-45A7AAB530F7}"/>
                    </a:ext>
                  </a:extLst>
                </p:cNvPr>
                <p:cNvSpPr>
                  <a:spLocks/>
                </p:cNvSpPr>
                <p:nvPr/>
              </p:nvSpPr>
              <p:spPr bwMode="auto">
                <a:xfrm>
                  <a:off x="4970" y="1968"/>
                  <a:ext cx="26" cy="30"/>
                </a:xfrm>
                <a:custGeom>
                  <a:avLst/>
                  <a:gdLst>
                    <a:gd name="T0" fmla="*/ 16 w 18"/>
                    <a:gd name="T1" fmla="*/ 9 h 21"/>
                    <a:gd name="T2" fmla="*/ 6 w 18"/>
                    <a:gd name="T3" fmla="*/ 17 h 21"/>
                    <a:gd name="T4" fmla="*/ 7 w 18"/>
                    <a:gd name="T5" fmla="*/ 0 h 21"/>
                    <a:gd name="T6" fmla="*/ 16 w 18"/>
                    <a:gd name="T7" fmla="*/ 9 h 21"/>
                  </a:gdLst>
                  <a:ahLst/>
                  <a:cxnLst>
                    <a:cxn ang="0">
                      <a:pos x="T0" y="T1"/>
                    </a:cxn>
                    <a:cxn ang="0">
                      <a:pos x="T2" y="T3"/>
                    </a:cxn>
                    <a:cxn ang="0">
                      <a:pos x="T4" y="T5"/>
                    </a:cxn>
                    <a:cxn ang="0">
                      <a:pos x="T6" y="T7"/>
                    </a:cxn>
                  </a:cxnLst>
                  <a:rect l="0" t="0" r="r" b="b"/>
                  <a:pathLst>
                    <a:path w="18" h="21">
                      <a:moveTo>
                        <a:pt x="16" y="9"/>
                      </a:moveTo>
                      <a:cubicBezTo>
                        <a:pt x="18" y="17"/>
                        <a:pt x="12" y="21"/>
                        <a:pt x="6" y="17"/>
                      </a:cubicBezTo>
                      <a:cubicBezTo>
                        <a:pt x="1" y="13"/>
                        <a:pt x="0" y="2"/>
                        <a:pt x="7" y="0"/>
                      </a:cubicBezTo>
                      <a:cubicBezTo>
                        <a:pt x="12" y="0"/>
                        <a:pt x="16"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3" name="Freeform 668">
                  <a:extLst>
                    <a:ext uri="{FF2B5EF4-FFF2-40B4-BE49-F238E27FC236}">
                      <a16:creationId xmlns:a16="http://schemas.microsoft.com/office/drawing/2014/main" id="{FED6B6AE-5D4F-4253-AB51-9DDDED04081D}"/>
                    </a:ext>
                  </a:extLst>
                </p:cNvPr>
                <p:cNvSpPr>
                  <a:spLocks/>
                </p:cNvSpPr>
                <p:nvPr/>
              </p:nvSpPr>
              <p:spPr bwMode="auto">
                <a:xfrm>
                  <a:off x="5006" y="1990"/>
                  <a:ext cx="26" cy="32"/>
                </a:xfrm>
                <a:custGeom>
                  <a:avLst/>
                  <a:gdLst>
                    <a:gd name="T0" fmla="*/ 16 w 18"/>
                    <a:gd name="T1" fmla="*/ 9 h 22"/>
                    <a:gd name="T2" fmla="*/ 7 w 18"/>
                    <a:gd name="T3" fmla="*/ 18 h 22"/>
                    <a:gd name="T4" fmla="*/ 7 w 18"/>
                    <a:gd name="T5" fmla="*/ 0 h 22"/>
                    <a:gd name="T6" fmla="*/ 16 w 18"/>
                    <a:gd name="T7" fmla="*/ 9 h 22"/>
                  </a:gdLst>
                  <a:ahLst/>
                  <a:cxnLst>
                    <a:cxn ang="0">
                      <a:pos x="T0" y="T1"/>
                    </a:cxn>
                    <a:cxn ang="0">
                      <a:pos x="T2" y="T3"/>
                    </a:cxn>
                    <a:cxn ang="0">
                      <a:pos x="T4" y="T5"/>
                    </a:cxn>
                    <a:cxn ang="0">
                      <a:pos x="T6" y="T7"/>
                    </a:cxn>
                  </a:cxnLst>
                  <a:rect l="0" t="0" r="r" b="b"/>
                  <a:pathLst>
                    <a:path w="18" h="22">
                      <a:moveTo>
                        <a:pt x="16" y="9"/>
                      </a:moveTo>
                      <a:cubicBezTo>
                        <a:pt x="18" y="17"/>
                        <a:pt x="12" y="22"/>
                        <a:pt x="7" y="18"/>
                      </a:cubicBezTo>
                      <a:cubicBezTo>
                        <a:pt x="1" y="13"/>
                        <a:pt x="0" y="2"/>
                        <a:pt x="7" y="0"/>
                      </a:cubicBezTo>
                      <a:cubicBezTo>
                        <a:pt x="12" y="0"/>
                        <a:pt x="16"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4" name="Freeform 669">
                  <a:extLst>
                    <a:ext uri="{FF2B5EF4-FFF2-40B4-BE49-F238E27FC236}">
                      <a16:creationId xmlns:a16="http://schemas.microsoft.com/office/drawing/2014/main" id="{303163F6-12A9-418C-B70F-80396BD2F2F3}"/>
                    </a:ext>
                  </a:extLst>
                </p:cNvPr>
                <p:cNvSpPr>
                  <a:spLocks/>
                </p:cNvSpPr>
                <p:nvPr/>
              </p:nvSpPr>
              <p:spPr bwMode="auto">
                <a:xfrm>
                  <a:off x="5017" y="2045"/>
                  <a:ext cx="25" cy="32"/>
                </a:xfrm>
                <a:custGeom>
                  <a:avLst/>
                  <a:gdLst>
                    <a:gd name="T0" fmla="*/ 16 w 17"/>
                    <a:gd name="T1" fmla="*/ 10 h 22"/>
                    <a:gd name="T2" fmla="*/ 6 w 17"/>
                    <a:gd name="T3" fmla="*/ 18 h 22"/>
                    <a:gd name="T4" fmla="*/ 7 w 17"/>
                    <a:gd name="T5" fmla="*/ 0 h 22"/>
                    <a:gd name="T6" fmla="*/ 16 w 17"/>
                    <a:gd name="T7" fmla="*/ 10 h 22"/>
                  </a:gdLst>
                  <a:ahLst/>
                  <a:cxnLst>
                    <a:cxn ang="0">
                      <a:pos x="T0" y="T1"/>
                    </a:cxn>
                    <a:cxn ang="0">
                      <a:pos x="T2" y="T3"/>
                    </a:cxn>
                    <a:cxn ang="0">
                      <a:pos x="T4" y="T5"/>
                    </a:cxn>
                    <a:cxn ang="0">
                      <a:pos x="T6" y="T7"/>
                    </a:cxn>
                  </a:cxnLst>
                  <a:rect l="0" t="0" r="r" b="b"/>
                  <a:pathLst>
                    <a:path w="17" h="22">
                      <a:moveTo>
                        <a:pt x="16" y="10"/>
                      </a:moveTo>
                      <a:cubicBezTo>
                        <a:pt x="17" y="17"/>
                        <a:pt x="11" y="22"/>
                        <a:pt x="6" y="18"/>
                      </a:cubicBezTo>
                      <a:cubicBezTo>
                        <a:pt x="0" y="14"/>
                        <a:pt x="0" y="2"/>
                        <a:pt x="7" y="0"/>
                      </a:cubicBezTo>
                      <a:cubicBezTo>
                        <a:pt x="13" y="0"/>
                        <a:pt x="16" y="5"/>
                        <a:pt x="1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5" name="Freeform 670">
                  <a:extLst>
                    <a:ext uri="{FF2B5EF4-FFF2-40B4-BE49-F238E27FC236}">
                      <a16:creationId xmlns:a16="http://schemas.microsoft.com/office/drawing/2014/main" id="{DC17110D-CC09-4384-9D0E-62A8AA5EF833}"/>
                    </a:ext>
                  </a:extLst>
                </p:cNvPr>
                <p:cNvSpPr>
                  <a:spLocks/>
                </p:cNvSpPr>
                <p:nvPr/>
              </p:nvSpPr>
              <p:spPr bwMode="auto">
                <a:xfrm>
                  <a:off x="4977" y="1882"/>
                  <a:ext cx="26" cy="31"/>
                </a:xfrm>
                <a:custGeom>
                  <a:avLst/>
                  <a:gdLst>
                    <a:gd name="T0" fmla="*/ 16 w 18"/>
                    <a:gd name="T1" fmla="*/ 10 h 21"/>
                    <a:gd name="T2" fmla="*/ 8 w 18"/>
                    <a:gd name="T3" fmla="*/ 18 h 21"/>
                    <a:gd name="T4" fmla="*/ 6 w 18"/>
                    <a:gd name="T5" fmla="*/ 1 h 21"/>
                    <a:gd name="T6" fmla="*/ 6 w 18"/>
                    <a:gd name="T7" fmla="*/ 1 h 21"/>
                    <a:gd name="T8" fmla="*/ 16 w 18"/>
                    <a:gd name="T9" fmla="*/ 10 h 21"/>
                  </a:gdLst>
                  <a:ahLst/>
                  <a:cxnLst>
                    <a:cxn ang="0">
                      <a:pos x="T0" y="T1"/>
                    </a:cxn>
                    <a:cxn ang="0">
                      <a:pos x="T2" y="T3"/>
                    </a:cxn>
                    <a:cxn ang="0">
                      <a:pos x="T4" y="T5"/>
                    </a:cxn>
                    <a:cxn ang="0">
                      <a:pos x="T6" y="T7"/>
                    </a:cxn>
                    <a:cxn ang="0">
                      <a:pos x="T8" y="T9"/>
                    </a:cxn>
                  </a:cxnLst>
                  <a:rect l="0" t="0" r="r" b="b"/>
                  <a:pathLst>
                    <a:path w="18" h="21">
                      <a:moveTo>
                        <a:pt x="16" y="10"/>
                      </a:moveTo>
                      <a:cubicBezTo>
                        <a:pt x="18" y="16"/>
                        <a:pt x="13" y="21"/>
                        <a:pt x="8" y="18"/>
                      </a:cubicBezTo>
                      <a:cubicBezTo>
                        <a:pt x="1" y="14"/>
                        <a:pt x="0" y="3"/>
                        <a:pt x="6" y="1"/>
                      </a:cubicBezTo>
                      <a:cubicBezTo>
                        <a:pt x="6" y="1"/>
                        <a:pt x="6" y="1"/>
                        <a:pt x="6" y="1"/>
                      </a:cubicBezTo>
                      <a:cubicBezTo>
                        <a:pt x="11" y="0"/>
                        <a:pt x="15" y="6"/>
                        <a:pt x="1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6" name="Freeform 671">
                  <a:extLst>
                    <a:ext uri="{FF2B5EF4-FFF2-40B4-BE49-F238E27FC236}">
                      <a16:creationId xmlns:a16="http://schemas.microsoft.com/office/drawing/2014/main" id="{F635A87F-6CAA-4C26-9AA8-83E70B78AC01}"/>
                    </a:ext>
                  </a:extLst>
                </p:cNvPr>
                <p:cNvSpPr>
                  <a:spLocks/>
                </p:cNvSpPr>
                <p:nvPr/>
              </p:nvSpPr>
              <p:spPr bwMode="auto">
                <a:xfrm>
                  <a:off x="4991" y="1936"/>
                  <a:ext cx="26" cy="31"/>
                </a:xfrm>
                <a:custGeom>
                  <a:avLst/>
                  <a:gdLst>
                    <a:gd name="T0" fmla="*/ 17 w 18"/>
                    <a:gd name="T1" fmla="*/ 9 h 21"/>
                    <a:gd name="T2" fmla="*/ 8 w 18"/>
                    <a:gd name="T3" fmla="*/ 18 h 21"/>
                    <a:gd name="T4" fmla="*/ 8 w 18"/>
                    <a:gd name="T5" fmla="*/ 0 h 21"/>
                    <a:gd name="T6" fmla="*/ 17 w 18"/>
                    <a:gd name="T7" fmla="*/ 9 h 21"/>
                  </a:gdLst>
                  <a:ahLst/>
                  <a:cxnLst>
                    <a:cxn ang="0">
                      <a:pos x="T0" y="T1"/>
                    </a:cxn>
                    <a:cxn ang="0">
                      <a:pos x="T2" y="T3"/>
                    </a:cxn>
                    <a:cxn ang="0">
                      <a:pos x="T4" y="T5"/>
                    </a:cxn>
                    <a:cxn ang="0">
                      <a:pos x="T6" y="T7"/>
                    </a:cxn>
                  </a:cxnLst>
                  <a:rect l="0" t="0" r="r" b="b"/>
                  <a:pathLst>
                    <a:path w="18" h="21">
                      <a:moveTo>
                        <a:pt x="17" y="9"/>
                      </a:moveTo>
                      <a:cubicBezTo>
                        <a:pt x="18" y="16"/>
                        <a:pt x="14" y="21"/>
                        <a:pt x="8" y="18"/>
                      </a:cubicBezTo>
                      <a:cubicBezTo>
                        <a:pt x="2" y="14"/>
                        <a:pt x="0" y="2"/>
                        <a:pt x="8" y="0"/>
                      </a:cubicBezTo>
                      <a:cubicBezTo>
                        <a:pt x="13" y="0"/>
                        <a:pt x="16" y="5"/>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7" name="Freeform 672">
                  <a:extLst>
                    <a:ext uri="{FF2B5EF4-FFF2-40B4-BE49-F238E27FC236}">
                      <a16:creationId xmlns:a16="http://schemas.microsoft.com/office/drawing/2014/main" id="{135E5387-435D-47F3-A669-8BEC512624AF}"/>
                    </a:ext>
                  </a:extLst>
                </p:cNvPr>
                <p:cNvSpPr>
                  <a:spLocks/>
                </p:cNvSpPr>
                <p:nvPr/>
              </p:nvSpPr>
              <p:spPr bwMode="auto">
                <a:xfrm>
                  <a:off x="5046" y="2010"/>
                  <a:ext cx="24" cy="32"/>
                </a:xfrm>
                <a:custGeom>
                  <a:avLst/>
                  <a:gdLst>
                    <a:gd name="T0" fmla="*/ 15 w 16"/>
                    <a:gd name="T1" fmla="*/ 10 h 22"/>
                    <a:gd name="T2" fmla="*/ 6 w 16"/>
                    <a:gd name="T3" fmla="*/ 18 h 22"/>
                    <a:gd name="T4" fmla="*/ 7 w 16"/>
                    <a:gd name="T5" fmla="*/ 1 h 22"/>
                    <a:gd name="T6" fmla="*/ 15 w 16"/>
                    <a:gd name="T7" fmla="*/ 10 h 22"/>
                  </a:gdLst>
                  <a:ahLst/>
                  <a:cxnLst>
                    <a:cxn ang="0">
                      <a:pos x="T0" y="T1"/>
                    </a:cxn>
                    <a:cxn ang="0">
                      <a:pos x="T2" y="T3"/>
                    </a:cxn>
                    <a:cxn ang="0">
                      <a:pos x="T4" y="T5"/>
                    </a:cxn>
                    <a:cxn ang="0">
                      <a:pos x="T6" y="T7"/>
                    </a:cxn>
                  </a:cxnLst>
                  <a:rect l="0" t="0" r="r" b="b"/>
                  <a:pathLst>
                    <a:path w="16" h="22">
                      <a:moveTo>
                        <a:pt x="15" y="10"/>
                      </a:moveTo>
                      <a:cubicBezTo>
                        <a:pt x="16" y="18"/>
                        <a:pt x="11" y="22"/>
                        <a:pt x="6" y="18"/>
                      </a:cubicBezTo>
                      <a:cubicBezTo>
                        <a:pt x="0" y="14"/>
                        <a:pt x="0" y="3"/>
                        <a:pt x="7" y="1"/>
                      </a:cubicBezTo>
                      <a:cubicBezTo>
                        <a:pt x="12" y="0"/>
                        <a:pt x="15" y="6"/>
                        <a:pt x="1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8" name="Freeform 673">
                  <a:extLst>
                    <a:ext uri="{FF2B5EF4-FFF2-40B4-BE49-F238E27FC236}">
                      <a16:creationId xmlns:a16="http://schemas.microsoft.com/office/drawing/2014/main" id="{1C84AD6C-0A31-40C3-80AB-1C9164CE8B94}"/>
                    </a:ext>
                  </a:extLst>
                </p:cNvPr>
                <p:cNvSpPr>
                  <a:spLocks/>
                </p:cNvSpPr>
                <p:nvPr/>
              </p:nvSpPr>
              <p:spPr bwMode="auto">
                <a:xfrm>
                  <a:off x="5016" y="1903"/>
                  <a:ext cx="26" cy="30"/>
                </a:xfrm>
                <a:custGeom>
                  <a:avLst/>
                  <a:gdLst>
                    <a:gd name="T0" fmla="*/ 16 w 18"/>
                    <a:gd name="T1" fmla="*/ 10 h 21"/>
                    <a:gd name="T2" fmla="*/ 9 w 18"/>
                    <a:gd name="T3" fmla="*/ 18 h 21"/>
                    <a:gd name="T4" fmla="*/ 7 w 18"/>
                    <a:gd name="T5" fmla="*/ 1 h 21"/>
                    <a:gd name="T6" fmla="*/ 16 w 18"/>
                    <a:gd name="T7" fmla="*/ 10 h 21"/>
                  </a:gdLst>
                  <a:ahLst/>
                  <a:cxnLst>
                    <a:cxn ang="0">
                      <a:pos x="T0" y="T1"/>
                    </a:cxn>
                    <a:cxn ang="0">
                      <a:pos x="T2" y="T3"/>
                    </a:cxn>
                    <a:cxn ang="0">
                      <a:pos x="T4" y="T5"/>
                    </a:cxn>
                    <a:cxn ang="0">
                      <a:pos x="T6" y="T7"/>
                    </a:cxn>
                  </a:cxnLst>
                  <a:rect l="0" t="0" r="r" b="b"/>
                  <a:pathLst>
                    <a:path w="18" h="21">
                      <a:moveTo>
                        <a:pt x="16" y="10"/>
                      </a:moveTo>
                      <a:cubicBezTo>
                        <a:pt x="18" y="16"/>
                        <a:pt x="14" y="21"/>
                        <a:pt x="9" y="18"/>
                      </a:cubicBezTo>
                      <a:cubicBezTo>
                        <a:pt x="3" y="14"/>
                        <a:pt x="0" y="3"/>
                        <a:pt x="7" y="1"/>
                      </a:cubicBezTo>
                      <a:cubicBezTo>
                        <a:pt x="12" y="0"/>
                        <a:pt x="15" y="6"/>
                        <a:pt x="1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9" name="Freeform 674">
                  <a:extLst>
                    <a:ext uri="{FF2B5EF4-FFF2-40B4-BE49-F238E27FC236}">
                      <a16:creationId xmlns:a16="http://schemas.microsoft.com/office/drawing/2014/main" id="{9F3B431F-0D33-49A5-8A15-1A8941E255C9}"/>
                    </a:ext>
                  </a:extLst>
                </p:cNvPr>
                <p:cNvSpPr>
                  <a:spLocks/>
                </p:cNvSpPr>
                <p:nvPr/>
              </p:nvSpPr>
              <p:spPr bwMode="auto">
                <a:xfrm>
                  <a:off x="5032" y="1956"/>
                  <a:ext cx="24" cy="31"/>
                </a:xfrm>
                <a:custGeom>
                  <a:avLst/>
                  <a:gdLst>
                    <a:gd name="T0" fmla="*/ 16 w 17"/>
                    <a:gd name="T1" fmla="*/ 9 h 21"/>
                    <a:gd name="T2" fmla="*/ 8 w 17"/>
                    <a:gd name="T3" fmla="*/ 18 h 21"/>
                    <a:gd name="T4" fmla="*/ 7 w 17"/>
                    <a:gd name="T5" fmla="*/ 0 h 21"/>
                    <a:gd name="T6" fmla="*/ 16 w 17"/>
                    <a:gd name="T7" fmla="*/ 9 h 21"/>
                  </a:gdLst>
                  <a:ahLst/>
                  <a:cxnLst>
                    <a:cxn ang="0">
                      <a:pos x="T0" y="T1"/>
                    </a:cxn>
                    <a:cxn ang="0">
                      <a:pos x="T2" y="T3"/>
                    </a:cxn>
                    <a:cxn ang="0">
                      <a:pos x="T4" y="T5"/>
                    </a:cxn>
                    <a:cxn ang="0">
                      <a:pos x="T6" y="T7"/>
                    </a:cxn>
                  </a:cxnLst>
                  <a:rect l="0" t="0" r="r" b="b"/>
                  <a:pathLst>
                    <a:path w="17" h="21">
                      <a:moveTo>
                        <a:pt x="16" y="9"/>
                      </a:moveTo>
                      <a:cubicBezTo>
                        <a:pt x="17" y="16"/>
                        <a:pt x="13" y="21"/>
                        <a:pt x="8" y="18"/>
                      </a:cubicBezTo>
                      <a:cubicBezTo>
                        <a:pt x="2" y="14"/>
                        <a:pt x="0" y="2"/>
                        <a:pt x="7" y="0"/>
                      </a:cubicBezTo>
                      <a:cubicBezTo>
                        <a:pt x="12"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0" name="Freeform 675">
                  <a:extLst>
                    <a:ext uri="{FF2B5EF4-FFF2-40B4-BE49-F238E27FC236}">
                      <a16:creationId xmlns:a16="http://schemas.microsoft.com/office/drawing/2014/main" id="{AC1A955B-EE58-45C0-B40C-2F8ABA26E048}"/>
                    </a:ext>
                  </a:extLst>
                </p:cNvPr>
                <p:cNvSpPr>
                  <a:spLocks/>
                </p:cNvSpPr>
                <p:nvPr/>
              </p:nvSpPr>
              <p:spPr bwMode="auto">
                <a:xfrm>
                  <a:off x="5067" y="1978"/>
                  <a:ext cx="24" cy="31"/>
                </a:xfrm>
                <a:custGeom>
                  <a:avLst/>
                  <a:gdLst>
                    <a:gd name="T0" fmla="*/ 16 w 17"/>
                    <a:gd name="T1" fmla="*/ 9 h 21"/>
                    <a:gd name="T2" fmla="*/ 8 w 17"/>
                    <a:gd name="T3" fmla="*/ 18 h 21"/>
                    <a:gd name="T4" fmla="*/ 7 w 17"/>
                    <a:gd name="T5" fmla="*/ 0 h 21"/>
                    <a:gd name="T6" fmla="*/ 16 w 17"/>
                    <a:gd name="T7" fmla="*/ 9 h 21"/>
                  </a:gdLst>
                  <a:ahLst/>
                  <a:cxnLst>
                    <a:cxn ang="0">
                      <a:pos x="T0" y="T1"/>
                    </a:cxn>
                    <a:cxn ang="0">
                      <a:pos x="T2" y="T3"/>
                    </a:cxn>
                    <a:cxn ang="0">
                      <a:pos x="T4" y="T5"/>
                    </a:cxn>
                    <a:cxn ang="0">
                      <a:pos x="T6" y="T7"/>
                    </a:cxn>
                  </a:cxnLst>
                  <a:rect l="0" t="0" r="r" b="b"/>
                  <a:pathLst>
                    <a:path w="17" h="21">
                      <a:moveTo>
                        <a:pt x="16" y="9"/>
                      </a:moveTo>
                      <a:cubicBezTo>
                        <a:pt x="17" y="16"/>
                        <a:pt x="13" y="21"/>
                        <a:pt x="8" y="18"/>
                      </a:cubicBezTo>
                      <a:cubicBezTo>
                        <a:pt x="2" y="14"/>
                        <a:pt x="0" y="2"/>
                        <a:pt x="7" y="0"/>
                      </a:cubicBezTo>
                      <a:cubicBezTo>
                        <a:pt x="12"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1" name="Freeform 676">
                  <a:extLst>
                    <a:ext uri="{FF2B5EF4-FFF2-40B4-BE49-F238E27FC236}">
                      <a16:creationId xmlns:a16="http://schemas.microsoft.com/office/drawing/2014/main" id="{E646756B-A157-4790-A5DB-355BF6BC4A58}"/>
                    </a:ext>
                  </a:extLst>
                </p:cNvPr>
                <p:cNvSpPr>
                  <a:spLocks/>
                </p:cNvSpPr>
                <p:nvPr/>
              </p:nvSpPr>
              <p:spPr bwMode="auto">
                <a:xfrm>
                  <a:off x="5081" y="2032"/>
                  <a:ext cx="22" cy="33"/>
                </a:xfrm>
                <a:custGeom>
                  <a:avLst/>
                  <a:gdLst>
                    <a:gd name="T0" fmla="*/ 14 w 15"/>
                    <a:gd name="T1" fmla="*/ 10 h 23"/>
                    <a:gd name="T2" fmla="*/ 5 w 15"/>
                    <a:gd name="T3" fmla="*/ 19 h 23"/>
                    <a:gd name="T4" fmla="*/ 6 w 15"/>
                    <a:gd name="T5" fmla="*/ 1 h 23"/>
                    <a:gd name="T6" fmla="*/ 14 w 15"/>
                    <a:gd name="T7" fmla="*/ 10 h 23"/>
                  </a:gdLst>
                  <a:ahLst/>
                  <a:cxnLst>
                    <a:cxn ang="0">
                      <a:pos x="T0" y="T1"/>
                    </a:cxn>
                    <a:cxn ang="0">
                      <a:pos x="T2" y="T3"/>
                    </a:cxn>
                    <a:cxn ang="0">
                      <a:pos x="T4" y="T5"/>
                    </a:cxn>
                    <a:cxn ang="0">
                      <a:pos x="T6" y="T7"/>
                    </a:cxn>
                  </a:cxnLst>
                  <a:rect l="0" t="0" r="r" b="b"/>
                  <a:pathLst>
                    <a:path w="15" h="23">
                      <a:moveTo>
                        <a:pt x="14" y="10"/>
                      </a:moveTo>
                      <a:cubicBezTo>
                        <a:pt x="15" y="18"/>
                        <a:pt x="10" y="23"/>
                        <a:pt x="5" y="19"/>
                      </a:cubicBezTo>
                      <a:cubicBezTo>
                        <a:pt x="0" y="14"/>
                        <a:pt x="0" y="3"/>
                        <a:pt x="6" y="1"/>
                      </a:cubicBezTo>
                      <a:cubicBezTo>
                        <a:pt x="11" y="0"/>
                        <a:pt x="14" y="6"/>
                        <a:pt x="1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2" name="Freeform 677">
                  <a:extLst>
                    <a:ext uri="{FF2B5EF4-FFF2-40B4-BE49-F238E27FC236}">
                      <a16:creationId xmlns:a16="http://schemas.microsoft.com/office/drawing/2014/main" id="{C1B81613-9FC1-4F5D-8663-F16B2FF974EE}"/>
                    </a:ext>
                  </a:extLst>
                </p:cNvPr>
                <p:cNvSpPr>
                  <a:spLocks/>
                </p:cNvSpPr>
                <p:nvPr/>
              </p:nvSpPr>
              <p:spPr bwMode="auto">
                <a:xfrm>
                  <a:off x="5033" y="1872"/>
                  <a:ext cx="26" cy="29"/>
                </a:xfrm>
                <a:custGeom>
                  <a:avLst/>
                  <a:gdLst>
                    <a:gd name="T0" fmla="*/ 16 w 18"/>
                    <a:gd name="T1" fmla="*/ 9 h 20"/>
                    <a:gd name="T2" fmla="*/ 9 w 18"/>
                    <a:gd name="T3" fmla="*/ 17 h 20"/>
                    <a:gd name="T4" fmla="*/ 7 w 18"/>
                    <a:gd name="T5" fmla="*/ 0 h 20"/>
                    <a:gd name="T6" fmla="*/ 16 w 18"/>
                    <a:gd name="T7" fmla="*/ 9 h 20"/>
                  </a:gdLst>
                  <a:ahLst/>
                  <a:cxnLst>
                    <a:cxn ang="0">
                      <a:pos x="T0" y="T1"/>
                    </a:cxn>
                    <a:cxn ang="0">
                      <a:pos x="T2" y="T3"/>
                    </a:cxn>
                    <a:cxn ang="0">
                      <a:pos x="T4" y="T5"/>
                    </a:cxn>
                    <a:cxn ang="0">
                      <a:pos x="T6" y="T7"/>
                    </a:cxn>
                  </a:cxnLst>
                  <a:rect l="0" t="0" r="r" b="b"/>
                  <a:pathLst>
                    <a:path w="18" h="20">
                      <a:moveTo>
                        <a:pt x="16" y="9"/>
                      </a:moveTo>
                      <a:cubicBezTo>
                        <a:pt x="18" y="16"/>
                        <a:pt x="14" y="20"/>
                        <a:pt x="9" y="17"/>
                      </a:cubicBezTo>
                      <a:cubicBezTo>
                        <a:pt x="3" y="14"/>
                        <a:pt x="0" y="2"/>
                        <a:pt x="7" y="0"/>
                      </a:cubicBezTo>
                      <a:cubicBezTo>
                        <a:pt x="11"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3" name="Freeform 678">
                  <a:extLst>
                    <a:ext uri="{FF2B5EF4-FFF2-40B4-BE49-F238E27FC236}">
                      <a16:creationId xmlns:a16="http://schemas.microsoft.com/office/drawing/2014/main" id="{48FC9A28-635D-4B1A-883D-300AFB83FCD3}"/>
                    </a:ext>
                  </a:extLst>
                </p:cNvPr>
                <p:cNvSpPr>
                  <a:spLocks/>
                </p:cNvSpPr>
                <p:nvPr/>
              </p:nvSpPr>
              <p:spPr bwMode="auto">
                <a:xfrm>
                  <a:off x="5052" y="1925"/>
                  <a:ext cx="25" cy="30"/>
                </a:xfrm>
                <a:custGeom>
                  <a:avLst/>
                  <a:gdLst>
                    <a:gd name="T0" fmla="*/ 15 w 17"/>
                    <a:gd name="T1" fmla="*/ 9 h 21"/>
                    <a:gd name="T2" fmla="*/ 8 w 17"/>
                    <a:gd name="T3" fmla="*/ 18 h 21"/>
                    <a:gd name="T4" fmla="*/ 6 w 17"/>
                    <a:gd name="T5" fmla="*/ 0 h 21"/>
                    <a:gd name="T6" fmla="*/ 15 w 17"/>
                    <a:gd name="T7" fmla="*/ 9 h 21"/>
                  </a:gdLst>
                  <a:ahLst/>
                  <a:cxnLst>
                    <a:cxn ang="0">
                      <a:pos x="T0" y="T1"/>
                    </a:cxn>
                    <a:cxn ang="0">
                      <a:pos x="T2" y="T3"/>
                    </a:cxn>
                    <a:cxn ang="0">
                      <a:pos x="T4" y="T5"/>
                    </a:cxn>
                    <a:cxn ang="0">
                      <a:pos x="T6" y="T7"/>
                    </a:cxn>
                  </a:cxnLst>
                  <a:rect l="0" t="0" r="r" b="b"/>
                  <a:pathLst>
                    <a:path w="17" h="21">
                      <a:moveTo>
                        <a:pt x="15" y="9"/>
                      </a:moveTo>
                      <a:cubicBezTo>
                        <a:pt x="17" y="16"/>
                        <a:pt x="13" y="21"/>
                        <a:pt x="8" y="18"/>
                      </a:cubicBezTo>
                      <a:cubicBezTo>
                        <a:pt x="2" y="14"/>
                        <a:pt x="0" y="2"/>
                        <a:pt x="6" y="0"/>
                      </a:cubicBezTo>
                      <a:cubicBezTo>
                        <a:pt x="11" y="0"/>
                        <a:pt x="14" y="5"/>
                        <a:pt x="1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4" name="Freeform 679">
                  <a:extLst>
                    <a:ext uri="{FF2B5EF4-FFF2-40B4-BE49-F238E27FC236}">
                      <a16:creationId xmlns:a16="http://schemas.microsoft.com/office/drawing/2014/main" id="{42995252-4A9D-489C-B032-BA86012DF668}"/>
                    </a:ext>
                  </a:extLst>
                </p:cNvPr>
                <p:cNvSpPr>
                  <a:spLocks/>
                </p:cNvSpPr>
                <p:nvPr/>
              </p:nvSpPr>
              <p:spPr bwMode="auto">
                <a:xfrm>
                  <a:off x="5104" y="1998"/>
                  <a:ext cx="23" cy="31"/>
                </a:xfrm>
                <a:custGeom>
                  <a:avLst/>
                  <a:gdLst>
                    <a:gd name="T0" fmla="*/ 15 w 16"/>
                    <a:gd name="T1" fmla="*/ 9 h 21"/>
                    <a:gd name="T2" fmla="*/ 7 w 16"/>
                    <a:gd name="T3" fmla="*/ 18 h 21"/>
                    <a:gd name="T4" fmla="*/ 6 w 16"/>
                    <a:gd name="T5" fmla="*/ 0 h 21"/>
                    <a:gd name="T6" fmla="*/ 15 w 16"/>
                    <a:gd name="T7" fmla="*/ 9 h 21"/>
                  </a:gdLst>
                  <a:ahLst/>
                  <a:cxnLst>
                    <a:cxn ang="0">
                      <a:pos x="T0" y="T1"/>
                    </a:cxn>
                    <a:cxn ang="0">
                      <a:pos x="T2" y="T3"/>
                    </a:cxn>
                    <a:cxn ang="0">
                      <a:pos x="T4" y="T5"/>
                    </a:cxn>
                    <a:cxn ang="0">
                      <a:pos x="T6" y="T7"/>
                    </a:cxn>
                  </a:cxnLst>
                  <a:rect l="0" t="0" r="r" b="b"/>
                  <a:pathLst>
                    <a:path w="16" h="21">
                      <a:moveTo>
                        <a:pt x="15" y="9"/>
                      </a:moveTo>
                      <a:cubicBezTo>
                        <a:pt x="16" y="16"/>
                        <a:pt x="12" y="21"/>
                        <a:pt x="7" y="18"/>
                      </a:cubicBezTo>
                      <a:cubicBezTo>
                        <a:pt x="2" y="15"/>
                        <a:pt x="0" y="2"/>
                        <a:pt x="6" y="0"/>
                      </a:cubicBezTo>
                      <a:cubicBezTo>
                        <a:pt x="11" y="0"/>
                        <a:pt x="14" y="5"/>
                        <a:pt x="1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5" name="Freeform 680">
                  <a:extLst>
                    <a:ext uri="{FF2B5EF4-FFF2-40B4-BE49-F238E27FC236}">
                      <a16:creationId xmlns:a16="http://schemas.microsoft.com/office/drawing/2014/main" id="{A650B3E8-F521-4220-93A0-E709D5585D0E}"/>
                    </a:ext>
                  </a:extLst>
                </p:cNvPr>
                <p:cNvSpPr>
                  <a:spLocks/>
                </p:cNvSpPr>
                <p:nvPr/>
              </p:nvSpPr>
              <p:spPr bwMode="auto">
                <a:xfrm>
                  <a:off x="5117" y="2053"/>
                  <a:ext cx="22" cy="32"/>
                </a:xfrm>
                <a:custGeom>
                  <a:avLst/>
                  <a:gdLst>
                    <a:gd name="T0" fmla="*/ 14 w 15"/>
                    <a:gd name="T1" fmla="*/ 9 h 22"/>
                    <a:gd name="T2" fmla="*/ 6 w 15"/>
                    <a:gd name="T3" fmla="*/ 19 h 22"/>
                    <a:gd name="T4" fmla="*/ 6 w 15"/>
                    <a:gd name="T5" fmla="*/ 0 h 22"/>
                    <a:gd name="T6" fmla="*/ 14 w 15"/>
                    <a:gd name="T7" fmla="*/ 9 h 22"/>
                  </a:gdLst>
                  <a:ahLst/>
                  <a:cxnLst>
                    <a:cxn ang="0">
                      <a:pos x="T0" y="T1"/>
                    </a:cxn>
                    <a:cxn ang="0">
                      <a:pos x="T2" y="T3"/>
                    </a:cxn>
                    <a:cxn ang="0">
                      <a:pos x="T4" y="T5"/>
                    </a:cxn>
                    <a:cxn ang="0">
                      <a:pos x="T6" y="T7"/>
                    </a:cxn>
                  </a:cxnLst>
                  <a:rect l="0" t="0" r="r" b="b"/>
                  <a:pathLst>
                    <a:path w="15" h="22">
                      <a:moveTo>
                        <a:pt x="14" y="9"/>
                      </a:moveTo>
                      <a:cubicBezTo>
                        <a:pt x="15" y="17"/>
                        <a:pt x="10" y="22"/>
                        <a:pt x="6" y="19"/>
                      </a:cubicBezTo>
                      <a:cubicBezTo>
                        <a:pt x="1" y="15"/>
                        <a:pt x="0" y="2"/>
                        <a:pt x="6" y="0"/>
                      </a:cubicBezTo>
                      <a:cubicBezTo>
                        <a:pt x="11" y="0"/>
                        <a:pt x="13" y="5"/>
                        <a:pt x="1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6" name="Freeform 681">
                  <a:extLst>
                    <a:ext uri="{FF2B5EF4-FFF2-40B4-BE49-F238E27FC236}">
                      <a16:creationId xmlns:a16="http://schemas.microsoft.com/office/drawing/2014/main" id="{B120C933-197A-4A5F-AA1E-F8470ACCEE71}"/>
                    </a:ext>
                  </a:extLst>
                </p:cNvPr>
                <p:cNvSpPr>
                  <a:spLocks/>
                </p:cNvSpPr>
                <p:nvPr/>
              </p:nvSpPr>
              <p:spPr bwMode="auto">
                <a:xfrm>
                  <a:off x="5072" y="1891"/>
                  <a:ext cx="25" cy="31"/>
                </a:xfrm>
                <a:custGeom>
                  <a:avLst/>
                  <a:gdLst>
                    <a:gd name="T0" fmla="*/ 15 w 17"/>
                    <a:gd name="T1" fmla="*/ 9 h 21"/>
                    <a:gd name="T2" fmla="*/ 8 w 17"/>
                    <a:gd name="T3" fmla="*/ 18 h 21"/>
                    <a:gd name="T4" fmla="*/ 6 w 17"/>
                    <a:gd name="T5" fmla="*/ 1 h 21"/>
                    <a:gd name="T6" fmla="*/ 15 w 17"/>
                    <a:gd name="T7" fmla="*/ 9 h 21"/>
                  </a:gdLst>
                  <a:ahLst/>
                  <a:cxnLst>
                    <a:cxn ang="0">
                      <a:pos x="T0" y="T1"/>
                    </a:cxn>
                    <a:cxn ang="0">
                      <a:pos x="T2" y="T3"/>
                    </a:cxn>
                    <a:cxn ang="0">
                      <a:pos x="T4" y="T5"/>
                    </a:cxn>
                    <a:cxn ang="0">
                      <a:pos x="T6" y="T7"/>
                    </a:cxn>
                  </a:cxnLst>
                  <a:rect l="0" t="0" r="r" b="b"/>
                  <a:pathLst>
                    <a:path w="17" h="21">
                      <a:moveTo>
                        <a:pt x="15" y="9"/>
                      </a:moveTo>
                      <a:cubicBezTo>
                        <a:pt x="17" y="16"/>
                        <a:pt x="13" y="21"/>
                        <a:pt x="8" y="18"/>
                      </a:cubicBezTo>
                      <a:cubicBezTo>
                        <a:pt x="3" y="14"/>
                        <a:pt x="0" y="3"/>
                        <a:pt x="6" y="1"/>
                      </a:cubicBezTo>
                      <a:cubicBezTo>
                        <a:pt x="10" y="0"/>
                        <a:pt x="13" y="5"/>
                        <a:pt x="1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7" name="Freeform 682">
                  <a:extLst>
                    <a:ext uri="{FF2B5EF4-FFF2-40B4-BE49-F238E27FC236}">
                      <a16:creationId xmlns:a16="http://schemas.microsoft.com/office/drawing/2014/main" id="{BBCFCAF8-C013-4CCE-95BD-2F15655761B7}"/>
                    </a:ext>
                  </a:extLst>
                </p:cNvPr>
                <p:cNvSpPr>
                  <a:spLocks/>
                </p:cNvSpPr>
                <p:nvPr/>
              </p:nvSpPr>
              <p:spPr bwMode="auto">
                <a:xfrm>
                  <a:off x="5090" y="1943"/>
                  <a:ext cx="23" cy="32"/>
                </a:xfrm>
                <a:custGeom>
                  <a:avLst/>
                  <a:gdLst>
                    <a:gd name="T0" fmla="*/ 15 w 16"/>
                    <a:gd name="T1" fmla="*/ 10 h 22"/>
                    <a:gd name="T2" fmla="*/ 8 w 16"/>
                    <a:gd name="T3" fmla="*/ 19 h 22"/>
                    <a:gd name="T4" fmla="*/ 6 w 16"/>
                    <a:gd name="T5" fmla="*/ 1 h 22"/>
                    <a:gd name="T6" fmla="*/ 15 w 16"/>
                    <a:gd name="T7" fmla="*/ 10 h 22"/>
                  </a:gdLst>
                  <a:ahLst/>
                  <a:cxnLst>
                    <a:cxn ang="0">
                      <a:pos x="T0" y="T1"/>
                    </a:cxn>
                    <a:cxn ang="0">
                      <a:pos x="T2" y="T3"/>
                    </a:cxn>
                    <a:cxn ang="0">
                      <a:pos x="T4" y="T5"/>
                    </a:cxn>
                    <a:cxn ang="0">
                      <a:pos x="T6" y="T7"/>
                    </a:cxn>
                  </a:cxnLst>
                  <a:rect l="0" t="0" r="r" b="b"/>
                  <a:pathLst>
                    <a:path w="16" h="22">
                      <a:moveTo>
                        <a:pt x="15" y="10"/>
                      </a:moveTo>
                      <a:cubicBezTo>
                        <a:pt x="16" y="17"/>
                        <a:pt x="12" y="22"/>
                        <a:pt x="8" y="19"/>
                      </a:cubicBezTo>
                      <a:cubicBezTo>
                        <a:pt x="2" y="15"/>
                        <a:pt x="0" y="3"/>
                        <a:pt x="6" y="1"/>
                      </a:cubicBezTo>
                      <a:cubicBezTo>
                        <a:pt x="10" y="0"/>
                        <a:pt x="14" y="6"/>
                        <a:pt x="1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8" name="Freeform 683">
                  <a:extLst>
                    <a:ext uri="{FF2B5EF4-FFF2-40B4-BE49-F238E27FC236}">
                      <a16:creationId xmlns:a16="http://schemas.microsoft.com/office/drawing/2014/main" id="{81F53776-2F7B-425B-8419-9FCA7DFD1AFA}"/>
                    </a:ext>
                  </a:extLst>
                </p:cNvPr>
                <p:cNvSpPr>
                  <a:spLocks/>
                </p:cNvSpPr>
                <p:nvPr/>
              </p:nvSpPr>
              <p:spPr bwMode="auto">
                <a:xfrm>
                  <a:off x="5148" y="2075"/>
                  <a:ext cx="20" cy="32"/>
                </a:xfrm>
                <a:custGeom>
                  <a:avLst/>
                  <a:gdLst>
                    <a:gd name="T0" fmla="*/ 13 w 14"/>
                    <a:gd name="T1" fmla="*/ 9 h 22"/>
                    <a:gd name="T2" fmla="*/ 6 w 14"/>
                    <a:gd name="T3" fmla="*/ 19 h 22"/>
                    <a:gd name="T4" fmla="*/ 6 w 14"/>
                    <a:gd name="T5" fmla="*/ 0 h 22"/>
                    <a:gd name="T6" fmla="*/ 13 w 14"/>
                    <a:gd name="T7" fmla="*/ 9 h 22"/>
                  </a:gdLst>
                  <a:ahLst/>
                  <a:cxnLst>
                    <a:cxn ang="0">
                      <a:pos x="T0" y="T1"/>
                    </a:cxn>
                    <a:cxn ang="0">
                      <a:pos x="T2" y="T3"/>
                    </a:cxn>
                    <a:cxn ang="0">
                      <a:pos x="T4" y="T5"/>
                    </a:cxn>
                    <a:cxn ang="0">
                      <a:pos x="T6" y="T7"/>
                    </a:cxn>
                  </a:cxnLst>
                  <a:rect l="0" t="0" r="r" b="b"/>
                  <a:pathLst>
                    <a:path w="14" h="22">
                      <a:moveTo>
                        <a:pt x="13" y="9"/>
                      </a:moveTo>
                      <a:cubicBezTo>
                        <a:pt x="14" y="17"/>
                        <a:pt x="10" y="22"/>
                        <a:pt x="6" y="19"/>
                      </a:cubicBezTo>
                      <a:cubicBezTo>
                        <a:pt x="1" y="15"/>
                        <a:pt x="0" y="2"/>
                        <a:pt x="6" y="0"/>
                      </a:cubicBezTo>
                      <a:cubicBezTo>
                        <a:pt x="10" y="0"/>
                        <a:pt x="13" y="5"/>
                        <a:pt x="1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9" name="Freeform 684">
                  <a:extLst>
                    <a:ext uri="{FF2B5EF4-FFF2-40B4-BE49-F238E27FC236}">
                      <a16:creationId xmlns:a16="http://schemas.microsoft.com/office/drawing/2014/main" id="{FF34A4B6-C2FA-4418-995C-A09724EE8AD8}"/>
                    </a:ext>
                  </a:extLst>
                </p:cNvPr>
                <p:cNvSpPr>
                  <a:spLocks/>
                </p:cNvSpPr>
                <p:nvPr/>
              </p:nvSpPr>
              <p:spPr bwMode="auto">
                <a:xfrm>
                  <a:off x="5156" y="2132"/>
                  <a:ext cx="19" cy="33"/>
                </a:xfrm>
                <a:custGeom>
                  <a:avLst/>
                  <a:gdLst>
                    <a:gd name="T0" fmla="*/ 13 w 13"/>
                    <a:gd name="T1" fmla="*/ 10 h 23"/>
                    <a:gd name="T2" fmla="*/ 4 w 13"/>
                    <a:gd name="T3" fmla="*/ 19 h 23"/>
                    <a:gd name="T4" fmla="*/ 6 w 13"/>
                    <a:gd name="T5" fmla="*/ 0 h 23"/>
                    <a:gd name="T6" fmla="*/ 13 w 13"/>
                    <a:gd name="T7" fmla="*/ 10 h 23"/>
                  </a:gdLst>
                  <a:ahLst/>
                  <a:cxnLst>
                    <a:cxn ang="0">
                      <a:pos x="T0" y="T1"/>
                    </a:cxn>
                    <a:cxn ang="0">
                      <a:pos x="T2" y="T3"/>
                    </a:cxn>
                    <a:cxn ang="0">
                      <a:pos x="T4" y="T5"/>
                    </a:cxn>
                    <a:cxn ang="0">
                      <a:pos x="T6" y="T7"/>
                    </a:cxn>
                  </a:cxnLst>
                  <a:rect l="0" t="0" r="r" b="b"/>
                  <a:pathLst>
                    <a:path w="13" h="23">
                      <a:moveTo>
                        <a:pt x="13" y="10"/>
                      </a:moveTo>
                      <a:cubicBezTo>
                        <a:pt x="13" y="18"/>
                        <a:pt x="8" y="23"/>
                        <a:pt x="4" y="19"/>
                      </a:cubicBezTo>
                      <a:cubicBezTo>
                        <a:pt x="0" y="14"/>
                        <a:pt x="0" y="2"/>
                        <a:pt x="6" y="0"/>
                      </a:cubicBezTo>
                      <a:cubicBezTo>
                        <a:pt x="10" y="0"/>
                        <a:pt x="12" y="5"/>
                        <a:pt x="1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0" name="Freeform 685">
                  <a:extLst>
                    <a:ext uri="{FF2B5EF4-FFF2-40B4-BE49-F238E27FC236}">
                      <a16:creationId xmlns:a16="http://schemas.microsoft.com/office/drawing/2014/main" id="{242C9BCF-C13E-4AC9-B4C1-1CD7E6B148CA}"/>
                    </a:ext>
                  </a:extLst>
                </p:cNvPr>
                <p:cNvSpPr>
                  <a:spLocks/>
                </p:cNvSpPr>
                <p:nvPr/>
              </p:nvSpPr>
              <p:spPr bwMode="auto">
                <a:xfrm>
                  <a:off x="5122" y="1965"/>
                  <a:ext cx="23" cy="31"/>
                </a:xfrm>
                <a:custGeom>
                  <a:avLst/>
                  <a:gdLst>
                    <a:gd name="T0" fmla="*/ 14 w 16"/>
                    <a:gd name="T1" fmla="*/ 9 h 21"/>
                    <a:gd name="T2" fmla="*/ 8 w 16"/>
                    <a:gd name="T3" fmla="*/ 18 h 21"/>
                    <a:gd name="T4" fmla="*/ 6 w 16"/>
                    <a:gd name="T5" fmla="*/ 0 h 21"/>
                    <a:gd name="T6" fmla="*/ 14 w 16"/>
                    <a:gd name="T7" fmla="*/ 9 h 21"/>
                  </a:gdLst>
                  <a:ahLst/>
                  <a:cxnLst>
                    <a:cxn ang="0">
                      <a:pos x="T0" y="T1"/>
                    </a:cxn>
                    <a:cxn ang="0">
                      <a:pos x="T2" y="T3"/>
                    </a:cxn>
                    <a:cxn ang="0">
                      <a:pos x="T4" y="T5"/>
                    </a:cxn>
                    <a:cxn ang="0">
                      <a:pos x="T6" y="T7"/>
                    </a:cxn>
                  </a:cxnLst>
                  <a:rect l="0" t="0" r="r" b="b"/>
                  <a:pathLst>
                    <a:path w="16" h="21">
                      <a:moveTo>
                        <a:pt x="14" y="9"/>
                      </a:moveTo>
                      <a:cubicBezTo>
                        <a:pt x="16" y="16"/>
                        <a:pt x="12" y="21"/>
                        <a:pt x="8" y="18"/>
                      </a:cubicBezTo>
                      <a:cubicBezTo>
                        <a:pt x="2" y="15"/>
                        <a:pt x="0" y="2"/>
                        <a:pt x="6" y="0"/>
                      </a:cubicBezTo>
                      <a:cubicBezTo>
                        <a:pt x="10" y="0"/>
                        <a:pt x="14" y="5"/>
                        <a:pt x="1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1" name="Freeform 686">
                  <a:extLst>
                    <a:ext uri="{FF2B5EF4-FFF2-40B4-BE49-F238E27FC236}">
                      <a16:creationId xmlns:a16="http://schemas.microsoft.com/office/drawing/2014/main" id="{4052D578-CB01-4AC9-9F80-37EACC4B517D}"/>
                    </a:ext>
                  </a:extLst>
                </p:cNvPr>
                <p:cNvSpPr>
                  <a:spLocks/>
                </p:cNvSpPr>
                <p:nvPr/>
              </p:nvSpPr>
              <p:spPr bwMode="auto">
                <a:xfrm>
                  <a:off x="5136" y="2019"/>
                  <a:ext cx="22" cy="32"/>
                </a:xfrm>
                <a:custGeom>
                  <a:avLst/>
                  <a:gdLst>
                    <a:gd name="T0" fmla="*/ 14 w 15"/>
                    <a:gd name="T1" fmla="*/ 10 h 22"/>
                    <a:gd name="T2" fmla="*/ 7 w 15"/>
                    <a:gd name="T3" fmla="*/ 19 h 22"/>
                    <a:gd name="T4" fmla="*/ 6 w 15"/>
                    <a:gd name="T5" fmla="*/ 1 h 22"/>
                    <a:gd name="T6" fmla="*/ 14 w 15"/>
                    <a:gd name="T7" fmla="*/ 10 h 22"/>
                  </a:gdLst>
                  <a:ahLst/>
                  <a:cxnLst>
                    <a:cxn ang="0">
                      <a:pos x="T0" y="T1"/>
                    </a:cxn>
                    <a:cxn ang="0">
                      <a:pos x="T2" y="T3"/>
                    </a:cxn>
                    <a:cxn ang="0">
                      <a:pos x="T4" y="T5"/>
                    </a:cxn>
                    <a:cxn ang="0">
                      <a:pos x="T6" y="T7"/>
                    </a:cxn>
                  </a:cxnLst>
                  <a:rect l="0" t="0" r="r" b="b"/>
                  <a:pathLst>
                    <a:path w="15" h="22">
                      <a:moveTo>
                        <a:pt x="14" y="10"/>
                      </a:moveTo>
                      <a:cubicBezTo>
                        <a:pt x="15" y="17"/>
                        <a:pt x="11" y="22"/>
                        <a:pt x="7" y="19"/>
                      </a:cubicBezTo>
                      <a:cubicBezTo>
                        <a:pt x="2" y="15"/>
                        <a:pt x="0" y="3"/>
                        <a:pt x="6" y="1"/>
                      </a:cubicBezTo>
                      <a:cubicBezTo>
                        <a:pt x="10" y="0"/>
                        <a:pt x="13" y="6"/>
                        <a:pt x="1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2" name="Freeform 687">
                  <a:extLst>
                    <a:ext uri="{FF2B5EF4-FFF2-40B4-BE49-F238E27FC236}">
                      <a16:creationId xmlns:a16="http://schemas.microsoft.com/office/drawing/2014/main" id="{8C35EF35-DF67-44D9-8778-5F7CC00392FC}"/>
                    </a:ext>
                  </a:extLst>
                </p:cNvPr>
                <p:cNvSpPr>
                  <a:spLocks/>
                </p:cNvSpPr>
                <p:nvPr/>
              </p:nvSpPr>
              <p:spPr bwMode="auto">
                <a:xfrm>
                  <a:off x="5085" y="1859"/>
                  <a:ext cx="25" cy="29"/>
                </a:xfrm>
                <a:custGeom>
                  <a:avLst/>
                  <a:gdLst>
                    <a:gd name="T0" fmla="*/ 15 w 17"/>
                    <a:gd name="T1" fmla="*/ 9 h 20"/>
                    <a:gd name="T2" fmla="*/ 10 w 17"/>
                    <a:gd name="T3" fmla="*/ 18 h 20"/>
                    <a:gd name="T4" fmla="*/ 6 w 17"/>
                    <a:gd name="T5" fmla="*/ 1 h 20"/>
                    <a:gd name="T6" fmla="*/ 15 w 17"/>
                    <a:gd name="T7" fmla="*/ 9 h 20"/>
                  </a:gdLst>
                  <a:ahLst/>
                  <a:cxnLst>
                    <a:cxn ang="0">
                      <a:pos x="T0" y="T1"/>
                    </a:cxn>
                    <a:cxn ang="0">
                      <a:pos x="T2" y="T3"/>
                    </a:cxn>
                    <a:cxn ang="0">
                      <a:pos x="T4" y="T5"/>
                    </a:cxn>
                    <a:cxn ang="0">
                      <a:pos x="T6" y="T7"/>
                    </a:cxn>
                  </a:cxnLst>
                  <a:rect l="0" t="0" r="r" b="b"/>
                  <a:pathLst>
                    <a:path w="17" h="20">
                      <a:moveTo>
                        <a:pt x="15" y="9"/>
                      </a:moveTo>
                      <a:cubicBezTo>
                        <a:pt x="17" y="16"/>
                        <a:pt x="14" y="20"/>
                        <a:pt x="10" y="18"/>
                      </a:cubicBezTo>
                      <a:cubicBezTo>
                        <a:pt x="4" y="15"/>
                        <a:pt x="0" y="3"/>
                        <a:pt x="6" y="1"/>
                      </a:cubicBezTo>
                      <a:cubicBezTo>
                        <a:pt x="10" y="0"/>
                        <a:pt x="13" y="5"/>
                        <a:pt x="1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3" name="Freeform 688">
                  <a:extLst>
                    <a:ext uri="{FF2B5EF4-FFF2-40B4-BE49-F238E27FC236}">
                      <a16:creationId xmlns:a16="http://schemas.microsoft.com/office/drawing/2014/main" id="{5FE51090-2018-4432-95B6-B73F00397397}"/>
                    </a:ext>
                  </a:extLst>
                </p:cNvPr>
                <p:cNvSpPr>
                  <a:spLocks/>
                </p:cNvSpPr>
                <p:nvPr/>
              </p:nvSpPr>
              <p:spPr bwMode="auto">
                <a:xfrm>
                  <a:off x="5104" y="1911"/>
                  <a:ext cx="25" cy="31"/>
                </a:xfrm>
                <a:custGeom>
                  <a:avLst/>
                  <a:gdLst>
                    <a:gd name="T0" fmla="*/ 15 w 17"/>
                    <a:gd name="T1" fmla="*/ 9 h 21"/>
                    <a:gd name="T2" fmla="*/ 10 w 17"/>
                    <a:gd name="T3" fmla="*/ 18 h 21"/>
                    <a:gd name="T4" fmla="*/ 6 w 17"/>
                    <a:gd name="T5" fmla="*/ 1 h 21"/>
                    <a:gd name="T6" fmla="*/ 15 w 17"/>
                    <a:gd name="T7" fmla="*/ 9 h 21"/>
                  </a:gdLst>
                  <a:ahLst/>
                  <a:cxnLst>
                    <a:cxn ang="0">
                      <a:pos x="T0" y="T1"/>
                    </a:cxn>
                    <a:cxn ang="0">
                      <a:pos x="T2" y="T3"/>
                    </a:cxn>
                    <a:cxn ang="0">
                      <a:pos x="T4" y="T5"/>
                    </a:cxn>
                    <a:cxn ang="0">
                      <a:pos x="T6" y="T7"/>
                    </a:cxn>
                  </a:cxnLst>
                  <a:rect l="0" t="0" r="r" b="b"/>
                  <a:pathLst>
                    <a:path w="17" h="21">
                      <a:moveTo>
                        <a:pt x="15" y="9"/>
                      </a:moveTo>
                      <a:cubicBezTo>
                        <a:pt x="17" y="16"/>
                        <a:pt x="14" y="21"/>
                        <a:pt x="10" y="18"/>
                      </a:cubicBezTo>
                      <a:cubicBezTo>
                        <a:pt x="4" y="15"/>
                        <a:pt x="0" y="3"/>
                        <a:pt x="6" y="1"/>
                      </a:cubicBezTo>
                      <a:cubicBezTo>
                        <a:pt x="11" y="0"/>
                        <a:pt x="14" y="5"/>
                        <a:pt x="1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4" name="Freeform 689">
                  <a:extLst>
                    <a:ext uri="{FF2B5EF4-FFF2-40B4-BE49-F238E27FC236}">
                      <a16:creationId xmlns:a16="http://schemas.microsoft.com/office/drawing/2014/main" id="{12D70A98-498B-4966-B110-AC943F0CF2CF}"/>
                    </a:ext>
                  </a:extLst>
                </p:cNvPr>
                <p:cNvSpPr>
                  <a:spLocks/>
                </p:cNvSpPr>
                <p:nvPr/>
              </p:nvSpPr>
              <p:spPr bwMode="auto">
                <a:xfrm>
                  <a:off x="5179" y="2096"/>
                  <a:ext cx="19" cy="31"/>
                </a:xfrm>
                <a:custGeom>
                  <a:avLst/>
                  <a:gdLst>
                    <a:gd name="T0" fmla="*/ 13 w 13"/>
                    <a:gd name="T1" fmla="*/ 10 h 22"/>
                    <a:gd name="T2" fmla="*/ 6 w 13"/>
                    <a:gd name="T3" fmla="*/ 19 h 22"/>
                    <a:gd name="T4" fmla="*/ 6 w 13"/>
                    <a:gd name="T5" fmla="*/ 1 h 22"/>
                    <a:gd name="T6" fmla="*/ 13 w 13"/>
                    <a:gd name="T7" fmla="*/ 10 h 22"/>
                  </a:gdLst>
                  <a:ahLst/>
                  <a:cxnLst>
                    <a:cxn ang="0">
                      <a:pos x="T0" y="T1"/>
                    </a:cxn>
                    <a:cxn ang="0">
                      <a:pos x="T2" y="T3"/>
                    </a:cxn>
                    <a:cxn ang="0">
                      <a:pos x="T4" y="T5"/>
                    </a:cxn>
                    <a:cxn ang="0">
                      <a:pos x="T6" y="T7"/>
                    </a:cxn>
                  </a:cxnLst>
                  <a:rect l="0" t="0" r="r" b="b"/>
                  <a:pathLst>
                    <a:path w="13" h="22">
                      <a:moveTo>
                        <a:pt x="13" y="10"/>
                      </a:moveTo>
                      <a:cubicBezTo>
                        <a:pt x="13" y="17"/>
                        <a:pt x="9" y="22"/>
                        <a:pt x="6" y="19"/>
                      </a:cubicBezTo>
                      <a:cubicBezTo>
                        <a:pt x="1" y="15"/>
                        <a:pt x="0" y="3"/>
                        <a:pt x="6" y="1"/>
                      </a:cubicBezTo>
                      <a:cubicBezTo>
                        <a:pt x="10" y="0"/>
                        <a:pt x="12" y="5"/>
                        <a:pt x="1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5" name="Freeform 690">
                  <a:extLst>
                    <a:ext uri="{FF2B5EF4-FFF2-40B4-BE49-F238E27FC236}">
                      <a16:creationId xmlns:a16="http://schemas.microsoft.com/office/drawing/2014/main" id="{EB029B64-69A8-4BCC-92FC-658F174733D9}"/>
                    </a:ext>
                  </a:extLst>
                </p:cNvPr>
                <p:cNvSpPr>
                  <a:spLocks/>
                </p:cNvSpPr>
                <p:nvPr/>
              </p:nvSpPr>
              <p:spPr bwMode="auto">
                <a:xfrm>
                  <a:off x="5187" y="2152"/>
                  <a:ext cx="17" cy="33"/>
                </a:xfrm>
                <a:custGeom>
                  <a:avLst/>
                  <a:gdLst>
                    <a:gd name="T0" fmla="*/ 12 w 12"/>
                    <a:gd name="T1" fmla="*/ 10 h 23"/>
                    <a:gd name="T2" fmla="*/ 4 w 12"/>
                    <a:gd name="T3" fmla="*/ 20 h 23"/>
                    <a:gd name="T4" fmla="*/ 6 w 12"/>
                    <a:gd name="T5" fmla="*/ 1 h 23"/>
                    <a:gd name="T6" fmla="*/ 12 w 12"/>
                    <a:gd name="T7" fmla="*/ 10 h 23"/>
                  </a:gdLst>
                  <a:ahLst/>
                  <a:cxnLst>
                    <a:cxn ang="0">
                      <a:pos x="T0" y="T1"/>
                    </a:cxn>
                    <a:cxn ang="0">
                      <a:pos x="T2" y="T3"/>
                    </a:cxn>
                    <a:cxn ang="0">
                      <a:pos x="T4" y="T5"/>
                    </a:cxn>
                    <a:cxn ang="0">
                      <a:pos x="T6" y="T7"/>
                    </a:cxn>
                  </a:cxnLst>
                  <a:rect l="0" t="0" r="r" b="b"/>
                  <a:pathLst>
                    <a:path w="12" h="23">
                      <a:moveTo>
                        <a:pt x="12" y="10"/>
                      </a:moveTo>
                      <a:cubicBezTo>
                        <a:pt x="12" y="18"/>
                        <a:pt x="8" y="23"/>
                        <a:pt x="4" y="20"/>
                      </a:cubicBezTo>
                      <a:cubicBezTo>
                        <a:pt x="0" y="16"/>
                        <a:pt x="0" y="3"/>
                        <a:pt x="6" y="1"/>
                      </a:cubicBezTo>
                      <a:cubicBezTo>
                        <a:pt x="10" y="0"/>
                        <a:pt x="12" y="6"/>
                        <a:pt x="1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6" name="Freeform 691">
                  <a:extLst>
                    <a:ext uri="{FF2B5EF4-FFF2-40B4-BE49-F238E27FC236}">
                      <a16:creationId xmlns:a16="http://schemas.microsoft.com/office/drawing/2014/main" id="{4EF1C10A-2233-4F60-8046-32FD144AC1F3}"/>
                    </a:ext>
                  </a:extLst>
                </p:cNvPr>
                <p:cNvSpPr>
                  <a:spLocks/>
                </p:cNvSpPr>
                <p:nvPr/>
              </p:nvSpPr>
              <p:spPr bwMode="auto">
                <a:xfrm>
                  <a:off x="5156" y="1984"/>
                  <a:ext cx="22" cy="32"/>
                </a:xfrm>
                <a:custGeom>
                  <a:avLst/>
                  <a:gdLst>
                    <a:gd name="T0" fmla="*/ 13 w 15"/>
                    <a:gd name="T1" fmla="*/ 10 h 22"/>
                    <a:gd name="T2" fmla="*/ 7 w 15"/>
                    <a:gd name="T3" fmla="*/ 19 h 22"/>
                    <a:gd name="T4" fmla="*/ 6 w 15"/>
                    <a:gd name="T5" fmla="*/ 1 h 22"/>
                    <a:gd name="T6" fmla="*/ 13 w 15"/>
                    <a:gd name="T7" fmla="*/ 10 h 22"/>
                  </a:gdLst>
                  <a:ahLst/>
                  <a:cxnLst>
                    <a:cxn ang="0">
                      <a:pos x="T0" y="T1"/>
                    </a:cxn>
                    <a:cxn ang="0">
                      <a:pos x="T2" y="T3"/>
                    </a:cxn>
                    <a:cxn ang="0">
                      <a:pos x="T4" y="T5"/>
                    </a:cxn>
                    <a:cxn ang="0">
                      <a:pos x="T6" y="T7"/>
                    </a:cxn>
                  </a:cxnLst>
                  <a:rect l="0" t="0" r="r" b="b"/>
                  <a:pathLst>
                    <a:path w="15" h="22">
                      <a:moveTo>
                        <a:pt x="13" y="10"/>
                      </a:moveTo>
                      <a:cubicBezTo>
                        <a:pt x="15" y="17"/>
                        <a:pt x="11" y="22"/>
                        <a:pt x="7" y="19"/>
                      </a:cubicBezTo>
                      <a:cubicBezTo>
                        <a:pt x="2" y="15"/>
                        <a:pt x="0" y="3"/>
                        <a:pt x="6" y="1"/>
                      </a:cubicBezTo>
                      <a:cubicBezTo>
                        <a:pt x="10" y="0"/>
                        <a:pt x="13" y="6"/>
                        <a:pt x="1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7" name="Freeform 692">
                  <a:extLst>
                    <a:ext uri="{FF2B5EF4-FFF2-40B4-BE49-F238E27FC236}">
                      <a16:creationId xmlns:a16="http://schemas.microsoft.com/office/drawing/2014/main" id="{ED51DAA6-2D39-422F-A98B-8970B4664721}"/>
                    </a:ext>
                  </a:extLst>
                </p:cNvPr>
                <p:cNvSpPr>
                  <a:spLocks/>
                </p:cNvSpPr>
                <p:nvPr/>
              </p:nvSpPr>
              <p:spPr bwMode="auto">
                <a:xfrm>
                  <a:off x="5169" y="2039"/>
                  <a:ext cx="21" cy="32"/>
                </a:xfrm>
                <a:custGeom>
                  <a:avLst/>
                  <a:gdLst>
                    <a:gd name="T0" fmla="*/ 13 w 14"/>
                    <a:gd name="T1" fmla="*/ 10 h 22"/>
                    <a:gd name="T2" fmla="*/ 6 w 14"/>
                    <a:gd name="T3" fmla="*/ 19 h 22"/>
                    <a:gd name="T4" fmla="*/ 6 w 14"/>
                    <a:gd name="T5" fmla="*/ 1 h 22"/>
                    <a:gd name="T6" fmla="*/ 13 w 14"/>
                    <a:gd name="T7" fmla="*/ 10 h 22"/>
                  </a:gdLst>
                  <a:ahLst/>
                  <a:cxnLst>
                    <a:cxn ang="0">
                      <a:pos x="T0" y="T1"/>
                    </a:cxn>
                    <a:cxn ang="0">
                      <a:pos x="T2" y="T3"/>
                    </a:cxn>
                    <a:cxn ang="0">
                      <a:pos x="T4" y="T5"/>
                    </a:cxn>
                    <a:cxn ang="0">
                      <a:pos x="T6" y="T7"/>
                    </a:cxn>
                  </a:cxnLst>
                  <a:rect l="0" t="0" r="r" b="b"/>
                  <a:pathLst>
                    <a:path w="14" h="22">
                      <a:moveTo>
                        <a:pt x="13" y="10"/>
                      </a:moveTo>
                      <a:cubicBezTo>
                        <a:pt x="14" y="17"/>
                        <a:pt x="10" y="22"/>
                        <a:pt x="6" y="19"/>
                      </a:cubicBezTo>
                      <a:cubicBezTo>
                        <a:pt x="2" y="16"/>
                        <a:pt x="0" y="3"/>
                        <a:pt x="6" y="1"/>
                      </a:cubicBezTo>
                      <a:cubicBezTo>
                        <a:pt x="10" y="0"/>
                        <a:pt x="13" y="6"/>
                        <a:pt x="1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8" name="Freeform 693">
                  <a:extLst>
                    <a:ext uri="{FF2B5EF4-FFF2-40B4-BE49-F238E27FC236}">
                      <a16:creationId xmlns:a16="http://schemas.microsoft.com/office/drawing/2014/main" id="{A1F3EEAB-3128-45A4-A041-D8549D454FF4}"/>
                    </a:ext>
                  </a:extLst>
                </p:cNvPr>
                <p:cNvSpPr>
                  <a:spLocks/>
                </p:cNvSpPr>
                <p:nvPr/>
              </p:nvSpPr>
              <p:spPr bwMode="auto">
                <a:xfrm>
                  <a:off x="5122" y="1878"/>
                  <a:ext cx="23" cy="29"/>
                </a:xfrm>
                <a:custGeom>
                  <a:avLst/>
                  <a:gdLst>
                    <a:gd name="T0" fmla="*/ 14 w 16"/>
                    <a:gd name="T1" fmla="*/ 9 h 20"/>
                    <a:gd name="T2" fmla="*/ 9 w 16"/>
                    <a:gd name="T3" fmla="*/ 18 h 20"/>
                    <a:gd name="T4" fmla="*/ 5 w 16"/>
                    <a:gd name="T5" fmla="*/ 1 h 20"/>
                    <a:gd name="T6" fmla="*/ 14 w 16"/>
                    <a:gd name="T7" fmla="*/ 9 h 20"/>
                  </a:gdLst>
                  <a:ahLst/>
                  <a:cxnLst>
                    <a:cxn ang="0">
                      <a:pos x="T0" y="T1"/>
                    </a:cxn>
                    <a:cxn ang="0">
                      <a:pos x="T2" y="T3"/>
                    </a:cxn>
                    <a:cxn ang="0">
                      <a:pos x="T4" y="T5"/>
                    </a:cxn>
                    <a:cxn ang="0">
                      <a:pos x="T6" y="T7"/>
                    </a:cxn>
                  </a:cxnLst>
                  <a:rect l="0" t="0" r="r" b="b"/>
                  <a:pathLst>
                    <a:path w="16" h="20">
                      <a:moveTo>
                        <a:pt x="14" y="9"/>
                      </a:moveTo>
                      <a:cubicBezTo>
                        <a:pt x="16" y="16"/>
                        <a:pt x="13" y="20"/>
                        <a:pt x="9" y="18"/>
                      </a:cubicBezTo>
                      <a:cubicBezTo>
                        <a:pt x="4" y="15"/>
                        <a:pt x="0" y="3"/>
                        <a:pt x="5" y="1"/>
                      </a:cubicBezTo>
                      <a:cubicBezTo>
                        <a:pt x="9" y="0"/>
                        <a:pt x="12" y="5"/>
                        <a:pt x="1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9" name="Freeform 694">
                  <a:extLst>
                    <a:ext uri="{FF2B5EF4-FFF2-40B4-BE49-F238E27FC236}">
                      <a16:creationId xmlns:a16="http://schemas.microsoft.com/office/drawing/2014/main" id="{4718E597-EE82-493E-99EE-381E6A885D84}"/>
                    </a:ext>
                  </a:extLst>
                </p:cNvPr>
                <p:cNvSpPr>
                  <a:spLocks/>
                </p:cNvSpPr>
                <p:nvPr/>
              </p:nvSpPr>
              <p:spPr bwMode="auto">
                <a:xfrm>
                  <a:off x="5140" y="1930"/>
                  <a:ext cx="22" cy="31"/>
                </a:xfrm>
                <a:custGeom>
                  <a:avLst/>
                  <a:gdLst>
                    <a:gd name="T0" fmla="*/ 13 w 15"/>
                    <a:gd name="T1" fmla="*/ 9 h 21"/>
                    <a:gd name="T2" fmla="*/ 8 w 15"/>
                    <a:gd name="T3" fmla="*/ 19 h 21"/>
                    <a:gd name="T4" fmla="*/ 5 w 15"/>
                    <a:gd name="T5" fmla="*/ 1 h 21"/>
                    <a:gd name="T6" fmla="*/ 13 w 15"/>
                    <a:gd name="T7" fmla="*/ 9 h 21"/>
                  </a:gdLst>
                  <a:ahLst/>
                  <a:cxnLst>
                    <a:cxn ang="0">
                      <a:pos x="T0" y="T1"/>
                    </a:cxn>
                    <a:cxn ang="0">
                      <a:pos x="T2" y="T3"/>
                    </a:cxn>
                    <a:cxn ang="0">
                      <a:pos x="T4" y="T5"/>
                    </a:cxn>
                    <a:cxn ang="0">
                      <a:pos x="T6" y="T7"/>
                    </a:cxn>
                  </a:cxnLst>
                  <a:rect l="0" t="0" r="r" b="b"/>
                  <a:pathLst>
                    <a:path w="15" h="21">
                      <a:moveTo>
                        <a:pt x="13" y="9"/>
                      </a:moveTo>
                      <a:cubicBezTo>
                        <a:pt x="15" y="16"/>
                        <a:pt x="13" y="21"/>
                        <a:pt x="8" y="19"/>
                      </a:cubicBezTo>
                      <a:cubicBezTo>
                        <a:pt x="3" y="16"/>
                        <a:pt x="0" y="3"/>
                        <a:pt x="5" y="1"/>
                      </a:cubicBezTo>
                      <a:cubicBezTo>
                        <a:pt x="9" y="0"/>
                        <a:pt x="12" y="5"/>
                        <a:pt x="1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0" name="Freeform 695">
                  <a:extLst>
                    <a:ext uri="{FF2B5EF4-FFF2-40B4-BE49-F238E27FC236}">
                      <a16:creationId xmlns:a16="http://schemas.microsoft.com/office/drawing/2014/main" id="{A848B224-13B8-4ED3-B2B6-491B77801568}"/>
                    </a:ext>
                  </a:extLst>
                </p:cNvPr>
                <p:cNvSpPr>
                  <a:spLocks/>
                </p:cNvSpPr>
                <p:nvPr/>
              </p:nvSpPr>
              <p:spPr bwMode="auto">
                <a:xfrm>
                  <a:off x="5198" y="2061"/>
                  <a:ext cx="18" cy="32"/>
                </a:xfrm>
                <a:custGeom>
                  <a:avLst/>
                  <a:gdLst>
                    <a:gd name="T0" fmla="*/ 12 w 12"/>
                    <a:gd name="T1" fmla="*/ 9 h 22"/>
                    <a:gd name="T2" fmla="*/ 5 w 12"/>
                    <a:gd name="T3" fmla="*/ 19 h 22"/>
                    <a:gd name="T4" fmla="*/ 5 w 12"/>
                    <a:gd name="T5" fmla="*/ 0 h 22"/>
                    <a:gd name="T6" fmla="*/ 12 w 12"/>
                    <a:gd name="T7" fmla="*/ 9 h 22"/>
                  </a:gdLst>
                  <a:ahLst/>
                  <a:cxnLst>
                    <a:cxn ang="0">
                      <a:pos x="T0" y="T1"/>
                    </a:cxn>
                    <a:cxn ang="0">
                      <a:pos x="T2" y="T3"/>
                    </a:cxn>
                    <a:cxn ang="0">
                      <a:pos x="T4" y="T5"/>
                    </a:cxn>
                    <a:cxn ang="0">
                      <a:pos x="T6" y="T7"/>
                    </a:cxn>
                  </a:cxnLst>
                  <a:rect l="0" t="0" r="r" b="b"/>
                  <a:pathLst>
                    <a:path w="12" h="22">
                      <a:moveTo>
                        <a:pt x="12" y="9"/>
                      </a:moveTo>
                      <a:cubicBezTo>
                        <a:pt x="12" y="17"/>
                        <a:pt x="9" y="22"/>
                        <a:pt x="5" y="19"/>
                      </a:cubicBezTo>
                      <a:cubicBezTo>
                        <a:pt x="1" y="15"/>
                        <a:pt x="0" y="3"/>
                        <a:pt x="5" y="0"/>
                      </a:cubicBezTo>
                      <a:cubicBezTo>
                        <a:pt x="9" y="0"/>
                        <a:pt x="11" y="5"/>
                        <a:pt x="1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1" name="Freeform 696">
                  <a:extLst>
                    <a:ext uri="{FF2B5EF4-FFF2-40B4-BE49-F238E27FC236}">
                      <a16:creationId xmlns:a16="http://schemas.microsoft.com/office/drawing/2014/main" id="{0F929868-1AE2-47D5-B0D9-033ADEF21EAB}"/>
                    </a:ext>
                  </a:extLst>
                </p:cNvPr>
                <p:cNvSpPr>
                  <a:spLocks/>
                </p:cNvSpPr>
                <p:nvPr/>
              </p:nvSpPr>
              <p:spPr bwMode="auto">
                <a:xfrm>
                  <a:off x="5207" y="2117"/>
                  <a:ext cx="17" cy="32"/>
                </a:xfrm>
                <a:custGeom>
                  <a:avLst/>
                  <a:gdLst>
                    <a:gd name="T0" fmla="*/ 11 w 12"/>
                    <a:gd name="T1" fmla="*/ 10 h 22"/>
                    <a:gd name="T2" fmla="*/ 4 w 12"/>
                    <a:gd name="T3" fmla="*/ 19 h 22"/>
                    <a:gd name="T4" fmla="*/ 5 w 12"/>
                    <a:gd name="T5" fmla="*/ 0 h 22"/>
                    <a:gd name="T6" fmla="*/ 11 w 12"/>
                    <a:gd name="T7" fmla="*/ 10 h 22"/>
                  </a:gdLst>
                  <a:ahLst/>
                  <a:cxnLst>
                    <a:cxn ang="0">
                      <a:pos x="T0" y="T1"/>
                    </a:cxn>
                    <a:cxn ang="0">
                      <a:pos x="T2" y="T3"/>
                    </a:cxn>
                    <a:cxn ang="0">
                      <a:pos x="T4" y="T5"/>
                    </a:cxn>
                    <a:cxn ang="0">
                      <a:pos x="T6" y="T7"/>
                    </a:cxn>
                  </a:cxnLst>
                  <a:rect l="0" t="0" r="r" b="b"/>
                  <a:pathLst>
                    <a:path w="12" h="22">
                      <a:moveTo>
                        <a:pt x="11" y="10"/>
                      </a:moveTo>
                      <a:cubicBezTo>
                        <a:pt x="12" y="17"/>
                        <a:pt x="8" y="22"/>
                        <a:pt x="4" y="19"/>
                      </a:cubicBezTo>
                      <a:cubicBezTo>
                        <a:pt x="0" y="15"/>
                        <a:pt x="0" y="3"/>
                        <a:pt x="5" y="0"/>
                      </a:cubicBezTo>
                      <a:cubicBezTo>
                        <a:pt x="9" y="0"/>
                        <a:pt x="11" y="5"/>
                        <a:pt x="1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2" name="Freeform 697">
                  <a:extLst>
                    <a:ext uri="{FF2B5EF4-FFF2-40B4-BE49-F238E27FC236}">
                      <a16:creationId xmlns:a16="http://schemas.microsoft.com/office/drawing/2014/main" id="{CEB0CDF4-EEEF-49C8-917C-5FBC93E0D0BF}"/>
                    </a:ext>
                  </a:extLst>
                </p:cNvPr>
                <p:cNvSpPr>
                  <a:spLocks/>
                </p:cNvSpPr>
                <p:nvPr/>
              </p:nvSpPr>
              <p:spPr bwMode="auto">
                <a:xfrm>
                  <a:off x="5171" y="1951"/>
                  <a:ext cx="20" cy="30"/>
                </a:xfrm>
                <a:custGeom>
                  <a:avLst/>
                  <a:gdLst>
                    <a:gd name="T0" fmla="*/ 12 w 14"/>
                    <a:gd name="T1" fmla="*/ 9 h 21"/>
                    <a:gd name="T2" fmla="*/ 8 w 14"/>
                    <a:gd name="T3" fmla="*/ 19 h 21"/>
                    <a:gd name="T4" fmla="*/ 5 w 14"/>
                    <a:gd name="T5" fmla="*/ 1 h 21"/>
                    <a:gd name="T6" fmla="*/ 12 w 14"/>
                    <a:gd name="T7" fmla="*/ 9 h 21"/>
                  </a:gdLst>
                  <a:ahLst/>
                  <a:cxnLst>
                    <a:cxn ang="0">
                      <a:pos x="T0" y="T1"/>
                    </a:cxn>
                    <a:cxn ang="0">
                      <a:pos x="T2" y="T3"/>
                    </a:cxn>
                    <a:cxn ang="0">
                      <a:pos x="T4" y="T5"/>
                    </a:cxn>
                    <a:cxn ang="0">
                      <a:pos x="T6" y="T7"/>
                    </a:cxn>
                  </a:cxnLst>
                  <a:rect l="0" t="0" r="r" b="b"/>
                  <a:pathLst>
                    <a:path w="14" h="21">
                      <a:moveTo>
                        <a:pt x="12" y="9"/>
                      </a:moveTo>
                      <a:cubicBezTo>
                        <a:pt x="14" y="16"/>
                        <a:pt x="12" y="21"/>
                        <a:pt x="8" y="19"/>
                      </a:cubicBezTo>
                      <a:cubicBezTo>
                        <a:pt x="3" y="16"/>
                        <a:pt x="0" y="3"/>
                        <a:pt x="5" y="1"/>
                      </a:cubicBezTo>
                      <a:cubicBezTo>
                        <a:pt x="8" y="0"/>
                        <a:pt x="11" y="5"/>
                        <a:pt x="1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3" name="Freeform 698">
                  <a:extLst>
                    <a:ext uri="{FF2B5EF4-FFF2-40B4-BE49-F238E27FC236}">
                      <a16:creationId xmlns:a16="http://schemas.microsoft.com/office/drawing/2014/main" id="{8F8AFF18-F8CF-4C29-90DC-C8D82A78DE7F}"/>
                    </a:ext>
                  </a:extLst>
                </p:cNvPr>
                <p:cNvSpPr>
                  <a:spLocks/>
                </p:cNvSpPr>
                <p:nvPr/>
              </p:nvSpPr>
              <p:spPr bwMode="auto">
                <a:xfrm>
                  <a:off x="5185" y="2004"/>
                  <a:ext cx="20" cy="32"/>
                </a:xfrm>
                <a:custGeom>
                  <a:avLst/>
                  <a:gdLst>
                    <a:gd name="T0" fmla="*/ 13 w 14"/>
                    <a:gd name="T1" fmla="*/ 10 h 22"/>
                    <a:gd name="T2" fmla="*/ 7 w 14"/>
                    <a:gd name="T3" fmla="*/ 19 h 22"/>
                    <a:gd name="T4" fmla="*/ 5 w 14"/>
                    <a:gd name="T5" fmla="*/ 1 h 22"/>
                    <a:gd name="T6" fmla="*/ 13 w 14"/>
                    <a:gd name="T7" fmla="*/ 10 h 22"/>
                  </a:gdLst>
                  <a:ahLst/>
                  <a:cxnLst>
                    <a:cxn ang="0">
                      <a:pos x="T0" y="T1"/>
                    </a:cxn>
                    <a:cxn ang="0">
                      <a:pos x="T2" y="T3"/>
                    </a:cxn>
                    <a:cxn ang="0">
                      <a:pos x="T4" y="T5"/>
                    </a:cxn>
                    <a:cxn ang="0">
                      <a:pos x="T6" y="T7"/>
                    </a:cxn>
                  </a:cxnLst>
                  <a:rect l="0" t="0" r="r" b="b"/>
                  <a:pathLst>
                    <a:path w="14" h="22">
                      <a:moveTo>
                        <a:pt x="13" y="10"/>
                      </a:moveTo>
                      <a:cubicBezTo>
                        <a:pt x="14" y="17"/>
                        <a:pt x="11" y="22"/>
                        <a:pt x="7" y="19"/>
                      </a:cubicBezTo>
                      <a:cubicBezTo>
                        <a:pt x="2" y="16"/>
                        <a:pt x="0" y="3"/>
                        <a:pt x="5" y="1"/>
                      </a:cubicBezTo>
                      <a:cubicBezTo>
                        <a:pt x="9" y="0"/>
                        <a:pt x="12" y="6"/>
                        <a:pt x="1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4" name="Freeform 699">
                  <a:extLst>
                    <a:ext uri="{FF2B5EF4-FFF2-40B4-BE49-F238E27FC236}">
                      <a16:creationId xmlns:a16="http://schemas.microsoft.com/office/drawing/2014/main" id="{6AAABFB3-DB12-4B9A-A5DD-677377E7B57B}"/>
                    </a:ext>
                  </a:extLst>
                </p:cNvPr>
                <p:cNvSpPr>
                  <a:spLocks/>
                </p:cNvSpPr>
                <p:nvPr/>
              </p:nvSpPr>
              <p:spPr bwMode="auto">
                <a:xfrm>
                  <a:off x="5132" y="1846"/>
                  <a:ext cx="21" cy="29"/>
                </a:xfrm>
                <a:custGeom>
                  <a:avLst/>
                  <a:gdLst>
                    <a:gd name="T0" fmla="*/ 13 w 15"/>
                    <a:gd name="T1" fmla="*/ 9 h 20"/>
                    <a:gd name="T2" fmla="*/ 9 w 15"/>
                    <a:gd name="T3" fmla="*/ 18 h 20"/>
                    <a:gd name="T4" fmla="*/ 4 w 15"/>
                    <a:gd name="T5" fmla="*/ 1 h 20"/>
                    <a:gd name="T6" fmla="*/ 13 w 15"/>
                    <a:gd name="T7" fmla="*/ 9 h 20"/>
                  </a:gdLst>
                  <a:ahLst/>
                  <a:cxnLst>
                    <a:cxn ang="0">
                      <a:pos x="T0" y="T1"/>
                    </a:cxn>
                    <a:cxn ang="0">
                      <a:pos x="T2" y="T3"/>
                    </a:cxn>
                    <a:cxn ang="0">
                      <a:pos x="T4" y="T5"/>
                    </a:cxn>
                    <a:cxn ang="0">
                      <a:pos x="T6" y="T7"/>
                    </a:cxn>
                  </a:cxnLst>
                  <a:rect l="0" t="0" r="r" b="b"/>
                  <a:pathLst>
                    <a:path w="15" h="20">
                      <a:moveTo>
                        <a:pt x="13" y="9"/>
                      </a:moveTo>
                      <a:cubicBezTo>
                        <a:pt x="15" y="15"/>
                        <a:pt x="13" y="20"/>
                        <a:pt x="9" y="18"/>
                      </a:cubicBezTo>
                      <a:cubicBezTo>
                        <a:pt x="4" y="15"/>
                        <a:pt x="0" y="3"/>
                        <a:pt x="4" y="1"/>
                      </a:cubicBezTo>
                      <a:cubicBezTo>
                        <a:pt x="8" y="0"/>
                        <a:pt x="11" y="5"/>
                        <a:pt x="1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5" name="Freeform 700">
                  <a:extLst>
                    <a:ext uri="{FF2B5EF4-FFF2-40B4-BE49-F238E27FC236}">
                      <a16:creationId xmlns:a16="http://schemas.microsoft.com/office/drawing/2014/main" id="{785BF8E5-4A7E-41B6-BED3-3CDE938E89E5}"/>
                    </a:ext>
                  </a:extLst>
                </p:cNvPr>
                <p:cNvSpPr>
                  <a:spLocks/>
                </p:cNvSpPr>
                <p:nvPr/>
              </p:nvSpPr>
              <p:spPr bwMode="auto">
                <a:xfrm>
                  <a:off x="5152" y="1898"/>
                  <a:ext cx="22" cy="29"/>
                </a:xfrm>
                <a:custGeom>
                  <a:avLst/>
                  <a:gdLst>
                    <a:gd name="T0" fmla="*/ 13 w 15"/>
                    <a:gd name="T1" fmla="*/ 9 h 20"/>
                    <a:gd name="T2" fmla="*/ 9 w 15"/>
                    <a:gd name="T3" fmla="*/ 18 h 20"/>
                    <a:gd name="T4" fmla="*/ 5 w 15"/>
                    <a:gd name="T5" fmla="*/ 0 h 20"/>
                    <a:gd name="T6" fmla="*/ 13 w 15"/>
                    <a:gd name="T7" fmla="*/ 9 h 20"/>
                  </a:gdLst>
                  <a:ahLst/>
                  <a:cxnLst>
                    <a:cxn ang="0">
                      <a:pos x="T0" y="T1"/>
                    </a:cxn>
                    <a:cxn ang="0">
                      <a:pos x="T2" y="T3"/>
                    </a:cxn>
                    <a:cxn ang="0">
                      <a:pos x="T4" y="T5"/>
                    </a:cxn>
                    <a:cxn ang="0">
                      <a:pos x="T6" y="T7"/>
                    </a:cxn>
                  </a:cxnLst>
                  <a:rect l="0" t="0" r="r" b="b"/>
                  <a:pathLst>
                    <a:path w="15" h="20">
                      <a:moveTo>
                        <a:pt x="13" y="9"/>
                      </a:moveTo>
                      <a:cubicBezTo>
                        <a:pt x="15" y="15"/>
                        <a:pt x="13" y="20"/>
                        <a:pt x="9" y="18"/>
                      </a:cubicBezTo>
                      <a:cubicBezTo>
                        <a:pt x="4" y="15"/>
                        <a:pt x="0" y="3"/>
                        <a:pt x="5" y="0"/>
                      </a:cubicBezTo>
                      <a:cubicBezTo>
                        <a:pt x="9" y="0"/>
                        <a:pt x="12" y="5"/>
                        <a:pt x="1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6" name="Freeform 701">
                  <a:extLst>
                    <a:ext uri="{FF2B5EF4-FFF2-40B4-BE49-F238E27FC236}">
                      <a16:creationId xmlns:a16="http://schemas.microsoft.com/office/drawing/2014/main" id="{6F9D70A7-23BA-4D99-B5E3-2573644AFFE1}"/>
                    </a:ext>
                  </a:extLst>
                </p:cNvPr>
                <p:cNvSpPr>
                  <a:spLocks/>
                </p:cNvSpPr>
                <p:nvPr/>
              </p:nvSpPr>
              <p:spPr bwMode="auto">
                <a:xfrm>
                  <a:off x="5227" y="2080"/>
                  <a:ext cx="16" cy="33"/>
                </a:xfrm>
                <a:custGeom>
                  <a:avLst/>
                  <a:gdLst>
                    <a:gd name="T0" fmla="*/ 10 w 11"/>
                    <a:gd name="T1" fmla="*/ 10 h 23"/>
                    <a:gd name="T2" fmla="*/ 4 w 11"/>
                    <a:gd name="T3" fmla="*/ 20 h 23"/>
                    <a:gd name="T4" fmla="*/ 4 w 11"/>
                    <a:gd name="T5" fmla="*/ 1 h 23"/>
                    <a:gd name="T6" fmla="*/ 10 w 11"/>
                    <a:gd name="T7" fmla="*/ 10 h 23"/>
                  </a:gdLst>
                  <a:ahLst/>
                  <a:cxnLst>
                    <a:cxn ang="0">
                      <a:pos x="T0" y="T1"/>
                    </a:cxn>
                    <a:cxn ang="0">
                      <a:pos x="T2" y="T3"/>
                    </a:cxn>
                    <a:cxn ang="0">
                      <a:pos x="T4" y="T5"/>
                    </a:cxn>
                    <a:cxn ang="0">
                      <a:pos x="T6" y="T7"/>
                    </a:cxn>
                  </a:cxnLst>
                  <a:rect l="0" t="0" r="r" b="b"/>
                  <a:pathLst>
                    <a:path w="11" h="23">
                      <a:moveTo>
                        <a:pt x="10" y="10"/>
                      </a:moveTo>
                      <a:cubicBezTo>
                        <a:pt x="11" y="18"/>
                        <a:pt x="8" y="23"/>
                        <a:pt x="4" y="20"/>
                      </a:cubicBezTo>
                      <a:cubicBezTo>
                        <a:pt x="0" y="16"/>
                        <a:pt x="0" y="4"/>
                        <a:pt x="4" y="1"/>
                      </a:cubicBezTo>
                      <a:cubicBezTo>
                        <a:pt x="8" y="0"/>
                        <a:pt x="10" y="6"/>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7" name="Freeform 702">
                  <a:extLst>
                    <a:ext uri="{FF2B5EF4-FFF2-40B4-BE49-F238E27FC236}">
                      <a16:creationId xmlns:a16="http://schemas.microsoft.com/office/drawing/2014/main" id="{E0EB4E3B-E495-4589-AFFE-AEED15141B52}"/>
                    </a:ext>
                  </a:extLst>
                </p:cNvPr>
                <p:cNvSpPr>
                  <a:spLocks/>
                </p:cNvSpPr>
                <p:nvPr/>
              </p:nvSpPr>
              <p:spPr bwMode="auto">
                <a:xfrm>
                  <a:off x="5201" y="1969"/>
                  <a:ext cx="19" cy="31"/>
                </a:xfrm>
                <a:custGeom>
                  <a:avLst/>
                  <a:gdLst>
                    <a:gd name="T0" fmla="*/ 12 w 13"/>
                    <a:gd name="T1" fmla="*/ 10 h 21"/>
                    <a:gd name="T2" fmla="*/ 8 w 13"/>
                    <a:gd name="T3" fmla="*/ 19 h 21"/>
                    <a:gd name="T4" fmla="*/ 5 w 13"/>
                    <a:gd name="T5" fmla="*/ 1 h 21"/>
                    <a:gd name="T6" fmla="*/ 12 w 13"/>
                    <a:gd name="T7" fmla="*/ 10 h 21"/>
                  </a:gdLst>
                  <a:ahLst/>
                  <a:cxnLst>
                    <a:cxn ang="0">
                      <a:pos x="T0" y="T1"/>
                    </a:cxn>
                    <a:cxn ang="0">
                      <a:pos x="T2" y="T3"/>
                    </a:cxn>
                    <a:cxn ang="0">
                      <a:pos x="T4" y="T5"/>
                    </a:cxn>
                    <a:cxn ang="0">
                      <a:pos x="T6" y="T7"/>
                    </a:cxn>
                  </a:cxnLst>
                  <a:rect l="0" t="0" r="r" b="b"/>
                  <a:pathLst>
                    <a:path w="13" h="21">
                      <a:moveTo>
                        <a:pt x="12" y="10"/>
                      </a:moveTo>
                      <a:cubicBezTo>
                        <a:pt x="13" y="16"/>
                        <a:pt x="11" y="21"/>
                        <a:pt x="8" y="19"/>
                      </a:cubicBezTo>
                      <a:cubicBezTo>
                        <a:pt x="3" y="16"/>
                        <a:pt x="0" y="3"/>
                        <a:pt x="5" y="1"/>
                      </a:cubicBezTo>
                      <a:cubicBezTo>
                        <a:pt x="8" y="0"/>
                        <a:pt x="11" y="6"/>
                        <a:pt x="1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8" name="Freeform 703">
                  <a:extLst>
                    <a:ext uri="{FF2B5EF4-FFF2-40B4-BE49-F238E27FC236}">
                      <a16:creationId xmlns:a16="http://schemas.microsoft.com/office/drawing/2014/main" id="{EFE7FD5D-82F3-4136-AA69-7B5C9AC037F1}"/>
                    </a:ext>
                  </a:extLst>
                </p:cNvPr>
                <p:cNvSpPr>
                  <a:spLocks/>
                </p:cNvSpPr>
                <p:nvPr/>
              </p:nvSpPr>
              <p:spPr bwMode="auto">
                <a:xfrm>
                  <a:off x="5216" y="2025"/>
                  <a:ext cx="17" cy="31"/>
                </a:xfrm>
                <a:custGeom>
                  <a:avLst/>
                  <a:gdLst>
                    <a:gd name="T0" fmla="*/ 11 w 12"/>
                    <a:gd name="T1" fmla="*/ 10 h 22"/>
                    <a:gd name="T2" fmla="*/ 6 w 12"/>
                    <a:gd name="T3" fmla="*/ 19 h 22"/>
                    <a:gd name="T4" fmla="*/ 5 w 12"/>
                    <a:gd name="T5" fmla="*/ 1 h 22"/>
                    <a:gd name="T6" fmla="*/ 11 w 12"/>
                    <a:gd name="T7" fmla="*/ 10 h 22"/>
                  </a:gdLst>
                  <a:ahLst/>
                  <a:cxnLst>
                    <a:cxn ang="0">
                      <a:pos x="T0" y="T1"/>
                    </a:cxn>
                    <a:cxn ang="0">
                      <a:pos x="T2" y="T3"/>
                    </a:cxn>
                    <a:cxn ang="0">
                      <a:pos x="T4" y="T5"/>
                    </a:cxn>
                    <a:cxn ang="0">
                      <a:pos x="T6" y="T7"/>
                    </a:cxn>
                  </a:cxnLst>
                  <a:rect l="0" t="0" r="r" b="b"/>
                  <a:pathLst>
                    <a:path w="12" h="22">
                      <a:moveTo>
                        <a:pt x="11" y="10"/>
                      </a:moveTo>
                      <a:cubicBezTo>
                        <a:pt x="12" y="16"/>
                        <a:pt x="10" y="22"/>
                        <a:pt x="6" y="19"/>
                      </a:cubicBezTo>
                      <a:cubicBezTo>
                        <a:pt x="2" y="16"/>
                        <a:pt x="0" y="3"/>
                        <a:pt x="5" y="1"/>
                      </a:cubicBezTo>
                      <a:cubicBezTo>
                        <a:pt x="8" y="0"/>
                        <a:pt x="11" y="5"/>
                        <a:pt x="1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9" name="Freeform 704">
                  <a:extLst>
                    <a:ext uri="{FF2B5EF4-FFF2-40B4-BE49-F238E27FC236}">
                      <a16:creationId xmlns:a16="http://schemas.microsoft.com/office/drawing/2014/main" id="{5FE59069-4E6F-4447-BFFC-EA1B3C910CDC}"/>
                    </a:ext>
                  </a:extLst>
                </p:cNvPr>
                <p:cNvSpPr>
                  <a:spLocks/>
                </p:cNvSpPr>
                <p:nvPr/>
              </p:nvSpPr>
              <p:spPr bwMode="auto">
                <a:xfrm>
                  <a:off x="5164" y="1865"/>
                  <a:ext cx="21" cy="29"/>
                </a:xfrm>
                <a:custGeom>
                  <a:avLst/>
                  <a:gdLst>
                    <a:gd name="T0" fmla="*/ 13 w 15"/>
                    <a:gd name="T1" fmla="*/ 9 h 20"/>
                    <a:gd name="T2" fmla="*/ 9 w 15"/>
                    <a:gd name="T3" fmla="*/ 18 h 20"/>
                    <a:gd name="T4" fmla="*/ 5 w 15"/>
                    <a:gd name="T5" fmla="*/ 0 h 20"/>
                    <a:gd name="T6" fmla="*/ 13 w 15"/>
                    <a:gd name="T7" fmla="*/ 9 h 20"/>
                  </a:gdLst>
                  <a:ahLst/>
                  <a:cxnLst>
                    <a:cxn ang="0">
                      <a:pos x="T0" y="T1"/>
                    </a:cxn>
                    <a:cxn ang="0">
                      <a:pos x="T2" y="T3"/>
                    </a:cxn>
                    <a:cxn ang="0">
                      <a:pos x="T4" y="T5"/>
                    </a:cxn>
                    <a:cxn ang="0">
                      <a:pos x="T6" y="T7"/>
                    </a:cxn>
                  </a:cxnLst>
                  <a:rect l="0" t="0" r="r" b="b"/>
                  <a:pathLst>
                    <a:path w="15" h="20">
                      <a:moveTo>
                        <a:pt x="13" y="9"/>
                      </a:moveTo>
                      <a:cubicBezTo>
                        <a:pt x="15" y="15"/>
                        <a:pt x="13" y="20"/>
                        <a:pt x="9" y="18"/>
                      </a:cubicBezTo>
                      <a:cubicBezTo>
                        <a:pt x="4" y="15"/>
                        <a:pt x="0" y="3"/>
                        <a:pt x="5" y="0"/>
                      </a:cubicBezTo>
                      <a:cubicBezTo>
                        <a:pt x="8" y="0"/>
                        <a:pt x="11" y="5"/>
                        <a:pt x="1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0" name="Freeform 705">
                  <a:extLst>
                    <a:ext uri="{FF2B5EF4-FFF2-40B4-BE49-F238E27FC236}">
                      <a16:creationId xmlns:a16="http://schemas.microsoft.com/office/drawing/2014/main" id="{650B530B-D901-4759-9B4C-65FC5C539248}"/>
                    </a:ext>
                  </a:extLst>
                </p:cNvPr>
                <p:cNvSpPr>
                  <a:spLocks/>
                </p:cNvSpPr>
                <p:nvPr/>
              </p:nvSpPr>
              <p:spPr bwMode="auto">
                <a:xfrm>
                  <a:off x="5184" y="1916"/>
                  <a:ext cx="20" cy="30"/>
                </a:xfrm>
                <a:custGeom>
                  <a:avLst/>
                  <a:gdLst>
                    <a:gd name="T0" fmla="*/ 12 w 14"/>
                    <a:gd name="T1" fmla="*/ 10 h 21"/>
                    <a:gd name="T2" fmla="*/ 9 w 14"/>
                    <a:gd name="T3" fmla="*/ 19 h 21"/>
                    <a:gd name="T4" fmla="*/ 5 w 14"/>
                    <a:gd name="T5" fmla="*/ 1 h 21"/>
                    <a:gd name="T6" fmla="*/ 12 w 14"/>
                    <a:gd name="T7" fmla="*/ 10 h 21"/>
                  </a:gdLst>
                  <a:ahLst/>
                  <a:cxnLst>
                    <a:cxn ang="0">
                      <a:pos x="T0" y="T1"/>
                    </a:cxn>
                    <a:cxn ang="0">
                      <a:pos x="T2" y="T3"/>
                    </a:cxn>
                    <a:cxn ang="0">
                      <a:pos x="T4" y="T5"/>
                    </a:cxn>
                    <a:cxn ang="0">
                      <a:pos x="T6" y="T7"/>
                    </a:cxn>
                  </a:cxnLst>
                  <a:rect l="0" t="0" r="r" b="b"/>
                  <a:pathLst>
                    <a:path w="14" h="21">
                      <a:moveTo>
                        <a:pt x="12" y="10"/>
                      </a:moveTo>
                      <a:cubicBezTo>
                        <a:pt x="14" y="16"/>
                        <a:pt x="12" y="21"/>
                        <a:pt x="9" y="19"/>
                      </a:cubicBezTo>
                      <a:cubicBezTo>
                        <a:pt x="4" y="16"/>
                        <a:pt x="0" y="4"/>
                        <a:pt x="5" y="1"/>
                      </a:cubicBezTo>
                      <a:cubicBezTo>
                        <a:pt x="8" y="0"/>
                        <a:pt x="11" y="6"/>
                        <a:pt x="1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1" name="Freeform 706">
                  <a:extLst>
                    <a:ext uri="{FF2B5EF4-FFF2-40B4-BE49-F238E27FC236}">
                      <a16:creationId xmlns:a16="http://schemas.microsoft.com/office/drawing/2014/main" id="{3BC151AC-47F2-4607-82FF-933D3A7FC307}"/>
                    </a:ext>
                  </a:extLst>
                </p:cNvPr>
                <p:cNvSpPr>
                  <a:spLocks/>
                </p:cNvSpPr>
                <p:nvPr/>
              </p:nvSpPr>
              <p:spPr bwMode="auto">
                <a:xfrm>
                  <a:off x="5240" y="2045"/>
                  <a:ext cx="16" cy="32"/>
                </a:xfrm>
                <a:custGeom>
                  <a:avLst/>
                  <a:gdLst>
                    <a:gd name="T0" fmla="*/ 10 w 11"/>
                    <a:gd name="T1" fmla="*/ 10 h 22"/>
                    <a:gd name="T2" fmla="*/ 6 w 11"/>
                    <a:gd name="T3" fmla="*/ 20 h 22"/>
                    <a:gd name="T4" fmla="*/ 4 w 11"/>
                    <a:gd name="T5" fmla="*/ 1 h 22"/>
                    <a:gd name="T6" fmla="*/ 10 w 11"/>
                    <a:gd name="T7" fmla="*/ 10 h 22"/>
                  </a:gdLst>
                  <a:ahLst/>
                  <a:cxnLst>
                    <a:cxn ang="0">
                      <a:pos x="T0" y="T1"/>
                    </a:cxn>
                    <a:cxn ang="0">
                      <a:pos x="T2" y="T3"/>
                    </a:cxn>
                    <a:cxn ang="0">
                      <a:pos x="T4" y="T5"/>
                    </a:cxn>
                    <a:cxn ang="0">
                      <a:pos x="T6" y="T7"/>
                    </a:cxn>
                  </a:cxnLst>
                  <a:rect l="0" t="0" r="r" b="b"/>
                  <a:pathLst>
                    <a:path w="11" h="22">
                      <a:moveTo>
                        <a:pt x="10" y="10"/>
                      </a:moveTo>
                      <a:cubicBezTo>
                        <a:pt x="11" y="17"/>
                        <a:pt x="9" y="22"/>
                        <a:pt x="6" y="20"/>
                      </a:cubicBezTo>
                      <a:cubicBezTo>
                        <a:pt x="2" y="17"/>
                        <a:pt x="0" y="3"/>
                        <a:pt x="4" y="1"/>
                      </a:cubicBezTo>
                      <a:cubicBezTo>
                        <a:pt x="7" y="0"/>
                        <a:pt x="10" y="6"/>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2" name="Freeform 707">
                  <a:extLst>
                    <a:ext uri="{FF2B5EF4-FFF2-40B4-BE49-F238E27FC236}">
                      <a16:creationId xmlns:a16="http://schemas.microsoft.com/office/drawing/2014/main" id="{3F238036-6DE6-4092-939B-987FBF19FC0E}"/>
                    </a:ext>
                  </a:extLst>
                </p:cNvPr>
                <p:cNvSpPr>
                  <a:spLocks/>
                </p:cNvSpPr>
                <p:nvPr/>
              </p:nvSpPr>
              <p:spPr bwMode="auto">
                <a:xfrm>
                  <a:off x="5211" y="1936"/>
                  <a:ext cx="19" cy="31"/>
                </a:xfrm>
                <a:custGeom>
                  <a:avLst/>
                  <a:gdLst>
                    <a:gd name="T0" fmla="*/ 11 w 13"/>
                    <a:gd name="T1" fmla="*/ 9 h 21"/>
                    <a:gd name="T2" fmla="*/ 8 w 13"/>
                    <a:gd name="T3" fmla="*/ 19 h 21"/>
                    <a:gd name="T4" fmla="*/ 4 w 13"/>
                    <a:gd name="T5" fmla="*/ 1 h 21"/>
                    <a:gd name="T6" fmla="*/ 11 w 13"/>
                    <a:gd name="T7" fmla="*/ 9 h 21"/>
                  </a:gdLst>
                  <a:ahLst/>
                  <a:cxnLst>
                    <a:cxn ang="0">
                      <a:pos x="T0" y="T1"/>
                    </a:cxn>
                    <a:cxn ang="0">
                      <a:pos x="T2" y="T3"/>
                    </a:cxn>
                    <a:cxn ang="0">
                      <a:pos x="T4" y="T5"/>
                    </a:cxn>
                    <a:cxn ang="0">
                      <a:pos x="T6" y="T7"/>
                    </a:cxn>
                  </a:cxnLst>
                  <a:rect l="0" t="0" r="r" b="b"/>
                  <a:pathLst>
                    <a:path w="13" h="21">
                      <a:moveTo>
                        <a:pt x="11" y="9"/>
                      </a:moveTo>
                      <a:cubicBezTo>
                        <a:pt x="13" y="16"/>
                        <a:pt x="11" y="21"/>
                        <a:pt x="8" y="19"/>
                      </a:cubicBezTo>
                      <a:cubicBezTo>
                        <a:pt x="3" y="16"/>
                        <a:pt x="0" y="3"/>
                        <a:pt x="4" y="1"/>
                      </a:cubicBezTo>
                      <a:cubicBezTo>
                        <a:pt x="7" y="0"/>
                        <a:pt x="10" y="5"/>
                        <a:pt x="1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3" name="Freeform 708">
                  <a:extLst>
                    <a:ext uri="{FF2B5EF4-FFF2-40B4-BE49-F238E27FC236}">
                      <a16:creationId xmlns:a16="http://schemas.microsoft.com/office/drawing/2014/main" id="{12156EC5-79D1-4D0F-A127-2E332FFD8036}"/>
                    </a:ext>
                  </a:extLst>
                </p:cNvPr>
                <p:cNvSpPr>
                  <a:spLocks/>
                </p:cNvSpPr>
                <p:nvPr/>
              </p:nvSpPr>
              <p:spPr bwMode="auto">
                <a:xfrm>
                  <a:off x="5227" y="1990"/>
                  <a:ext cx="17" cy="30"/>
                </a:xfrm>
                <a:custGeom>
                  <a:avLst/>
                  <a:gdLst>
                    <a:gd name="T0" fmla="*/ 11 w 12"/>
                    <a:gd name="T1" fmla="*/ 10 h 21"/>
                    <a:gd name="T2" fmla="*/ 7 w 12"/>
                    <a:gd name="T3" fmla="*/ 19 h 21"/>
                    <a:gd name="T4" fmla="*/ 4 w 12"/>
                    <a:gd name="T5" fmla="*/ 1 h 21"/>
                    <a:gd name="T6" fmla="*/ 11 w 12"/>
                    <a:gd name="T7" fmla="*/ 10 h 21"/>
                  </a:gdLst>
                  <a:ahLst/>
                  <a:cxnLst>
                    <a:cxn ang="0">
                      <a:pos x="T0" y="T1"/>
                    </a:cxn>
                    <a:cxn ang="0">
                      <a:pos x="T2" y="T3"/>
                    </a:cxn>
                    <a:cxn ang="0">
                      <a:pos x="T4" y="T5"/>
                    </a:cxn>
                    <a:cxn ang="0">
                      <a:pos x="T6" y="T7"/>
                    </a:cxn>
                  </a:cxnLst>
                  <a:rect l="0" t="0" r="r" b="b"/>
                  <a:pathLst>
                    <a:path w="12" h="21">
                      <a:moveTo>
                        <a:pt x="11" y="10"/>
                      </a:moveTo>
                      <a:cubicBezTo>
                        <a:pt x="12" y="16"/>
                        <a:pt x="10" y="21"/>
                        <a:pt x="7" y="19"/>
                      </a:cubicBezTo>
                      <a:cubicBezTo>
                        <a:pt x="3" y="16"/>
                        <a:pt x="0" y="3"/>
                        <a:pt x="4" y="1"/>
                      </a:cubicBezTo>
                      <a:cubicBezTo>
                        <a:pt x="7" y="0"/>
                        <a:pt x="10" y="5"/>
                        <a:pt x="1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4" name="Freeform 709">
                  <a:extLst>
                    <a:ext uri="{FF2B5EF4-FFF2-40B4-BE49-F238E27FC236}">
                      <a16:creationId xmlns:a16="http://schemas.microsoft.com/office/drawing/2014/main" id="{A2021DB6-18CB-4BB6-A1D1-2ED6A21E79F0}"/>
                    </a:ext>
                  </a:extLst>
                </p:cNvPr>
                <p:cNvSpPr>
                  <a:spLocks/>
                </p:cNvSpPr>
                <p:nvPr/>
              </p:nvSpPr>
              <p:spPr bwMode="auto">
                <a:xfrm>
                  <a:off x="5169" y="1833"/>
                  <a:ext cx="22" cy="28"/>
                </a:xfrm>
                <a:custGeom>
                  <a:avLst/>
                  <a:gdLst>
                    <a:gd name="T0" fmla="*/ 12 w 15"/>
                    <a:gd name="T1" fmla="*/ 8 h 19"/>
                    <a:gd name="T2" fmla="*/ 10 w 15"/>
                    <a:gd name="T3" fmla="*/ 18 h 19"/>
                    <a:gd name="T4" fmla="*/ 4 w 15"/>
                    <a:gd name="T5" fmla="*/ 0 h 19"/>
                    <a:gd name="T6" fmla="*/ 12 w 15"/>
                    <a:gd name="T7" fmla="*/ 8 h 19"/>
                  </a:gdLst>
                  <a:ahLst/>
                  <a:cxnLst>
                    <a:cxn ang="0">
                      <a:pos x="T0" y="T1"/>
                    </a:cxn>
                    <a:cxn ang="0">
                      <a:pos x="T2" y="T3"/>
                    </a:cxn>
                    <a:cxn ang="0">
                      <a:pos x="T4" y="T5"/>
                    </a:cxn>
                    <a:cxn ang="0">
                      <a:pos x="T6" y="T7"/>
                    </a:cxn>
                  </a:cxnLst>
                  <a:rect l="0" t="0" r="r" b="b"/>
                  <a:pathLst>
                    <a:path w="15" h="19">
                      <a:moveTo>
                        <a:pt x="12" y="8"/>
                      </a:moveTo>
                      <a:cubicBezTo>
                        <a:pt x="15" y="14"/>
                        <a:pt x="14" y="19"/>
                        <a:pt x="10" y="18"/>
                      </a:cubicBezTo>
                      <a:cubicBezTo>
                        <a:pt x="6" y="16"/>
                        <a:pt x="0" y="3"/>
                        <a:pt x="4" y="0"/>
                      </a:cubicBezTo>
                      <a:cubicBezTo>
                        <a:pt x="7" y="0"/>
                        <a:pt x="11" y="5"/>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5" name="Freeform 710">
                  <a:extLst>
                    <a:ext uri="{FF2B5EF4-FFF2-40B4-BE49-F238E27FC236}">
                      <a16:creationId xmlns:a16="http://schemas.microsoft.com/office/drawing/2014/main" id="{4B2D4C64-1E88-4D08-9950-8DC33E5EFAB7}"/>
                    </a:ext>
                  </a:extLst>
                </p:cNvPr>
                <p:cNvSpPr>
                  <a:spLocks/>
                </p:cNvSpPr>
                <p:nvPr/>
              </p:nvSpPr>
              <p:spPr bwMode="auto">
                <a:xfrm>
                  <a:off x="5191" y="1884"/>
                  <a:ext cx="20" cy="29"/>
                </a:xfrm>
                <a:custGeom>
                  <a:avLst/>
                  <a:gdLst>
                    <a:gd name="T0" fmla="*/ 12 w 14"/>
                    <a:gd name="T1" fmla="*/ 9 h 20"/>
                    <a:gd name="T2" fmla="*/ 10 w 14"/>
                    <a:gd name="T3" fmla="*/ 18 h 20"/>
                    <a:gd name="T4" fmla="*/ 5 w 14"/>
                    <a:gd name="T5" fmla="*/ 1 h 20"/>
                    <a:gd name="T6" fmla="*/ 12 w 14"/>
                    <a:gd name="T7" fmla="*/ 9 h 20"/>
                  </a:gdLst>
                  <a:ahLst/>
                  <a:cxnLst>
                    <a:cxn ang="0">
                      <a:pos x="T0" y="T1"/>
                    </a:cxn>
                    <a:cxn ang="0">
                      <a:pos x="T2" y="T3"/>
                    </a:cxn>
                    <a:cxn ang="0">
                      <a:pos x="T4" y="T5"/>
                    </a:cxn>
                    <a:cxn ang="0">
                      <a:pos x="T6" y="T7"/>
                    </a:cxn>
                  </a:cxnLst>
                  <a:rect l="0" t="0" r="r" b="b"/>
                  <a:pathLst>
                    <a:path w="14" h="20">
                      <a:moveTo>
                        <a:pt x="12" y="9"/>
                      </a:moveTo>
                      <a:cubicBezTo>
                        <a:pt x="14" y="15"/>
                        <a:pt x="13" y="20"/>
                        <a:pt x="10" y="18"/>
                      </a:cubicBezTo>
                      <a:cubicBezTo>
                        <a:pt x="5" y="16"/>
                        <a:pt x="0" y="3"/>
                        <a:pt x="5" y="1"/>
                      </a:cubicBezTo>
                      <a:cubicBezTo>
                        <a:pt x="8" y="0"/>
                        <a:pt x="11" y="5"/>
                        <a:pt x="1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6" name="Freeform 711">
                  <a:extLst>
                    <a:ext uri="{FF2B5EF4-FFF2-40B4-BE49-F238E27FC236}">
                      <a16:creationId xmlns:a16="http://schemas.microsoft.com/office/drawing/2014/main" id="{1A62A81B-B41C-4A71-8638-D72C870B9732}"/>
                    </a:ext>
                  </a:extLst>
                </p:cNvPr>
                <p:cNvSpPr>
                  <a:spLocks/>
                </p:cNvSpPr>
                <p:nvPr/>
              </p:nvSpPr>
              <p:spPr bwMode="auto">
                <a:xfrm>
                  <a:off x="5239" y="1955"/>
                  <a:ext cx="17" cy="30"/>
                </a:xfrm>
                <a:custGeom>
                  <a:avLst/>
                  <a:gdLst>
                    <a:gd name="T0" fmla="*/ 10 w 12"/>
                    <a:gd name="T1" fmla="*/ 9 h 21"/>
                    <a:gd name="T2" fmla="*/ 7 w 12"/>
                    <a:gd name="T3" fmla="*/ 19 h 21"/>
                    <a:gd name="T4" fmla="*/ 4 w 12"/>
                    <a:gd name="T5" fmla="*/ 0 h 21"/>
                    <a:gd name="T6" fmla="*/ 10 w 12"/>
                    <a:gd name="T7" fmla="*/ 9 h 21"/>
                  </a:gdLst>
                  <a:ahLst/>
                  <a:cxnLst>
                    <a:cxn ang="0">
                      <a:pos x="T0" y="T1"/>
                    </a:cxn>
                    <a:cxn ang="0">
                      <a:pos x="T2" y="T3"/>
                    </a:cxn>
                    <a:cxn ang="0">
                      <a:pos x="T4" y="T5"/>
                    </a:cxn>
                    <a:cxn ang="0">
                      <a:pos x="T6" y="T7"/>
                    </a:cxn>
                  </a:cxnLst>
                  <a:rect l="0" t="0" r="r" b="b"/>
                  <a:pathLst>
                    <a:path w="12" h="21">
                      <a:moveTo>
                        <a:pt x="10" y="9"/>
                      </a:moveTo>
                      <a:cubicBezTo>
                        <a:pt x="12" y="16"/>
                        <a:pt x="10" y="21"/>
                        <a:pt x="7" y="19"/>
                      </a:cubicBezTo>
                      <a:cubicBezTo>
                        <a:pt x="3" y="16"/>
                        <a:pt x="0" y="3"/>
                        <a:pt x="4" y="0"/>
                      </a:cubicBezTo>
                      <a:cubicBezTo>
                        <a:pt x="6" y="0"/>
                        <a:pt x="9" y="5"/>
                        <a:pt x="1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7" name="Freeform 712">
                  <a:extLst>
                    <a:ext uri="{FF2B5EF4-FFF2-40B4-BE49-F238E27FC236}">
                      <a16:creationId xmlns:a16="http://schemas.microsoft.com/office/drawing/2014/main" id="{3EAA6849-5939-4CE9-94B1-CE2743CFB552}"/>
                    </a:ext>
                  </a:extLst>
                </p:cNvPr>
                <p:cNvSpPr>
                  <a:spLocks/>
                </p:cNvSpPr>
                <p:nvPr/>
              </p:nvSpPr>
              <p:spPr bwMode="auto">
                <a:xfrm>
                  <a:off x="5253" y="2009"/>
                  <a:ext cx="16" cy="31"/>
                </a:xfrm>
                <a:custGeom>
                  <a:avLst/>
                  <a:gdLst>
                    <a:gd name="T0" fmla="*/ 10 w 11"/>
                    <a:gd name="T1" fmla="*/ 10 h 22"/>
                    <a:gd name="T2" fmla="*/ 6 w 11"/>
                    <a:gd name="T3" fmla="*/ 20 h 22"/>
                    <a:gd name="T4" fmla="*/ 4 w 11"/>
                    <a:gd name="T5" fmla="*/ 1 h 22"/>
                    <a:gd name="T6" fmla="*/ 10 w 11"/>
                    <a:gd name="T7" fmla="*/ 10 h 22"/>
                  </a:gdLst>
                  <a:ahLst/>
                  <a:cxnLst>
                    <a:cxn ang="0">
                      <a:pos x="T0" y="T1"/>
                    </a:cxn>
                    <a:cxn ang="0">
                      <a:pos x="T2" y="T3"/>
                    </a:cxn>
                    <a:cxn ang="0">
                      <a:pos x="T4" y="T5"/>
                    </a:cxn>
                    <a:cxn ang="0">
                      <a:pos x="T6" y="T7"/>
                    </a:cxn>
                  </a:cxnLst>
                  <a:rect l="0" t="0" r="r" b="b"/>
                  <a:pathLst>
                    <a:path w="11" h="22">
                      <a:moveTo>
                        <a:pt x="10" y="10"/>
                      </a:moveTo>
                      <a:cubicBezTo>
                        <a:pt x="11" y="17"/>
                        <a:pt x="9" y="22"/>
                        <a:pt x="6" y="20"/>
                      </a:cubicBezTo>
                      <a:cubicBezTo>
                        <a:pt x="2" y="17"/>
                        <a:pt x="0" y="3"/>
                        <a:pt x="4" y="1"/>
                      </a:cubicBezTo>
                      <a:cubicBezTo>
                        <a:pt x="7" y="0"/>
                        <a:pt x="9" y="5"/>
                        <a:pt x="10"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8" name="Freeform 713">
                  <a:extLst>
                    <a:ext uri="{FF2B5EF4-FFF2-40B4-BE49-F238E27FC236}">
                      <a16:creationId xmlns:a16="http://schemas.microsoft.com/office/drawing/2014/main" id="{A1D690DD-FB5A-4608-82B6-8860EA44169A}"/>
                    </a:ext>
                  </a:extLst>
                </p:cNvPr>
                <p:cNvSpPr>
                  <a:spLocks/>
                </p:cNvSpPr>
                <p:nvPr/>
              </p:nvSpPr>
              <p:spPr bwMode="auto">
                <a:xfrm>
                  <a:off x="5198" y="1851"/>
                  <a:ext cx="20" cy="27"/>
                </a:xfrm>
                <a:custGeom>
                  <a:avLst/>
                  <a:gdLst>
                    <a:gd name="T0" fmla="*/ 11 w 14"/>
                    <a:gd name="T1" fmla="*/ 8 h 19"/>
                    <a:gd name="T2" fmla="*/ 10 w 14"/>
                    <a:gd name="T3" fmla="*/ 18 h 19"/>
                    <a:gd name="T4" fmla="*/ 4 w 14"/>
                    <a:gd name="T5" fmla="*/ 0 h 19"/>
                    <a:gd name="T6" fmla="*/ 11 w 14"/>
                    <a:gd name="T7" fmla="*/ 8 h 19"/>
                  </a:gdLst>
                  <a:ahLst/>
                  <a:cxnLst>
                    <a:cxn ang="0">
                      <a:pos x="T0" y="T1"/>
                    </a:cxn>
                    <a:cxn ang="0">
                      <a:pos x="T2" y="T3"/>
                    </a:cxn>
                    <a:cxn ang="0">
                      <a:pos x="T4" y="T5"/>
                    </a:cxn>
                    <a:cxn ang="0">
                      <a:pos x="T6" y="T7"/>
                    </a:cxn>
                  </a:cxnLst>
                  <a:rect l="0" t="0" r="r" b="b"/>
                  <a:pathLst>
                    <a:path w="14" h="19">
                      <a:moveTo>
                        <a:pt x="11" y="8"/>
                      </a:moveTo>
                      <a:cubicBezTo>
                        <a:pt x="14" y="14"/>
                        <a:pt x="13" y="19"/>
                        <a:pt x="10" y="18"/>
                      </a:cubicBezTo>
                      <a:cubicBezTo>
                        <a:pt x="6" y="16"/>
                        <a:pt x="0" y="3"/>
                        <a:pt x="4" y="0"/>
                      </a:cubicBezTo>
                      <a:cubicBezTo>
                        <a:pt x="7" y="0"/>
                        <a:pt x="10" y="5"/>
                        <a:pt x="1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9" name="Freeform 714">
                  <a:extLst>
                    <a:ext uri="{FF2B5EF4-FFF2-40B4-BE49-F238E27FC236}">
                      <a16:creationId xmlns:a16="http://schemas.microsoft.com/office/drawing/2014/main" id="{E1F3071A-9B40-4E2F-A1A3-FFABBAFFB269}"/>
                    </a:ext>
                  </a:extLst>
                </p:cNvPr>
                <p:cNvSpPr>
                  <a:spLocks/>
                </p:cNvSpPr>
                <p:nvPr/>
              </p:nvSpPr>
              <p:spPr bwMode="auto">
                <a:xfrm>
                  <a:off x="5220" y="1901"/>
                  <a:ext cx="19" cy="29"/>
                </a:xfrm>
                <a:custGeom>
                  <a:avLst/>
                  <a:gdLst>
                    <a:gd name="T0" fmla="*/ 11 w 13"/>
                    <a:gd name="T1" fmla="*/ 9 h 20"/>
                    <a:gd name="T2" fmla="*/ 9 w 13"/>
                    <a:gd name="T3" fmla="*/ 19 h 20"/>
                    <a:gd name="T4" fmla="*/ 4 w 13"/>
                    <a:gd name="T5" fmla="*/ 1 h 20"/>
                    <a:gd name="T6" fmla="*/ 11 w 13"/>
                    <a:gd name="T7" fmla="*/ 9 h 20"/>
                  </a:gdLst>
                  <a:ahLst/>
                  <a:cxnLst>
                    <a:cxn ang="0">
                      <a:pos x="T0" y="T1"/>
                    </a:cxn>
                    <a:cxn ang="0">
                      <a:pos x="T2" y="T3"/>
                    </a:cxn>
                    <a:cxn ang="0">
                      <a:pos x="T4" y="T5"/>
                    </a:cxn>
                    <a:cxn ang="0">
                      <a:pos x="T6" y="T7"/>
                    </a:cxn>
                  </a:cxnLst>
                  <a:rect l="0" t="0" r="r" b="b"/>
                  <a:pathLst>
                    <a:path w="13" h="20">
                      <a:moveTo>
                        <a:pt x="11" y="9"/>
                      </a:moveTo>
                      <a:cubicBezTo>
                        <a:pt x="13" y="15"/>
                        <a:pt x="12" y="20"/>
                        <a:pt x="9" y="19"/>
                      </a:cubicBezTo>
                      <a:cubicBezTo>
                        <a:pt x="5" y="17"/>
                        <a:pt x="0" y="3"/>
                        <a:pt x="4" y="1"/>
                      </a:cubicBezTo>
                      <a:cubicBezTo>
                        <a:pt x="7" y="0"/>
                        <a:pt x="10" y="5"/>
                        <a:pt x="11"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0" name="Freeform 715">
                  <a:extLst>
                    <a:ext uri="{FF2B5EF4-FFF2-40B4-BE49-F238E27FC236}">
                      <a16:creationId xmlns:a16="http://schemas.microsoft.com/office/drawing/2014/main" id="{2B2CEF71-D7EA-41D2-8243-9BEA2073F472}"/>
                    </a:ext>
                  </a:extLst>
                </p:cNvPr>
                <p:cNvSpPr>
                  <a:spLocks/>
                </p:cNvSpPr>
                <p:nvPr/>
              </p:nvSpPr>
              <p:spPr bwMode="auto">
                <a:xfrm>
                  <a:off x="5275" y="2029"/>
                  <a:ext cx="13" cy="32"/>
                </a:xfrm>
                <a:custGeom>
                  <a:avLst/>
                  <a:gdLst>
                    <a:gd name="T0" fmla="*/ 8 w 9"/>
                    <a:gd name="T1" fmla="*/ 10 h 22"/>
                    <a:gd name="T2" fmla="*/ 5 w 9"/>
                    <a:gd name="T3" fmla="*/ 20 h 22"/>
                    <a:gd name="T4" fmla="*/ 3 w 9"/>
                    <a:gd name="T5" fmla="*/ 1 h 22"/>
                    <a:gd name="T6" fmla="*/ 8 w 9"/>
                    <a:gd name="T7" fmla="*/ 10 h 22"/>
                  </a:gdLst>
                  <a:ahLst/>
                  <a:cxnLst>
                    <a:cxn ang="0">
                      <a:pos x="T0" y="T1"/>
                    </a:cxn>
                    <a:cxn ang="0">
                      <a:pos x="T2" y="T3"/>
                    </a:cxn>
                    <a:cxn ang="0">
                      <a:pos x="T4" y="T5"/>
                    </a:cxn>
                    <a:cxn ang="0">
                      <a:pos x="T6" y="T7"/>
                    </a:cxn>
                  </a:cxnLst>
                  <a:rect l="0" t="0" r="r" b="b"/>
                  <a:pathLst>
                    <a:path w="9" h="22">
                      <a:moveTo>
                        <a:pt x="8" y="10"/>
                      </a:moveTo>
                      <a:cubicBezTo>
                        <a:pt x="9" y="16"/>
                        <a:pt x="8" y="22"/>
                        <a:pt x="5" y="20"/>
                      </a:cubicBezTo>
                      <a:cubicBezTo>
                        <a:pt x="2" y="17"/>
                        <a:pt x="0" y="3"/>
                        <a:pt x="3" y="1"/>
                      </a:cubicBezTo>
                      <a:cubicBezTo>
                        <a:pt x="5" y="0"/>
                        <a:pt x="7" y="5"/>
                        <a:pt x="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1" name="Freeform 716">
                  <a:extLst>
                    <a:ext uri="{FF2B5EF4-FFF2-40B4-BE49-F238E27FC236}">
                      <a16:creationId xmlns:a16="http://schemas.microsoft.com/office/drawing/2014/main" id="{7B44FCE5-D94E-41BB-8CCA-2979D73434FA}"/>
                    </a:ext>
                  </a:extLst>
                </p:cNvPr>
                <p:cNvSpPr>
                  <a:spLocks/>
                </p:cNvSpPr>
                <p:nvPr/>
              </p:nvSpPr>
              <p:spPr bwMode="auto">
                <a:xfrm>
                  <a:off x="5244" y="1920"/>
                  <a:ext cx="16" cy="29"/>
                </a:xfrm>
                <a:custGeom>
                  <a:avLst/>
                  <a:gdLst>
                    <a:gd name="T0" fmla="*/ 9 w 11"/>
                    <a:gd name="T1" fmla="*/ 9 h 20"/>
                    <a:gd name="T2" fmla="*/ 8 w 11"/>
                    <a:gd name="T3" fmla="*/ 19 h 20"/>
                    <a:gd name="T4" fmla="*/ 3 w 11"/>
                    <a:gd name="T5" fmla="*/ 1 h 20"/>
                    <a:gd name="T6" fmla="*/ 9 w 11"/>
                    <a:gd name="T7" fmla="*/ 9 h 20"/>
                  </a:gdLst>
                  <a:ahLst/>
                  <a:cxnLst>
                    <a:cxn ang="0">
                      <a:pos x="T0" y="T1"/>
                    </a:cxn>
                    <a:cxn ang="0">
                      <a:pos x="T2" y="T3"/>
                    </a:cxn>
                    <a:cxn ang="0">
                      <a:pos x="T4" y="T5"/>
                    </a:cxn>
                    <a:cxn ang="0">
                      <a:pos x="T6" y="T7"/>
                    </a:cxn>
                  </a:cxnLst>
                  <a:rect l="0" t="0" r="r" b="b"/>
                  <a:pathLst>
                    <a:path w="11" h="20">
                      <a:moveTo>
                        <a:pt x="9" y="9"/>
                      </a:moveTo>
                      <a:cubicBezTo>
                        <a:pt x="11" y="16"/>
                        <a:pt x="10" y="20"/>
                        <a:pt x="8" y="19"/>
                      </a:cubicBezTo>
                      <a:cubicBezTo>
                        <a:pt x="4" y="17"/>
                        <a:pt x="0" y="4"/>
                        <a:pt x="3" y="1"/>
                      </a:cubicBezTo>
                      <a:cubicBezTo>
                        <a:pt x="5" y="0"/>
                        <a:pt x="8" y="5"/>
                        <a:pt x="9"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2" name="Freeform 717">
                  <a:extLst>
                    <a:ext uri="{FF2B5EF4-FFF2-40B4-BE49-F238E27FC236}">
                      <a16:creationId xmlns:a16="http://schemas.microsoft.com/office/drawing/2014/main" id="{12F2BE66-92CE-4B8C-87CA-F32306BF3243}"/>
                    </a:ext>
                  </a:extLst>
                </p:cNvPr>
                <p:cNvSpPr>
                  <a:spLocks/>
                </p:cNvSpPr>
                <p:nvPr/>
              </p:nvSpPr>
              <p:spPr bwMode="auto">
                <a:xfrm>
                  <a:off x="5260" y="1974"/>
                  <a:ext cx="16" cy="30"/>
                </a:xfrm>
                <a:custGeom>
                  <a:avLst/>
                  <a:gdLst>
                    <a:gd name="T0" fmla="*/ 9 w 11"/>
                    <a:gd name="T1" fmla="*/ 10 h 21"/>
                    <a:gd name="T2" fmla="*/ 7 w 11"/>
                    <a:gd name="T3" fmla="*/ 20 h 21"/>
                    <a:gd name="T4" fmla="*/ 4 w 11"/>
                    <a:gd name="T5" fmla="*/ 1 h 21"/>
                    <a:gd name="T6" fmla="*/ 9 w 11"/>
                    <a:gd name="T7" fmla="*/ 10 h 21"/>
                  </a:gdLst>
                  <a:ahLst/>
                  <a:cxnLst>
                    <a:cxn ang="0">
                      <a:pos x="T0" y="T1"/>
                    </a:cxn>
                    <a:cxn ang="0">
                      <a:pos x="T2" y="T3"/>
                    </a:cxn>
                    <a:cxn ang="0">
                      <a:pos x="T4" y="T5"/>
                    </a:cxn>
                    <a:cxn ang="0">
                      <a:pos x="T6" y="T7"/>
                    </a:cxn>
                  </a:cxnLst>
                  <a:rect l="0" t="0" r="r" b="b"/>
                  <a:pathLst>
                    <a:path w="11" h="21">
                      <a:moveTo>
                        <a:pt x="9" y="10"/>
                      </a:moveTo>
                      <a:cubicBezTo>
                        <a:pt x="11" y="16"/>
                        <a:pt x="10" y="21"/>
                        <a:pt x="7" y="20"/>
                      </a:cubicBezTo>
                      <a:cubicBezTo>
                        <a:pt x="4" y="18"/>
                        <a:pt x="0" y="4"/>
                        <a:pt x="4" y="1"/>
                      </a:cubicBezTo>
                      <a:cubicBezTo>
                        <a:pt x="6" y="0"/>
                        <a:pt x="8" y="5"/>
                        <a:pt x="9"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3" name="Freeform 718">
                  <a:extLst>
                    <a:ext uri="{FF2B5EF4-FFF2-40B4-BE49-F238E27FC236}">
                      <a16:creationId xmlns:a16="http://schemas.microsoft.com/office/drawing/2014/main" id="{C979DC06-C88F-42ED-9141-9D43C08B76BC}"/>
                    </a:ext>
                  </a:extLst>
                </p:cNvPr>
                <p:cNvSpPr>
                  <a:spLocks/>
                </p:cNvSpPr>
                <p:nvPr/>
              </p:nvSpPr>
              <p:spPr bwMode="auto">
                <a:xfrm>
                  <a:off x="5201" y="1819"/>
                  <a:ext cx="19" cy="27"/>
                </a:xfrm>
                <a:custGeom>
                  <a:avLst/>
                  <a:gdLst>
                    <a:gd name="T0" fmla="*/ 10 w 13"/>
                    <a:gd name="T1" fmla="*/ 8 h 19"/>
                    <a:gd name="T2" fmla="*/ 10 w 13"/>
                    <a:gd name="T3" fmla="*/ 17 h 19"/>
                    <a:gd name="T4" fmla="*/ 3 w 13"/>
                    <a:gd name="T5" fmla="*/ 0 h 19"/>
                    <a:gd name="T6" fmla="*/ 10 w 13"/>
                    <a:gd name="T7" fmla="*/ 8 h 19"/>
                  </a:gdLst>
                  <a:ahLst/>
                  <a:cxnLst>
                    <a:cxn ang="0">
                      <a:pos x="T0" y="T1"/>
                    </a:cxn>
                    <a:cxn ang="0">
                      <a:pos x="T2" y="T3"/>
                    </a:cxn>
                    <a:cxn ang="0">
                      <a:pos x="T4" y="T5"/>
                    </a:cxn>
                    <a:cxn ang="0">
                      <a:pos x="T6" y="T7"/>
                    </a:cxn>
                  </a:cxnLst>
                  <a:rect l="0" t="0" r="r" b="b"/>
                  <a:pathLst>
                    <a:path w="13" h="19">
                      <a:moveTo>
                        <a:pt x="10" y="8"/>
                      </a:moveTo>
                      <a:cubicBezTo>
                        <a:pt x="13" y="14"/>
                        <a:pt x="12" y="19"/>
                        <a:pt x="10" y="17"/>
                      </a:cubicBezTo>
                      <a:cubicBezTo>
                        <a:pt x="6" y="16"/>
                        <a:pt x="0" y="3"/>
                        <a:pt x="3" y="0"/>
                      </a:cubicBezTo>
                      <a:cubicBezTo>
                        <a:pt x="5" y="0"/>
                        <a:pt x="8" y="4"/>
                        <a:pt x="1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4" name="Freeform 719">
                  <a:extLst>
                    <a:ext uri="{FF2B5EF4-FFF2-40B4-BE49-F238E27FC236}">
                      <a16:creationId xmlns:a16="http://schemas.microsoft.com/office/drawing/2014/main" id="{A1BE3525-971C-4CAC-886A-B0CFC3BA122A}"/>
                    </a:ext>
                  </a:extLst>
                </p:cNvPr>
                <p:cNvSpPr>
                  <a:spLocks/>
                </p:cNvSpPr>
                <p:nvPr/>
              </p:nvSpPr>
              <p:spPr bwMode="auto">
                <a:xfrm>
                  <a:off x="5224" y="1868"/>
                  <a:ext cx="18" cy="29"/>
                </a:xfrm>
                <a:custGeom>
                  <a:avLst/>
                  <a:gdLst>
                    <a:gd name="T0" fmla="*/ 10 w 12"/>
                    <a:gd name="T1" fmla="*/ 9 h 20"/>
                    <a:gd name="T2" fmla="*/ 9 w 12"/>
                    <a:gd name="T3" fmla="*/ 19 h 20"/>
                    <a:gd name="T4" fmla="*/ 3 w 12"/>
                    <a:gd name="T5" fmla="*/ 1 h 20"/>
                    <a:gd name="T6" fmla="*/ 10 w 12"/>
                    <a:gd name="T7" fmla="*/ 9 h 20"/>
                  </a:gdLst>
                  <a:ahLst/>
                  <a:cxnLst>
                    <a:cxn ang="0">
                      <a:pos x="T0" y="T1"/>
                    </a:cxn>
                    <a:cxn ang="0">
                      <a:pos x="T2" y="T3"/>
                    </a:cxn>
                    <a:cxn ang="0">
                      <a:pos x="T4" y="T5"/>
                    </a:cxn>
                    <a:cxn ang="0">
                      <a:pos x="T6" y="T7"/>
                    </a:cxn>
                  </a:cxnLst>
                  <a:rect l="0" t="0" r="r" b="b"/>
                  <a:pathLst>
                    <a:path w="12" h="20">
                      <a:moveTo>
                        <a:pt x="10" y="9"/>
                      </a:moveTo>
                      <a:cubicBezTo>
                        <a:pt x="12" y="15"/>
                        <a:pt x="12" y="20"/>
                        <a:pt x="9" y="19"/>
                      </a:cubicBezTo>
                      <a:cubicBezTo>
                        <a:pt x="5" y="17"/>
                        <a:pt x="0" y="4"/>
                        <a:pt x="3" y="1"/>
                      </a:cubicBezTo>
                      <a:cubicBezTo>
                        <a:pt x="5" y="0"/>
                        <a:pt x="8" y="5"/>
                        <a:pt x="1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5" name="Freeform 720">
                  <a:extLst>
                    <a:ext uri="{FF2B5EF4-FFF2-40B4-BE49-F238E27FC236}">
                      <a16:creationId xmlns:a16="http://schemas.microsoft.com/office/drawing/2014/main" id="{9F37A0E0-3B94-4526-8FFC-CA01ED454719}"/>
                    </a:ext>
                  </a:extLst>
                </p:cNvPr>
                <p:cNvSpPr>
                  <a:spLocks/>
                </p:cNvSpPr>
                <p:nvPr/>
              </p:nvSpPr>
              <p:spPr bwMode="auto">
                <a:xfrm>
                  <a:off x="5294" y="2048"/>
                  <a:ext cx="11" cy="32"/>
                </a:xfrm>
                <a:custGeom>
                  <a:avLst/>
                  <a:gdLst>
                    <a:gd name="T0" fmla="*/ 8 w 8"/>
                    <a:gd name="T1" fmla="*/ 10 h 22"/>
                    <a:gd name="T2" fmla="*/ 5 w 8"/>
                    <a:gd name="T3" fmla="*/ 20 h 22"/>
                    <a:gd name="T4" fmla="*/ 3 w 8"/>
                    <a:gd name="T5" fmla="*/ 1 h 22"/>
                    <a:gd name="T6" fmla="*/ 8 w 8"/>
                    <a:gd name="T7" fmla="*/ 10 h 22"/>
                  </a:gdLst>
                  <a:ahLst/>
                  <a:cxnLst>
                    <a:cxn ang="0">
                      <a:pos x="T0" y="T1"/>
                    </a:cxn>
                    <a:cxn ang="0">
                      <a:pos x="T2" y="T3"/>
                    </a:cxn>
                    <a:cxn ang="0">
                      <a:pos x="T4" y="T5"/>
                    </a:cxn>
                    <a:cxn ang="0">
                      <a:pos x="T6" y="T7"/>
                    </a:cxn>
                  </a:cxnLst>
                  <a:rect l="0" t="0" r="r" b="b"/>
                  <a:pathLst>
                    <a:path w="8" h="22">
                      <a:moveTo>
                        <a:pt x="8" y="10"/>
                      </a:moveTo>
                      <a:cubicBezTo>
                        <a:pt x="8" y="16"/>
                        <a:pt x="7" y="22"/>
                        <a:pt x="5" y="20"/>
                      </a:cubicBezTo>
                      <a:cubicBezTo>
                        <a:pt x="2" y="18"/>
                        <a:pt x="0" y="4"/>
                        <a:pt x="3" y="1"/>
                      </a:cubicBezTo>
                      <a:cubicBezTo>
                        <a:pt x="5" y="0"/>
                        <a:pt x="7" y="5"/>
                        <a:pt x="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6" name="Freeform 721">
                  <a:extLst>
                    <a:ext uri="{FF2B5EF4-FFF2-40B4-BE49-F238E27FC236}">
                      <a16:creationId xmlns:a16="http://schemas.microsoft.com/office/drawing/2014/main" id="{BD6B8101-059E-4B59-B773-6AFE95A7B612}"/>
                    </a:ext>
                  </a:extLst>
                </p:cNvPr>
                <p:cNvSpPr>
                  <a:spLocks/>
                </p:cNvSpPr>
                <p:nvPr/>
              </p:nvSpPr>
              <p:spPr bwMode="auto">
                <a:xfrm>
                  <a:off x="5302" y="2104"/>
                  <a:ext cx="10" cy="32"/>
                </a:xfrm>
                <a:custGeom>
                  <a:avLst/>
                  <a:gdLst>
                    <a:gd name="T0" fmla="*/ 6 w 7"/>
                    <a:gd name="T1" fmla="*/ 10 h 22"/>
                    <a:gd name="T2" fmla="*/ 4 w 7"/>
                    <a:gd name="T3" fmla="*/ 20 h 22"/>
                    <a:gd name="T4" fmla="*/ 3 w 7"/>
                    <a:gd name="T5" fmla="*/ 1 h 22"/>
                    <a:gd name="T6" fmla="*/ 6 w 7"/>
                    <a:gd name="T7" fmla="*/ 10 h 22"/>
                  </a:gdLst>
                  <a:ahLst/>
                  <a:cxnLst>
                    <a:cxn ang="0">
                      <a:pos x="T0" y="T1"/>
                    </a:cxn>
                    <a:cxn ang="0">
                      <a:pos x="T2" y="T3"/>
                    </a:cxn>
                    <a:cxn ang="0">
                      <a:pos x="T4" y="T5"/>
                    </a:cxn>
                    <a:cxn ang="0">
                      <a:pos x="T6" y="T7"/>
                    </a:cxn>
                  </a:cxnLst>
                  <a:rect l="0" t="0" r="r" b="b"/>
                  <a:pathLst>
                    <a:path w="7" h="22">
                      <a:moveTo>
                        <a:pt x="6" y="10"/>
                      </a:moveTo>
                      <a:cubicBezTo>
                        <a:pt x="7" y="17"/>
                        <a:pt x="5" y="22"/>
                        <a:pt x="4" y="20"/>
                      </a:cubicBezTo>
                      <a:cubicBezTo>
                        <a:pt x="1" y="18"/>
                        <a:pt x="0" y="4"/>
                        <a:pt x="3" y="1"/>
                      </a:cubicBezTo>
                      <a:cubicBezTo>
                        <a:pt x="5" y="0"/>
                        <a:pt x="6" y="6"/>
                        <a:pt x="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7" name="Freeform 722">
                  <a:extLst>
                    <a:ext uri="{FF2B5EF4-FFF2-40B4-BE49-F238E27FC236}">
                      <a16:creationId xmlns:a16="http://schemas.microsoft.com/office/drawing/2014/main" id="{EF3F8161-0C74-4414-B2B8-15CDF31CB94C}"/>
                    </a:ext>
                  </a:extLst>
                </p:cNvPr>
                <p:cNvSpPr>
                  <a:spLocks/>
                </p:cNvSpPr>
                <p:nvPr/>
              </p:nvSpPr>
              <p:spPr bwMode="auto">
                <a:xfrm>
                  <a:off x="5268" y="1938"/>
                  <a:ext cx="14" cy="30"/>
                </a:xfrm>
                <a:custGeom>
                  <a:avLst/>
                  <a:gdLst>
                    <a:gd name="T0" fmla="*/ 8 w 10"/>
                    <a:gd name="T1" fmla="*/ 10 h 21"/>
                    <a:gd name="T2" fmla="*/ 7 w 10"/>
                    <a:gd name="T3" fmla="*/ 20 h 21"/>
                    <a:gd name="T4" fmla="*/ 2 w 10"/>
                    <a:gd name="T5" fmla="*/ 1 h 21"/>
                    <a:gd name="T6" fmla="*/ 8 w 10"/>
                    <a:gd name="T7" fmla="*/ 10 h 21"/>
                  </a:gdLst>
                  <a:ahLst/>
                  <a:cxnLst>
                    <a:cxn ang="0">
                      <a:pos x="T0" y="T1"/>
                    </a:cxn>
                    <a:cxn ang="0">
                      <a:pos x="T2" y="T3"/>
                    </a:cxn>
                    <a:cxn ang="0">
                      <a:pos x="T4" y="T5"/>
                    </a:cxn>
                    <a:cxn ang="0">
                      <a:pos x="T6" y="T7"/>
                    </a:cxn>
                  </a:cxnLst>
                  <a:rect l="0" t="0" r="r" b="b"/>
                  <a:pathLst>
                    <a:path w="10" h="21">
                      <a:moveTo>
                        <a:pt x="8" y="10"/>
                      </a:moveTo>
                      <a:cubicBezTo>
                        <a:pt x="10" y="16"/>
                        <a:pt x="9" y="21"/>
                        <a:pt x="7" y="20"/>
                      </a:cubicBezTo>
                      <a:cubicBezTo>
                        <a:pt x="4" y="18"/>
                        <a:pt x="0" y="4"/>
                        <a:pt x="2" y="1"/>
                      </a:cubicBezTo>
                      <a:cubicBezTo>
                        <a:pt x="4" y="0"/>
                        <a:pt x="7" y="6"/>
                        <a:pt x="8"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8" name="Freeform 723">
                  <a:extLst>
                    <a:ext uri="{FF2B5EF4-FFF2-40B4-BE49-F238E27FC236}">
                      <a16:creationId xmlns:a16="http://schemas.microsoft.com/office/drawing/2014/main" id="{309F4B3A-D212-428A-8465-160C7A3E06F0}"/>
                    </a:ext>
                  </a:extLst>
                </p:cNvPr>
                <p:cNvSpPr>
                  <a:spLocks/>
                </p:cNvSpPr>
                <p:nvPr/>
              </p:nvSpPr>
              <p:spPr bwMode="auto">
                <a:xfrm>
                  <a:off x="5282" y="1993"/>
                  <a:ext cx="13" cy="30"/>
                </a:xfrm>
                <a:custGeom>
                  <a:avLst/>
                  <a:gdLst>
                    <a:gd name="T0" fmla="*/ 8 w 9"/>
                    <a:gd name="T1" fmla="*/ 9 h 21"/>
                    <a:gd name="T2" fmla="*/ 6 w 9"/>
                    <a:gd name="T3" fmla="*/ 20 h 21"/>
                    <a:gd name="T4" fmla="*/ 3 w 9"/>
                    <a:gd name="T5" fmla="*/ 1 h 21"/>
                    <a:gd name="T6" fmla="*/ 8 w 9"/>
                    <a:gd name="T7" fmla="*/ 9 h 21"/>
                  </a:gdLst>
                  <a:ahLst/>
                  <a:cxnLst>
                    <a:cxn ang="0">
                      <a:pos x="T0" y="T1"/>
                    </a:cxn>
                    <a:cxn ang="0">
                      <a:pos x="T2" y="T3"/>
                    </a:cxn>
                    <a:cxn ang="0">
                      <a:pos x="T4" y="T5"/>
                    </a:cxn>
                    <a:cxn ang="0">
                      <a:pos x="T6" y="T7"/>
                    </a:cxn>
                  </a:cxnLst>
                  <a:rect l="0" t="0" r="r" b="b"/>
                  <a:pathLst>
                    <a:path w="9" h="21">
                      <a:moveTo>
                        <a:pt x="8" y="9"/>
                      </a:moveTo>
                      <a:cubicBezTo>
                        <a:pt x="9" y="16"/>
                        <a:pt x="9" y="21"/>
                        <a:pt x="6" y="20"/>
                      </a:cubicBezTo>
                      <a:cubicBezTo>
                        <a:pt x="3" y="18"/>
                        <a:pt x="0" y="4"/>
                        <a:pt x="3" y="1"/>
                      </a:cubicBezTo>
                      <a:cubicBezTo>
                        <a:pt x="5" y="0"/>
                        <a:pt x="7" y="5"/>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9" name="Freeform 724">
                  <a:extLst>
                    <a:ext uri="{FF2B5EF4-FFF2-40B4-BE49-F238E27FC236}">
                      <a16:creationId xmlns:a16="http://schemas.microsoft.com/office/drawing/2014/main" id="{8CE583B5-E230-48BE-B43F-DCDE8A50AB0C}"/>
                    </a:ext>
                  </a:extLst>
                </p:cNvPr>
                <p:cNvSpPr>
                  <a:spLocks/>
                </p:cNvSpPr>
                <p:nvPr/>
              </p:nvSpPr>
              <p:spPr bwMode="auto">
                <a:xfrm>
                  <a:off x="5226" y="1835"/>
                  <a:ext cx="17" cy="27"/>
                </a:xfrm>
                <a:custGeom>
                  <a:avLst/>
                  <a:gdLst>
                    <a:gd name="T0" fmla="*/ 10 w 12"/>
                    <a:gd name="T1" fmla="*/ 9 h 19"/>
                    <a:gd name="T2" fmla="*/ 10 w 12"/>
                    <a:gd name="T3" fmla="*/ 18 h 19"/>
                    <a:gd name="T4" fmla="*/ 3 w 12"/>
                    <a:gd name="T5" fmla="*/ 1 h 19"/>
                    <a:gd name="T6" fmla="*/ 10 w 12"/>
                    <a:gd name="T7" fmla="*/ 9 h 19"/>
                  </a:gdLst>
                  <a:ahLst/>
                  <a:cxnLst>
                    <a:cxn ang="0">
                      <a:pos x="T0" y="T1"/>
                    </a:cxn>
                    <a:cxn ang="0">
                      <a:pos x="T2" y="T3"/>
                    </a:cxn>
                    <a:cxn ang="0">
                      <a:pos x="T4" y="T5"/>
                    </a:cxn>
                    <a:cxn ang="0">
                      <a:pos x="T6" y="T7"/>
                    </a:cxn>
                  </a:cxnLst>
                  <a:rect l="0" t="0" r="r" b="b"/>
                  <a:pathLst>
                    <a:path w="12" h="19">
                      <a:moveTo>
                        <a:pt x="10" y="9"/>
                      </a:moveTo>
                      <a:cubicBezTo>
                        <a:pt x="12" y="15"/>
                        <a:pt x="12" y="19"/>
                        <a:pt x="10" y="18"/>
                      </a:cubicBezTo>
                      <a:cubicBezTo>
                        <a:pt x="6" y="17"/>
                        <a:pt x="0" y="4"/>
                        <a:pt x="3" y="1"/>
                      </a:cubicBezTo>
                      <a:cubicBezTo>
                        <a:pt x="5" y="0"/>
                        <a:pt x="8" y="5"/>
                        <a:pt x="1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0" name="Freeform 725">
                  <a:extLst>
                    <a:ext uri="{FF2B5EF4-FFF2-40B4-BE49-F238E27FC236}">
                      <a16:creationId xmlns:a16="http://schemas.microsoft.com/office/drawing/2014/main" id="{80399F99-F952-46DE-9C23-7514B6B782CD}"/>
                    </a:ext>
                  </a:extLst>
                </p:cNvPr>
                <p:cNvSpPr>
                  <a:spLocks/>
                </p:cNvSpPr>
                <p:nvPr/>
              </p:nvSpPr>
              <p:spPr bwMode="auto">
                <a:xfrm>
                  <a:off x="5249" y="1885"/>
                  <a:ext cx="16" cy="29"/>
                </a:xfrm>
                <a:custGeom>
                  <a:avLst/>
                  <a:gdLst>
                    <a:gd name="T0" fmla="*/ 8 w 11"/>
                    <a:gd name="T1" fmla="*/ 9 h 20"/>
                    <a:gd name="T2" fmla="*/ 8 w 11"/>
                    <a:gd name="T3" fmla="*/ 19 h 20"/>
                    <a:gd name="T4" fmla="*/ 2 w 11"/>
                    <a:gd name="T5" fmla="*/ 1 h 20"/>
                    <a:gd name="T6" fmla="*/ 8 w 11"/>
                    <a:gd name="T7" fmla="*/ 9 h 20"/>
                  </a:gdLst>
                  <a:ahLst/>
                  <a:cxnLst>
                    <a:cxn ang="0">
                      <a:pos x="T0" y="T1"/>
                    </a:cxn>
                    <a:cxn ang="0">
                      <a:pos x="T2" y="T3"/>
                    </a:cxn>
                    <a:cxn ang="0">
                      <a:pos x="T4" y="T5"/>
                    </a:cxn>
                    <a:cxn ang="0">
                      <a:pos x="T6" y="T7"/>
                    </a:cxn>
                  </a:cxnLst>
                  <a:rect l="0" t="0" r="r" b="b"/>
                  <a:pathLst>
                    <a:path w="11" h="20">
                      <a:moveTo>
                        <a:pt x="8" y="9"/>
                      </a:moveTo>
                      <a:cubicBezTo>
                        <a:pt x="11" y="15"/>
                        <a:pt x="10" y="20"/>
                        <a:pt x="8" y="19"/>
                      </a:cubicBezTo>
                      <a:cubicBezTo>
                        <a:pt x="5" y="17"/>
                        <a:pt x="0" y="4"/>
                        <a:pt x="2" y="1"/>
                      </a:cubicBezTo>
                      <a:cubicBezTo>
                        <a:pt x="4" y="0"/>
                        <a:pt x="7" y="5"/>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1" name="Freeform 726">
                  <a:extLst>
                    <a:ext uri="{FF2B5EF4-FFF2-40B4-BE49-F238E27FC236}">
                      <a16:creationId xmlns:a16="http://schemas.microsoft.com/office/drawing/2014/main" id="{6167890C-A10D-4FC4-BB6C-BCA481BAF903}"/>
                    </a:ext>
                  </a:extLst>
                </p:cNvPr>
                <p:cNvSpPr>
                  <a:spLocks/>
                </p:cNvSpPr>
                <p:nvPr/>
              </p:nvSpPr>
              <p:spPr bwMode="auto">
                <a:xfrm>
                  <a:off x="5299" y="2011"/>
                  <a:ext cx="12" cy="32"/>
                </a:xfrm>
                <a:custGeom>
                  <a:avLst/>
                  <a:gdLst>
                    <a:gd name="T0" fmla="*/ 7 w 8"/>
                    <a:gd name="T1" fmla="*/ 10 h 22"/>
                    <a:gd name="T2" fmla="*/ 5 w 8"/>
                    <a:gd name="T3" fmla="*/ 20 h 22"/>
                    <a:gd name="T4" fmla="*/ 2 w 8"/>
                    <a:gd name="T5" fmla="*/ 1 h 22"/>
                    <a:gd name="T6" fmla="*/ 7 w 8"/>
                    <a:gd name="T7" fmla="*/ 10 h 22"/>
                  </a:gdLst>
                  <a:ahLst/>
                  <a:cxnLst>
                    <a:cxn ang="0">
                      <a:pos x="T0" y="T1"/>
                    </a:cxn>
                    <a:cxn ang="0">
                      <a:pos x="T2" y="T3"/>
                    </a:cxn>
                    <a:cxn ang="0">
                      <a:pos x="T4" y="T5"/>
                    </a:cxn>
                    <a:cxn ang="0">
                      <a:pos x="T6" y="T7"/>
                    </a:cxn>
                  </a:cxnLst>
                  <a:rect l="0" t="0" r="r" b="b"/>
                  <a:pathLst>
                    <a:path w="8" h="22">
                      <a:moveTo>
                        <a:pt x="7" y="10"/>
                      </a:moveTo>
                      <a:cubicBezTo>
                        <a:pt x="8" y="16"/>
                        <a:pt x="7" y="22"/>
                        <a:pt x="5" y="20"/>
                      </a:cubicBezTo>
                      <a:cubicBezTo>
                        <a:pt x="3" y="18"/>
                        <a:pt x="0" y="4"/>
                        <a:pt x="2" y="1"/>
                      </a:cubicBezTo>
                      <a:cubicBezTo>
                        <a:pt x="4" y="0"/>
                        <a:pt x="6" y="6"/>
                        <a:pt x="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2" name="Freeform 727">
                  <a:extLst>
                    <a:ext uri="{FF2B5EF4-FFF2-40B4-BE49-F238E27FC236}">
                      <a16:creationId xmlns:a16="http://schemas.microsoft.com/office/drawing/2014/main" id="{00EC7327-FB5C-4763-9466-350D25648D85}"/>
                    </a:ext>
                  </a:extLst>
                </p:cNvPr>
                <p:cNvSpPr>
                  <a:spLocks/>
                </p:cNvSpPr>
                <p:nvPr/>
              </p:nvSpPr>
              <p:spPr bwMode="auto">
                <a:xfrm>
                  <a:off x="5310" y="2068"/>
                  <a:ext cx="10" cy="32"/>
                </a:xfrm>
                <a:custGeom>
                  <a:avLst/>
                  <a:gdLst>
                    <a:gd name="T0" fmla="*/ 6 w 7"/>
                    <a:gd name="T1" fmla="*/ 10 h 22"/>
                    <a:gd name="T2" fmla="*/ 4 w 7"/>
                    <a:gd name="T3" fmla="*/ 20 h 22"/>
                    <a:gd name="T4" fmla="*/ 2 w 7"/>
                    <a:gd name="T5" fmla="*/ 1 h 22"/>
                    <a:gd name="T6" fmla="*/ 6 w 7"/>
                    <a:gd name="T7" fmla="*/ 10 h 22"/>
                  </a:gdLst>
                  <a:ahLst/>
                  <a:cxnLst>
                    <a:cxn ang="0">
                      <a:pos x="T0" y="T1"/>
                    </a:cxn>
                    <a:cxn ang="0">
                      <a:pos x="T2" y="T3"/>
                    </a:cxn>
                    <a:cxn ang="0">
                      <a:pos x="T4" y="T5"/>
                    </a:cxn>
                    <a:cxn ang="0">
                      <a:pos x="T6" y="T7"/>
                    </a:cxn>
                  </a:cxnLst>
                  <a:rect l="0" t="0" r="r" b="b"/>
                  <a:pathLst>
                    <a:path w="7" h="22">
                      <a:moveTo>
                        <a:pt x="6" y="10"/>
                      </a:moveTo>
                      <a:cubicBezTo>
                        <a:pt x="7" y="16"/>
                        <a:pt x="6" y="22"/>
                        <a:pt x="4" y="20"/>
                      </a:cubicBezTo>
                      <a:cubicBezTo>
                        <a:pt x="2" y="18"/>
                        <a:pt x="0" y="4"/>
                        <a:pt x="2" y="1"/>
                      </a:cubicBezTo>
                      <a:cubicBezTo>
                        <a:pt x="4" y="0"/>
                        <a:pt x="5" y="5"/>
                        <a:pt x="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3" name="Freeform 728">
                  <a:extLst>
                    <a:ext uri="{FF2B5EF4-FFF2-40B4-BE49-F238E27FC236}">
                      <a16:creationId xmlns:a16="http://schemas.microsoft.com/office/drawing/2014/main" id="{92B6708B-6447-48F4-83BC-548348122D68}"/>
                    </a:ext>
                  </a:extLst>
                </p:cNvPr>
                <p:cNvSpPr>
                  <a:spLocks/>
                </p:cNvSpPr>
                <p:nvPr/>
              </p:nvSpPr>
              <p:spPr bwMode="auto">
                <a:xfrm>
                  <a:off x="5269" y="1904"/>
                  <a:ext cx="13" cy="29"/>
                </a:xfrm>
                <a:custGeom>
                  <a:avLst/>
                  <a:gdLst>
                    <a:gd name="T0" fmla="*/ 7 w 9"/>
                    <a:gd name="T1" fmla="*/ 9 h 20"/>
                    <a:gd name="T2" fmla="*/ 7 w 9"/>
                    <a:gd name="T3" fmla="*/ 19 h 20"/>
                    <a:gd name="T4" fmla="*/ 2 w 9"/>
                    <a:gd name="T5" fmla="*/ 1 h 20"/>
                    <a:gd name="T6" fmla="*/ 7 w 9"/>
                    <a:gd name="T7" fmla="*/ 9 h 20"/>
                  </a:gdLst>
                  <a:ahLst/>
                  <a:cxnLst>
                    <a:cxn ang="0">
                      <a:pos x="T0" y="T1"/>
                    </a:cxn>
                    <a:cxn ang="0">
                      <a:pos x="T2" y="T3"/>
                    </a:cxn>
                    <a:cxn ang="0">
                      <a:pos x="T4" y="T5"/>
                    </a:cxn>
                    <a:cxn ang="0">
                      <a:pos x="T6" y="T7"/>
                    </a:cxn>
                  </a:cxnLst>
                  <a:rect l="0" t="0" r="r" b="b"/>
                  <a:pathLst>
                    <a:path w="9" h="20">
                      <a:moveTo>
                        <a:pt x="7" y="9"/>
                      </a:moveTo>
                      <a:cubicBezTo>
                        <a:pt x="9" y="15"/>
                        <a:pt x="9" y="20"/>
                        <a:pt x="7" y="19"/>
                      </a:cubicBezTo>
                      <a:cubicBezTo>
                        <a:pt x="4" y="17"/>
                        <a:pt x="0" y="4"/>
                        <a:pt x="2" y="1"/>
                      </a:cubicBezTo>
                      <a:cubicBezTo>
                        <a:pt x="3" y="0"/>
                        <a:pt x="6" y="5"/>
                        <a:pt x="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4" name="Freeform 729">
                  <a:extLst>
                    <a:ext uri="{FF2B5EF4-FFF2-40B4-BE49-F238E27FC236}">
                      <a16:creationId xmlns:a16="http://schemas.microsoft.com/office/drawing/2014/main" id="{FFFF25BC-F6F3-428D-A5F6-270F4AB6B3B2}"/>
                    </a:ext>
                  </a:extLst>
                </p:cNvPr>
                <p:cNvSpPr>
                  <a:spLocks/>
                </p:cNvSpPr>
                <p:nvPr/>
              </p:nvSpPr>
              <p:spPr bwMode="auto">
                <a:xfrm>
                  <a:off x="5286" y="1958"/>
                  <a:ext cx="12" cy="29"/>
                </a:xfrm>
                <a:custGeom>
                  <a:avLst/>
                  <a:gdLst>
                    <a:gd name="T0" fmla="*/ 7 w 8"/>
                    <a:gd name="T1" fmla="*/ 9 h 20"/>
                    <a:gd name="T2" fmla="*/ 6 w 8"/>
                    <a:gd name="T3" fmla="*/ 19 h 20"/>
                    <a:gd name="T4" fmla="*/ 2 w 8"/>
                    <a:gd name="T5" fmla="*/ 1 h 20"/>
                    <a:gd name="T6" fmla="*/ 7 w 8"/>
                    <a:gd name="T7" fmla="*/ 9 h 20"/>
                  </a:gdLst>
                  <a:ahLst/>
                  <a:cxnLst>
                    <a:cxn ang="0">
                      <a:pos x="T0" y="T1"/>
                    </a:cxn>
                    <a:cxn ang="0">
                      <a:pos x="T2" y="T3"/>
                    </a:cxn>
                    <a:cxn ang="0">
                      <a:pos x="T4" y="T5"/>
                    </a:cxn>
                    <a:cxn ang="0">
                      <a:pos x="T6" y="T7"/>
                    </a:cxn>
                  </a:cxnLst>
                  <a:rect l="0" t="0" r="r" b="b"/>
                  <a:pathLst>
                    <a:path w="8" h="20">
                      <a:moveTo>
                        <a:pt x="7" y="9"/>
                      </a:moveTo>
                      <a:cubicBezTo>
                        <a:pt x="8" y="15"/>
                        <a:pt x="8" y="20"/>
                        <a:pt x="6" y="19"/>
                      </a:cubicBezTo>
                      <a:cubicBezTo>
                        <a:pt x="3" y="17"/>
                        <a:pt x="0" y="3"/>
                        <a:pt x="2" y="1"/>
                      </a:cubicBezTo>
                      <a:cubicBezTo>
                        <a:pt x="3" y="0"/>
                        <a:pt x="6" y="5"/>
                        <a:pt x="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5" name="Freeform 730">
                  <a:extLst>
                    <a:ext uri="{FF2B5EF4-FFF2-40B4-BE49-F238E27FC236}">
                      <a16:creationId xmlns:a16="http://schemas.microsoft.com/office/drawing/2014/main" id="{904D98A3-4EDD-42C7-A3D7-CFE2694FFF81}"/>
                    </a:ext>
                  </a:extLst>
                </p:cNvPr>
                <p:cNvSpPr>
                  <a:spLocks/>
                </p:cNvSpPr>
                <p:nvPr/>
              </p:nvSpPr>
              <p:spPr bwMode="auto">
                <a:xfrm>
                  <a:off x="5224" y="1803"/>
                  <a:ext cx="16" cy="27"/>
                </a:xfrm>
                <a:custGeom>
                  <a:avLst/>
                  <a:gdLst>
                    <a:gd name="T0" fmla="*/ 8 w 11"/>
                    <a:gd name="T1" fmla="*/ 9 h 19"/>
                    <a:gd name="T2" fmla="*/ 9 w 11"/>
                    <a:gd name="T3" fmla="*/ 18 h 19"/>
                    <a:gd name="T4" fmla="*/ 2 w 11"/>
                    <a:gd name="T5" fmla="*/ 1 h 19"/>
                    <a:gd name="T6" fmla="*/ 8 w 11"/>
                    <a:gd name="T7" fmla="*/ 9 h 19"/>
                  </a:gdLst>
                  <a:ahLst/>
                  <a:cxnLst>
                    <a:cxn ang="0">
                      <a:pos x="T0" y="T1"/>
                    </a:cxn>
                    <a:cxn ang="0">
                      <a:pos x="T2" y="T3"/>
                    </a:cxn>
                    <a:cxn ang="0">
                      <a:pos x="T4" y="T5"/>
                    </a:cxn>
                    <a:cxn ang="0">
                      <a:pos x="T6" y="T7"/>
                    </a:cxn>
                  </a:cxnLst>
                  <a:rect l="0" t="0" r="r" b="b"/>
                  <a:pathLst>
                    <a:path w="11" h="19">
                      <a:moveTo>
                        <a:pt x="8" y="9"/>
                      </a:moveTo>
                      <a:cubicBezTo>
                        <a:pt x="11" y="14"/>
                        <a:pt x="11" y="19"/>
                        <a:pt x="9" y="18"/>
                      </a:cubicBezTo>
                      <a:cubicBezTo>
                        <a:pt x="7" y="17"/>
                        <a:pt x="0" y="4"/>
                        <a:pt x="2" y="1"/>
                      </a:cubicBezTo>
                      <a:cubicBezTo>
                        <a:pt x="3" y="0"/>
                        <a:pt x="6" y="5"/>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6" name="Freeform 731">
                  <a:extLst>
                    <a:ext uri="{FF2B5EF4-FFF2-40B4-BE49-F238E27FC236}">
                      <a16:creationId xmlns:a16="http://schemas.microsoft.com/office/drawing/2014/main" id="{D9508F17-56A2-4EBA-8BC4-BAC967783740}"/>
                    </a:ext>
                  </a:extLst>
                </p:cNvPr>
                <p:cNvSpPr>
                  <a:spLocks/>
                </p:cNvSpPr>
                <p:nvPr/>
              </p:nvSpPr>
              <p:spPr bwMode="auto">
                <a:xfrm>
                  <a:off x="5247" y="1852"/>
                  <a:ext cx="16" cy="29"/>
                </a:xfrm>
                <a:custGeom>
                  <a:avLst/>
                  <a:gdLst>
                    <a:gd name="T0" fmla="*/ 8 w 11"/>
                    <a:gd name="T1" fmla="*/ 9 h 20"/>
                    <a:gd name="T2" fmla="*/ 9 w 11"/>
                    <a:gd name="T3" fmla="*/ 19 h 20"/>
                    <a:gd name="T4" fmla="*/ 2 w 11"/>
                    <a:gd name="T5" fmla="*/ 1 h 20"/>
                    <a:gd name="T6" fmla="*/ 8 w 11"/>
                    <a:gd name="T7" fmla="*/ 9 h 20"/>
                  </a:gdLst>
                  <a:ahLst/>
                  <a:cxnLst>
                    <a:cxn ang="0">
                      <a:pos x="T0" y="T1"/>
                    </a:cxn>
                    <a:cxn ang="0">
                      <a:pos x="T2" y="T3"/>
                    </a:cxn>
                    <a:cxn ang="0">
                      <a:pos x="T4" y="T5"/>
                    </a:cxn>
                    <a:cxn ang="0">
                      <a:pos x="T6" y="T7"/>
                    </a:cxn>
                  </a:cxnLst>
                  <a:rect l="0" t="0" r="r" b="b"/>
                  <a:pathLst>
                    <a:path w="11" h="20">
                      <a:moveTo>
                        <a:pt x="8" y="9"/>
                      </a:moveTo>
                      <a:cubicBezTo>
                        <a:pt x="11" y="15"/>
                        <a:pt x="11" y="20"/>
                        <a:pt x="9" y="19"/>
                      </a:cubicBezTo>
                      <a:cubicBezTo>
                        <a:pt x="6" y="18"/>
                        <a:pt x="0" y="4"/>
                        <a:pt x="2" y="1"/>
                      </a:cubicBezTo>
                      <a:cubicBezTo>
                        <a:pt x="4" y="0"/>
                        <a:pt x="7" y="5"/>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7" name="Freeform 732">
                  <a:extLst>
                    <a:ext uri="{FF2B5EF4-FFF2-40B4-BE49-F238E27FC236}">
                      <a16:creationId xmlns:a16="http://schemas.microsoft.com/office/drawing/2014/main" id="{FB2EA8F9-AE22-46A3-B7ED-B0779D73E67B}"/>
                    </a:ext>
                  </a:extLst>
                </p:cNvPr>
                <p:cNvSpPr>
                  <a:spLocks/>
                </p:cNvSpPr>
                <p:nvPr/>
              </p:nvSpPr>
              <p:spPr bwMode="auto">
                <a:xfrm>
                  <a:off x="4861" y="1820"/>
                  <a:ext cx="26" cy="29"/>
                </a:xfrm>
                <a:custGeom>
                  <a:avLst/>
                  <a:gdLst>
                    <a:gd name="T0" fmla="*/ 16 w 18"/>
                    <a:gd name="T1" fmla="*/ 9 h 20"/>
                    <a:gd name="T2" fmla="*/ 7 w 18"/>
                    <a:gd name="T3" fmla="*/ 17 h 20"/>
                    <a:gd name="T4" fmla="*/ 6 w 18"/>
                    <a:gd name="T5" fmla="*/ 0 h 20"/>
                    <a:gd name="T6" fmla="*/ 6 w 18"/>
                    <a:gd name="T7" fmla="*/ 0 h 20"/>
                    <a:gd name="T8" fmla="*/ 16 w 18"/>
                    <a:gd name="T9" fmla="*/ 9 h 20"/>
                  </a:gdLst>
                  <a:ahLst/>
                  <a:cxnLst>
                    <a:cxn ang="0">
                      <a:pos x="T0" y="T1"/>
                    </a:cxn>
                    <a:cxn ang="0">
                      <a:pos x="T2" y="T3"/>
                    </a:cxn>
                    <a:cxn ang="0">
                      <a:pos x="T4" y="T5"/>
                    </a:cxn>
                    <a:cxn ang="0">
                      <a:pos x="T6" y="T7"/>
                    </a:cxn>
                    <a:cxn ang="0">
                      <a:pos x="T8" y="T9"/>
                    </a:cxn>
                  </a:cxnLst>
                  <a:rect l="0" t="0" r="r" b="b"/>
                  <a:pathLst>
                    <a:path w="18" h="20">
                      <a:moveTo>
                        <a:pt x="16" y="9"/>
                      </a:moveTo>
                      <a:cubicBezTo>
                        <a:pt x="18" y="15"/>
                        <a:pt x="13" y="20"/>
                        <a:pt x="7" y="17"/>
                      </a:cubicBezTo>
                      <a:cubicBezTo>
                        <a:pt x="1" y="13"/>
                        <a:pt x="0" y="2"/>
                        <a:pt x="6" y="0"/>
                      </a:cubicBezTo>
                      <a:cubicBezTo>
                        <a:pt x="6" y="0"/>
                        <a:pt x="6" y="0"/>
                        <a:pt x="6" y="0"/>
                      </a:cubicBezTo>
                      <a:cubicBezTo>
                        <a:pt x="12"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8" name="Freeform 733">
                  <a:extLst>
                    <a:ext uri="{FF2B5EF4-FFF2-40B4-BE49-F238E27FC236}">
                      <a16:creationId xmlns:a16="http://schemas.microsoft.com/office/drawing/2014/main" id="{084B36DD-B974-4C0E-94D2-80E797827904}"/>
                    </a:ext>
                  </a:extLst>
                </p:cNvPr>
                <p:cNvSpPr>
                  <a:spLocks/>
                </p:cNvSpPr>
                <p:nvPr/>
              </p:nvSpPr>
              <p:spPr bwMode="auto">
                <a:xfrm>
                  <a:off x="4876" y="1871"/>
                  <a:ext cx="26" cy="30"/>
                </a:xfrm>
                <a:custGeom>
                  <a:avLst/>
                  <a:gdLst>
                    <a:gd name="T0" fmla="*/ 17 w 18"/>
                    <a:gd name="T1" fmla="*/ 9 h 21"/>
                    <a:gd name="T2" fmla="*/ 7 w 18"/>
                    <a:gd name="T3" fmla="*/ 17 h 21"/>
                    <a:gd name="T4" fmla="*/ 7 w 18"/>
                    <a:gd name="T5" fmla="*/ 0 h 21"/>
                    <a:gd name="T6" fmla="*/ 17 w 18"/>
                    <a:gd name="T7" fmla="*/ 9 h 21"/>
                  </a:gdLst>
                  <a:ahLst/>
                  <a:cxnLst>
                    <a:cxn ang="0">
                      <a:pos x="T0" y="T1"/>
                    </a:cxn>
                    <a:cxn ang="0">
                      <a:pos x="T2" y="T3"/>
                    </a:cxn>
                    <a:cxn ang="0">
                      <a:pos x="T4" y="T5"/>
                    </a:cxn>
                    <a:cxn ang="0">
                      <a:pos x="T6" y="T7"/>
                    </a:cxn>
                  </a:cxnLst>
                  <a:rect l="0" t="0" r="r" b="b"/>
                  <a:pathLst>
                    <a:path w="18" h="21">
                      <a:moveTo>
                        <a:pt x="17" y="9"/>
                      </a:moveTo>
                      <a:cubicBezTo>
                        <a:pt x="18" y="16"/>
                        <a:pt x="13" y="21"/>
                        <a:pt x="7" y="17"/>
                      </a:cubicBezTo>
                      <a:cubicBezTo>
                        <a:pt x="1" y="12"/>
                        <a:pt x="0" y="2"/>
                        <a:pt x="7" y="0"/>
                      </a:cubicBezTo>
                      <a:cubicBezTo>
                        <a:pt x="13" y="0"/>
                        <a:pt x="16" y="5"/>
                        <a:pt x="1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9" name="Freeform 734">
                  <a:extLst>
                    <a:ext uri="{FF2B5EF4-FFF2-40B4-BE49-F238E27FC236}">
                      <a16:creationId xmlns:a16="http://schemas.microsoft.com/office/drawing/2014/main" id="{BACED17E-CBDE-4427-8976-D9404D53D994}"/>
                    </a:ext>
                  </a:extLst>
                </p:cNvPr>
                <p:cNvSpPr>
                  <a:spLocks/>
                </p:cNvSpPr>
                <p:nvPr/>
              </p:nvSpPr>
              <p:spPr bwMode="auto">
                <a:xfrm>
                  <a:off x="4827" y="1725"/>
                  <a:ext cx="24" cy="26"/>
                </a:xfrm>
                <a:custGeom>
                  <a:avLst/>
                  <a:gdLst>
                    <a:gd name="T0" fmla="*/ 15 w 17"/>
                    <a:gd name="T1" fmla="*/ 8 h 18"/>
                    <a:gd name="T2" fmla="*/ 8 w 17"/>
                    <a:gd name="T3" fmla="*/ 15 h 18"/>
                    <a:gd name="T4" fmla="*/ 5 w 17"/>
                    <a:gd name="T5" fmla="*/ 0 h 18"/>
                    <a:gd name="T6" fmla="*/ 6 w 17"/>
                    <a:gd name="T7" fmla="*/ 0 h 18"/>
                    <a:gd name="T8" fmla="*/ 15 w 17"/>
                    <a:gd name="T9" fmla="*/ 8 h 18"/>
                  </a:gdLst>
                  <a:ahLst/>
                  <a:cxnLst>
                    <a:cxn ang="0">
                      <a:pos x="T0" y="T1"/>
                    </a:cxn>
                    <a:cxn ang="0">
                      <a:pos x="T2" y="T3"/>
                    </a:cxn>
                    <a:cxn ang="0">
                      <a:pos x="T4" y="T5"/>
                    </a:cxn>
                    <a:cxn ang="0">
                      <a:pos x="T6" y="T7"/>
                    </a:cxn>
                    <a:cxn ang="0">
                      <a:pos x="T8" y="T9"/>
                    </a:cxn>
                  </a:cxnLst>
                  <a:rect l="0" t="0" r="r" b="b"/>
                  <a:pathLst>
                    <a:path w="17" h="18">
                      <a:moveTo>
                        <a:pt x="15" y="8"/>
                      </a:moveTo>
                      <a:cubicBezTo>
                        <a:pt x="17" y="14"/>
                        <a:pt x="13" y="18"/>
                        <a:pt x="8" y="15"/>
                      </a:cubicBezTo>
                      <a:cubicBezTo>
                        <a:pt x="2" y="11"/>
                        <a:pt x="0" y="2"/>
                        <a:pt x="5" y="0"/>
                      </a:cubicBezTo>
                      <a:cubicBezTo>
                        <a:pt x="5" y="0"/>
                        <a:pt x="5" y="0"/>
                        <a:pt x="6" y="0"/>
                      </a:cubicBezTo>
                      <a:cubicBezTo>
                        <a:pt x="10" y="0"/>
                        <a:pt x="14" y="4"/>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0" name="Freeform 735">
                  <a:extLst>
                    <a:ext uri="{FF2B5EF4-FFF2-40B4-BE49-F238E27FC236}">
                      <a16:creationId xmlns:a16="http://schemas.microsoft.com/office/drawing/2014/main" id="{42B5058D-FA7E-46E4-819C-F34AAF457A42}"/>
                    </a:ext>
                  </a:extLst>
                </p:cNvPr>
                <p:cNvSpPr>
                  <a:spLocks/>
                </p:cNvSpPr>
                <p:nvPr/>
              </p:nvSpPr>
              <p:spPr bwMode="auto">
                <a:xfrm>
                  <a:off x="4844" y="1771"/>
                  <a:ext cx="26" cy="27"/>
                </a:xfrm>
                <a:custGeom>
                  <a:avLst/>
                  <a:gdLst>
                    <a:gd name="T0" fmla="*/ 16 w 18"/>
                    <a:gd name="T1" fmla="*/ 9 h 19"/>
                    <a:gd name="T2" fmla="*/ 8 w 18"/>
                    <a:gd name="T3" fmla="*/ 16 h 19"/>
                    <a:gd name="T4" fmla="*/ 6 w 18"/>
                    <a:gd name="T5" fmla="*/ 1 h 19"/>
                    <a:gd name="T6" fmla="*/ 6 w 18"/>
                    <a:gd name="T7" fmla="*/ 1 h 19"/>
                    <a:gd name="T8" fmla="*/ 16 w 18"/>
                    <a:gd name="T9" fmla="*/ 9 h 19"/>
                  </a:gdLst>
                  <a:ahLst/>
                  <a:cxnLst>
                    <a:cxn ang="0">
                      <a:pos x="T0" y="T1"/>
                    </a:cxn>
                    <a:cxn ang="0">
                      <a:pos x="T2" y="T3"/>
                    </a:cxn>
                    <a:cxn ang="0">
                      <a:pos x="T4" y="T5"/>
                    </a:cxn>
                    <a:cxn ang="0">
                      <a:pos x="T6" y="T7"/>
                    </a:cxn>
                    <a:cxn ang="0">
                      <a:pos x="T8" y="T9"/>
                    </a:cxn>
                  </a:cxnLst>
                  <a:rect l="0" t="0" r="r" b="b"/>
                  <a:pathLst>
                    <a:path w="18" h="19">
                      <a:moveTo>
                        <a:pt x="16" y="9"/>
                      </a:moveTo>
                      <a:cubicBezTo>
                        <a:pt x="18" y="15"/>
                        <a:pt x="14" y="19"/>
                        <a:pt x="8" y="16"/>
                      </a:cubicBezTo>
                      <a:cubicBezTo>
                        <a:pt x="2" y="13"/>
                        <a:pt x="0" y="2"/>
                        <a:pt x="6" y="1"/>
                      </a:cubicBezTo>
                      <a:cubicBezTo>
                        <a:pt x="6" y="1"/>
                        <a:pt x="6" y="1"/>
                        <a:pt x="6" y="1"/>
                      </a:cubicBezTo>
                      <a:cubicBezTo>
                        <a:pt x="11"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1" name="Freeform 736">
                  <a:extLst>
                    <a:ext uri="{FF2B5EF4-FFF2-40B4-BE49-F238E27FC236}">
                      <a16:creationId xmlns:a16="http://schemas.microsoft.com/office/drawing/2014/main" id="{E93C4436-51BD-4FFB-8A89-E52D566C9852}"/>
                    </a:ext>
                  </a:extLst>
                </p:cNvPr>
                <p:cNvSpPr>
                  <a:spLocks/>
                </p:cNvSpPr>
                <p:nvPr/>
              </p:nvSpPr>
              <p:spPr bwMode="auto">
                <a:xfrm>
                  <a:off x="4786" y="1636"/>
                  <a:ext cx="25" cy="23"/>
                </a:xfrm>
                <a:custGeom>
                  <a:avLst/>
                  <a:gdLst>
                    <a:gd name="T0" fmla="*/ 15 w 17"/>
                    <a:gd name="T1" fmla="*/ 7 h 16"/>
                    <a:gd name="T2" fmla="*/ 10 w 17"/>
                    <a:gd name="T3" fmla="*/ 14 h 16"/>
                    <a:gd name="T4" fmla="*/ 4 w 17"/>
                    <a:gd name="T5" fmla="*/ 0 h 16"/>
                    <a:gd name="T6" fmla="*/ 5 w 17"/>
                    <a:gd name="T7" fmla="*/ 0 h 16"/>
                    <a:gd name="T8" fmla="*/ 15 w 17"/>
                    <a:gd name="T9" fmla="*/ 7 h 16"/>
                  </a:gdLst>
                  <a:ahLst/>
                  <a:cxnLst>
                    <a:cxn ang="0">
                      <a:pos x="T0" y="T1"/>
                    </a:cxn>
                    <a:cxn ang="0">
                      <a:pos x="T2" y="T3"/>
                    </a:cxn>
                    <a:cxn ang="0">
                      <a:pos x="T4" y="T5"/>
                    </a:cxn>
                    <a:cxn ang="0">
                      <a:pos x="T6" y="T7"/>
                    </a:cxn>
                    <a:cxn ang="0">
                      <a:pos x="T8" y="T9"/>
                    </a:cxn>
                  </a:cxnLst>
                  <a:rect l="0" t="0" r="r" b="b"/>
                  <a:pathLst>
                    <a:path w="17" h="16">
                      <a:moveTo>
                        <a:pt x="15" y="7"/>
                      </a:moveTo>
                      <a:cubicBezTo>
                        <a:pt x="17" y="12"/>
                        <a:pt x="14" y="16"/>
                        <a:pt x="10" y="14"/>
                      </a:cubicBezTo>
                      <a:cubicBezTo>
                        <a:pt x="4" y="12"/>
                        <a:pt x="0" y="2"/>
                        <a:pt x="4" y="0"/>
                      </a:cubicBezTo>
                      <a:cubicBezTo>
                        <a:pt x="4" y="0"/>
                        <a:pt x="5" y="0"/>
                        <a:pt x="5" y="0"/>
                      </a:cubicBezTo>
                      <a:cubicBezTo>
                        <a:pt x="9" y="0"/>
                        <a:pt x="13" y="4"/>
                        <a:pt x="1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2" name="Freeform 737">
                  <a:extLst>
                    <a:ext uri="{FF2B5EF4-FFF2-40B4-BE49-F238E27FC236}">
                      <a16:creationId xmlns:a16="http://schemas.microsoft.com/office/drawing/2014/main" id="{E7DEEE7B-4489-4C13-B161-3905171E67C4}"/>
                    </a:ext>
                  </a:extLst>
                </p:cNvPr>
                <p:cNvSpPr>
                  <a:spLocks/>
                </p:cNvSpPr>
                <p:nvPr/>
              </p:nvSpPr>
              <p:spPr bwMode="auto">
                <a:xfrm>
                  <a:off x="4806" y="1678"/>
                  <a:ext cx="25" cy="26"/>
                </a:xfrm>
                <a:custGeom>
                  <a:avLst/>
                  <a:gdLst>
                    <a:gd name="T0" fmla="*/ 15 w 17"/>
                    <a:gd name="T1" fmla="*/ 8 h 18"/>
                    <a:gd name="T2" fmla="*/ 9 w 17"/>
                    <a:gd name="T3" fmla="*/ 15 h 18"/>
                    <a:gd name="T4" fmla="*/ 5 w 17"/>
                    <a:gd name="T5" fmla="*/ 1 h 18"/>
                    <a:gd name="T6" fmla="*/ 6 w 17"/>
                    <a:gd name="T7" fmla="*/ 1 h 18"/>
                    <a:gd name="T8" fmla="*/ 15 w 17"/>
                    <a:gd name="T9" fmla="*/ 8 h 18"/>
                  </a:gdLst>
                  <a:ahLst/>
                  <a:cxnLst>
                    <a:cxn ang="0">
                      <a:pos x="T0" y="T1"/>
                    </a:cxn>
                    <a:cxn ang="0">
                      <a:pos x="T2" y="T3"/>
                    </a:cxn>
                    <a:cxn ang="0">
                      <a:pos x="T4" y="T5"/>
                    </a:cxn>
                    <a:cxn ang="0">
                      <a:pos x="T6" y="T7"/>
                    </a:cxn>
                    <a:cxn ang="0">
                      <a:pos x="T8" y="T9"/>
                    </a:cxn>
                  </a:cxnLst>
                  <a:rect l="0" t="0" r="r" b="b"/>
                  <a:pathLst>
                    <a:path w="17" h="18">
                      <a:moveTo>
                        <a:pt x="15" y="8"/>
                      </a:moveTo>
                      <a:cubicBezTo>
                        <a:pt x="17" y="14"/>
                        <a:pt x="14" y="18"/>
                        <a:pt x="9" y="15"/>
                      </a:cubicBezTo>
                      <a:cubicBezTo>
                        <a:pt x="3" y="13"/>
                        <a:pt x="0" y="3"/>
                        <a:pt x="5" y="1"/>
                      </a:cubicBezTo>
                      <a:cubicBezTo>
                        <a:pt x="5" y="1"/>
                        <a:pt x="5" y="1"/>
                        <a:pt x="6" y="1"/>
                      </a:cubicBezTo>
                      <a:cubicBezTo>
                        <a:pt x="10" y="0"/>
                        <a:pt x="14"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3" name="Freeform 738">
                  <a:extLst>
                    <a:ext uri="{FF2B5EF4-FFF2-40B4-BE49-F238E27FC236}">
                      <a16:creationId xmlns:a16="http://schemas.microsoft.com/office/drawing/2014/main" id="{75935056-029A-43FF-AA36-BE65E7073085}"/>
                    </a:ext>
                  </a:extLst>
                </p:cNvPr>
                <p:cNvSpPr>
                  <a:spLocks/>
                </p:cNvSpPr>
                <p:nvPr/>
              </p:nvSpPr>
              <p:spPr bwMode="auto">
                <a:xfrm>
                  <a:off x="4881" y="1791"/>
                  <a:ext cx="27" cy="29"/>
                </a:xfrm>
                <a:custGeom>
                  <a:avLst/>
                  <a:gdLst>
                    <a:gd name="T0" fmla="*/ 16 w 18"/>
                    <a:gd name="T1" fmla="*/ 9 h 20"/>
                    <a:gd name="T2" fmla="*/ 8 w 18"/>
                    <a:gd name="T3" fmla="*/ 17 h 20"/>
                    <a:gd name="T4" fmla="*/ 5 w 18"/>
                    <a:gd name="T5" fmla="*/ 1 h 20"/>
                    <a:gd name="T6" fmla="*/ 6 w 18"/>
                    <a:gd name="T7" fmla="*/ 1 h 20"/>
                    <a:gd name="T8" fmla="*/ 16 w 18"/>
                    <a:gd name="T9" fmla="*/ 9 h 20"/>
                  </a:gdLst>
                  <a:ahLst/>
                  <a:cxnLst>
                    <a:cxn ang="0">
                      <a:pos x="T0" y="T1"/>
                    </a:cxn>
                    <a:cxn ang="0">
                      <a:pos x="T2" y="T3"/>
                    </a:cxn>
                    <a:cxn ang="0">
                      <a:pos x="T4" y="T5"/>
                    </a:cxn>
                    <a:cxn ang="0">
                      <a:pos x="T6" y="T7"/>
                    </a:cxn>
                    <a:cxn ang="0">
                      <a:pos x="T8" y="T9"/>
                    </a:cxn>
                  </a:cxnLst>
                  <a:rect l="0" t="0" r="r" b="b"/>
                  <a:pathLst>
                    <a:path w="18" h="20">
                      <a:moveTo>
                        <a:pt x="16" y="9"/>
                      </a:moveTo>
                      <a:cubicBezTo>
                        <a:pt x="18" y="15"/>
                        <a:pt x="13" y="20"/>
                        <a:pt x="8" y="17"/>
                      </a:cubicBezTo>
                      <a:cubicBezTo>
                        <a:pt x="1" y="13"/>
                        <a:pt x="0" y="2"/>
                        <a:pt x="5" y="1"/>
                      </a:cubicBezTo>
                      <a:cubicBezTo>
                        <a:pt x="6" y="1"/>
                        <a:pt x="6" y="1"/>
                        <a:pt x="6" y="1"/>
                      </a:cubicBezTo>
                      <a:cubicBezTo>
                        <a:pt x="11"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4" name="Freeform 739">
                  <a:extLst>
                    <a:ext uri="{FF2B5EF4-FFF2-40B4-BE49-F238E27FC236}">
                      <a16:creationId xmlns:a16="http://schemas.microsoft.com/office/drawing/2014/main" id="{240C5A0E-5848-4F9D-A17F-330AC88C3026}"/>
                    </a:ext>
                  </a:extLst>
                </p:cNvPr>
                <p:cNvSpPr>
                  <a:spLocks/>
                </p:cNvSpPr>
                <p:nvPr/>
              </p:nvSpPr>
              <p:spPr bwMode="auto">
                <a:xfrm>
                  <a:off x="4899" y="1842"/>
                  <a:ext cx="26" cy="27"/>
                </a:xfrm>
                <a:custGeom>
                  <a:avLst/>
                  <a:gdLst>
                    <a:gd name="T0" fmla="*/ 16 w 18"/>
                    <a:gd name="T1" fmla="*/ 8 h 19"/>
                    <a:gd name="T2" fmla="*/ 8 w 18"/>
                    <a:gd name="T3" fmla="*/ 16 h 19"/>
                    <a:gd name="T4" fmla="*/ 6 w 18"/>
                    <a:gd name="T5" fmla="*/ 0 h 19"/>
                    <a:gd name="T6" fmla="*/ 6 w 18"/>
                    <a:gd name="T7" fmla="*/ 0 h 19"/>
                    <a:gd name="T8" fmla="*/ 16 w 18"/>
                    <a:gd name="T9" fmla="*/ 8 h 19"/>
                  </a:gdLst>
                  <a:ahLst/>
                  <a:cxnLst>
                    <a:cxn ang="0">
                      <a:pos x="T0" y="T1"/>
                    </a:cxn>
                    <a:cxn ang="0">
                      <a:pos x="T2" y="T3"/>
                    </a:cxn>
                    <a:cxn ang="0">
                      <a:pos x="T4" y="T5"/>
                    </a:cxn>
                    <a:cxn ang="0">
                      <a:pos x="T6" y="T7"/>
                    </a:cxn>
                    <a:cxn ang="0">
                      <a:pos x="T8" y="T9"/>
                    </a:cxn>
                  </a:cxnLst>
                  <a:rect l="0" t="0" r="r" b="b"/>
                  <a:pathLst>
                    <a:path w="18" h="19">
                      <a:moveTo>
                        <a:pt x="16" y="8"/>
                      </a:moveTo>
                      <a:cubicBezTo>
                        <a:pt x="18" y="15"/>
                        <a:pt x="13" y="19"/>
                        <a:pt x="8" y="16"/>
                      </a:cubicBezTo>
                      <a:cubicBezTo>
                        <a:pt x="1" y="13"/>
                        <a:pt x="0" y="2"/>
                        <a:pt x="6" y="0"/>
                      </a:cubicBezTo>
                      <a:cubicBezTo>
                        <a:pt x="6" y="0"/>
                        <a:pt x="6" y="0"/>
                        <a:pt x="6" y="0"/>
                      </a:cubicBezTo>
                      <a:cubicBezTo>
                        <a:pt x="11" y="0"/>
                        <a:pt x="15"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5" name="Freeform 740">
                  <a:extLst>
                    <a:ext uri="{FF2B5EF4-FFF2-40B4-BE49-F238E27FC236}">
                      <a16:creationId xmlns:a16="http://schemas.microsoft.com/office/drawing/2014/main" id="{24453F6B-A0E0-4970-9BA4-84662AE207CF}"/>
                    </a:ext>
                  </a:extLst>
                </p:cNvPr>
                <p:cNvSpPr>
                  <a:spLocks/>
                </p:cNvSpPr>
                <p:nvPr/>
              </p:nvSpPr>
              <p:spPr bwMode="auto">
                <a:xfrm>
                  <a:off x="4842" y="1697"/>
                  <a:ext cx="25" cy="26"/>
                </a:xfrm>
                <a:custGeom>
                  <a:avLst/>
                  <a:gdLst>
                    <a:gd name="T0" fmla="*/ 15 w 17"/>
                    <a:gd name="T1" fmla="*/ 8 h 18"/>
                    <a:gd name="T2" fmla="*/ 9 w 17"/>
                    <a:gd name="T3" fmla="*/ 16 h 18"/>
                    <a:gd name="T4" fmla="*/ 4 w 17"/>
                    <a:gd name="T5" fmla="*/ 1 h 18"/>
                    <a:gd name="T6" fmla="*/ 5 w 17"/>
                    <a:gd name="T7" fmla="*/ 1 h 18"/>
                    <a:gd name="T8" fmla="*/ 15 w 17"/>
                    <a:gd name="T9" fmla="*/ 8 h 18"/>
                  </a:gdLst>
                  <a:ahLst/>
                  <a:cxnLst>
                    <a:cxn ang="0">
                      <a:pos x="T0" y="T1"/>
                    </a:cxn>
                    <a:cxn ang="0">
                      <a:pos x="T2" y="T3"/>
                    </a:cxn>
                    <a:cxn ang="0">
                      <a:pos x="T4" y="T5"/>
                    </a:cxn>
                    <a:cxn ang="0">
                      <a:pos x="T6" y="T7"/>
                    </a:cxn>
                    <a:cxn ang="0">
                      <a:pos x="T8" y="T9"/>
                    </a:cxn>
                  </a:cxnLst>
                  <a:rect l="0" t="0" r="r" b="b"/>
                  <a:pathLst>
                    <a:path w="17" h="18">
                      <a:moveTo>
                        <a:pt x="15" y="8"/>
                      </a:moveTo>
                      <a:cubicBezTo>
                        <a:pt x="17" y="14"/>
                        <a:pt x="14" y="18"/>
                        <a:pt x="9" y="16"/>
                      </a:cubicBezTo>
                      <a:cubicBezTo>
                        <a:pt x="3" y="13"/>
                        <a:pt x="0" y="3"/>
                        <a:pt x="4" y="1"/>
                      </a:cubicBezTo>
                      <a:cubicBezTo>
                        <a:pt x="4" y="1"/>
                        <a:pt x="5" y="1"/>
                        <a:pt x="5" y="1"/>
                      </a:cubicBezTo>
                      <a:cubicBezTo>
                        <a:pt x="10" y="0"/>
                        <a:pt x="14"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6" name="Freeform 741">
                  <a:extLst>
                    <a:ext uri="{FF2B5EF4-FFF2-40B4-BE49-F238E27FC236}">
                      <a16:creationId xmlns:a16="http://schemas.microsoft.com/office/drawing/2014/main" id="{0160886E-17FF-4D40-90A1-AC2E60CC503A}"/>
                    </a:ext>
                  </a:extLst>
                </p:cNvPr>
                <p:cNvSpPr>
                  <a:spLocks/>
                </p:cNvSpPr>
                <p:nvPr/>
              </p:nvSpPr>
              <p:spPr bwMode="auto">
                <a:xfrm>
                  <a:off x="4863" y="1743"/>
                  <a:ext cx="24" cy="26"/>
                </a:xfrm>
                <a:custGeom>
                  <a:avLst/>
                  <a:gdLst>
                    <a:gd name="T0" fmla="*/ 15 w 17"/>
                    <a:gd name="T1" fmla="*/ 9 h 18"/>
                    <a:gd name="T2" fmla="*/ 9 w 17"/>
                    <a:gd name="T3" fmla="*/ 16 h 18"/>
                    <a:gd name="T4" fmla="*/ 4 w 17"/>
                    <a:gd name="T5" fmla="*/ 1 h 18"/>
                    <a:gd name="T6" fmla="*/ 6 w 17"/>
                    <a:gd name="T7" fmla="*/ 1 h 18"/>
                    <a:gd name="T8" fmla="*/ 15 w 17"/>
                    <a:gd name="T9" fmla="*/ 9 h 18"/>
                  </a:gdLst>
                  <a:ahLst/>
                  <a:cxnLst>
                    <a:cxn ang="0">
                      <a:pos x="T0" y="T1"/>
                    </a:cxn>
                    <a:cxn ang="0">
                      <a:pos x="T2" y="T3"/>
                    </a:cxn>
                    <a:cxn ang="0">
                      <a:pos x="T4" y="T5"/>
                    </a:cxn>
                    <a:cxn ang="0">
                      <a:pos x="T6" y="T7"/>
                    </a:cxn>
                    <a:cxn ang="0">
                      <a:pos x="T8" y="T9"/>
                    </a:cxn>
                  </a:cxnLst>
                  <a:rect l="0" t="0" r="r" b="b"/>
                  <a:pathLst>
                    <a:path w="17" h="18">
                      <a:moveTo>
                        <a:pt x="15" y="9"/>
                      </a:moveTo>
                      <a:cubicBezTo>
                        <a:pt x="17" y="14"/>
                        <a:pt x="14" y="18"/>
                        <a:pt x="9" y="16"/>
                      </a:cubicBezTo>
                      <a:cubicBezTo>
                        <a:pt x="3" y="13"/>
                        <a:pt x="0" y="3"/>
                        <a:pt x="4" y="1"/>
                      </a:cubicBezTo>
                      <a:cubicBezTo>
                        <a:pt x="5" y="1"/>
                        <a:pt x="5" y="1"/>
                        <a:pt x="6" y="1"/>
                      </a:cubicBezTo>
                      <a:cubicBezTo>
                        <a:pt x="10" y="0"/>
                        <a:pt x="14" y="5"/>
                        <a:pt x="1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7" name="Freeform 742">
                  <a:extLst>
                    <a:ext uri="{FF2B5EF4-FFF2-40B4-BE49-F238E27FC236}">
                      <a16:creationId xmlns:a16="http://schemas.microsoft.com/office/drawing/2014/main" id="{C06F49A5-CA34-44C4-87A8-DFAD77EB0A0A}"/>
                    </a:ext>
                  </a:extLst>
                </p:cNvPr>
                <p:cNvSpPr>
                  <a:spLocks/>
                </p:cNvSpPr>
                <p:nvPr/>
              </p:nvSpPr>
              <p:spPr bwMode="auto">
                <a:xfrm>
                  <a:off x="4798" y="1612"/>
                  <a:ext cx="23" cy="23"/>
                </a:xfrm>
                <a:custGeom>
                  <a:avLst/>
                  <a:gdLst>
                    <a:gd name="T0" fmla="*/ 14 w 16"/>
                    <a:gd name="T1" fmla="*/ 8 h 16"/>
                    <a:gd name="T2" fmla="*/ 10 w 16"/>
                    <a:gd name="T3" fmla="*/ 14 h 16"/>
                    <a:gd name="T4" fmla="*/ 4 w 16"/>
                    <a:gd name="T5" fmla="*/ 1 h 16"/>
                    <a:gd name="T6" fmla="*/ 4 w 16"/>
                    <a:gd name="T7" fmla="*/ 1 h 16"/>
                    <a:gd name="T8" fmla="*/ 14 w 16"/>
                    <a:gd name="T9" fmla="*/ 8 h 16"/>
                  </a:gdLst>
                  <a:ahLst/>
                  <a:cxnLst>
                    <a:cxn ang="0">
                      <a:pos x="T0" y="T1"/>
                    </a:cxn>
                    <a:cxn ang="0">
                      <a:pos x="T2" y="T3"/>
                    </a:cxn>
                    <a:cxn ang="0">
                      <a:pos x="T4" y="T5"/>
                    </a:cxn>
                    <a:cxn ang="0">
                      <a:pos x="T6" y="T7"/>
                    </a:cxn>
                    <a:cxn ang="0">
                      <a:pos x="T8" y="T9"/>
                    </a:cxn>
                  </a:cxnLst>
                  <a:rect l="0" t="0" r="r" b="b"/>
                  <a:pathLst>
                    <a:path w="16" h="16">
                      <a:moveTo>
                        <a:pt x="14" y="8"/>
                      </a:moveTo>
                      <a:cubicBezTo>
                        <a:pt x="16" y="12"/>
                        <a:pt x="15" y="16"/>
                        <a:pt x="10" y="14"/>
                      </a:cubicBezTo>
                      <a:cubicBezTo>
                        <a:pt x="4" y="12"/>
                        <a:pt x="0" y="3"/>
                        <a:pt x="4" y="1"/>
                      </a:cubicBezTo>
                      <a:cubicBezTo>
                        <a:pt x="4" y="1"/>
                        <a:pt x="4" y="1"/>
                        <a:pt x="4" y="1"/>
                      </a:cubicBezTo>
                      <a:cubicBezTo>
                        <a:pt x="8" y="0"/>
                        <a:pt x="12" y="5"/>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8" name="Freeform 743">
                  <a:extLst>
                    <a:ext uri="{FF2B5EF4-FFF2-40B4-BE49-F238E27FC236}">
                      <a16:creationId xmlns:a16="http://schemas.microsoft.com/office/drawing/2014/main" id="{553B205C-E42B-44E3-B3D3-D864DD1F640D}"/>
                    </a:ext>
                  </a:extLst>
                </p:cNvPr>
                <p:cNvSpPr>
                  <a:spLocks/>
                </p:cNvSpPr>
                <p:nvPr/>
              </p:nvSpPr>
              <p:spPr bwMode="auto">
                <a:xfrm>
                  <a:off x="4819" y="1654"/>
                  <a:ext cx="26" cy="23"/>
                </a:xfrm>
                <a:custGeom>
                  <a:avLst/>
                  <a:gdLst>
                    <a:gd name="T0" fmla="*/ 16 w 18"/>
                    <a:gd name="T1" fmla="*/ 8 h 16"/>
                    <a:gd name="T2" fmla="*/ 11 w 18"/>
                    <a:gd name="T3" fmla="*/ 15 h 16"/>
                    <a:gd name="T4" fmla="*/ 5 w 18"/>
                    <a:gd name="T5" fmla="*/ 1 h 16"/>
                    <a:gd name="T6" fmla="*/ 6 w 18"/>
                    <a:gd name="T7" fmla="*/ 0 h 16"/>
                    <a:gd name="T8" fmla="*/ 16 w 18"/>
                    <a:gd name="T9" fmla="*/ 8 h 16"/>
                  </a:gdLst>
                  <a:ahLst/>
                  <a:cxnLst>
                    <a:cxn ang="0">
                      <a:pos x="T0" y="T1"/>
                    </a:cxn>
                    <a:cxn ang="0">
                      <a:pos x="T2" y="T3"/>
                    </a:cxn>
                    <a:cxn ang="0">
                      <a:pos x="T4" y="T5"/>
                    </a:cxn>
                    <a:cxn ang="0">
                      <a:pos x="T6" y="T7"/>
                    </a:cxn>
                    <a:cxn ang="0">
                      <a:pos x="T8" y="T9"/>
                    </a:cxn>
                  </a:cxnLst>
                  <a:rect l="0" t="0" r="r" b="b"/>
                  <a:pathLst>
                    <a:path w="18" h="16">
                      <a:moveTo>
                        <a:pt x="16" y="8"/>
                      </a:moveTo>
                      <a:cubicBezTo>
                        <a:pt x="18" y="13"/>
                        <a:pt x="16" y="16"/>
                        <a:pt x="11" y="15"/>
                      </a:cubicBezTo>
                      <a:cubicBezTo>
                        <a:pt x="5" y="13"/>
                        <a:pt x="0" y="3"/>
                        <a:pt x="5" y="1"/>
                      </a:cubicBezTo>
                      <a:cubicBezTo>
                        <a:pt x="5" y="1"/>
                        <a:pt x="6" y="1"/>
                        <a:pt x="6" y="0"/>
                      </a:cubicBezTo>
                      <a:cubicBezTo>
                        <a:pt x="10" y="0"/>
                        <a:pt x="14"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9" name="Freeform 744">
                  <a:extLst>
                    <a:ext uri="{FF2B5EF4-FFF2-40B4-BE49-F238E27FC236}">
                      <a16:creationId xmlns:a16="http://schemas.microsoft.com/office/drawing/2014/main" id="{9A9BD0BE-045E-4CD6-A99A-A425C99A594F}"/>
                    </a:ext>
                  </a:extLst>
                </p:cNvPr>
                <p:cNvSpPr>
                  <a:spLocks/>
                </p:cNvSpPr>
                <p:nvPr/>
              </p:nvSpPr>
              <p:spPr bwMode="auto">
                <a:xfrm>
                  <a:off x="4922" y="1811"/>
                  <a:ext cx="26" cy="28"/>
                </a:xfrm>
                <a:custGeom>
                  <a:avLst/>
                  <a:gdLst>
                    <a:gd name="T0" fmla="*/ 16 w 18"/>
                    <a:gd name="T1" fmla="*/ 9 h 19"/>
                    <a:gd name="T2" fmla="*/ 8 w 18"/>
                    <a:gd name="T3" fmla="*/ 16 h 19"/>
                    <a:gd name="T4" fmla="*/ 6 w 18"/>
                    <a:gd name="T5" fmla="*/ 0 h 19"/>
                    <a:gd name="T6" fmla="*/ 6 w 18"/>
                    <a:gd name="T7" fmla="*/ 0 h 19"/>
                    <a:gd name="T8" fmla="*/ 16 w 18"/>
                    <a:gd name="T9" fmla="*/ 9 h 19"/>
                  </a:gdLst>
                  <a:ahLst/>
                  <a:cxnLst>
                    <a:cxn ang="0">
                      <a:pos x="T0" y="T1"/>
                    </a:cxn>
                    <a:cxn ang="0">
                      <a:pos x="T2" y="T3"/>
                    </a:cxn>
                    <a:cxn ang="0">
                      <a:pos x="T4" y="T5"/>
                    </a:cxn>
                    <a:cxn ang="0">
                      <a:pos x="T6" y="T7"/>
                    </a:cxn>
                    <a:cxn ang="0">
                      <a:pos x="T8" y="T9"/>
                    </a:cxn>
                  </a:cxnLst>
                  <a:rect l="0" t="0" r="r" b="b"/>
                  <a:pathLst>
                    <a:path w="18" h="19">
                      <a:moveTo>
                        <a:pt x="16" y="9"/>
                      </a:moveTo>
                      <a:cubicBezTo>
                        <a:pt x="18" y="15"/>
                        <a:pt x="14" y="19"/>
                        <a:pt x="8" y="16"/>
                      </a:cubicBezTo>
                      <a:cubicBezTo>
                        <a:pt x="2" y="13"/>
                        <a:pt x="0" y="2"/>
                        <a:pt x="6" y="0"/>
                      </a:cubicBezTo>
                      <a:cubicBezTo>
                        <a:pt x="6" y="0"/>
                        <a:pt x="6" y="0"/>
                        <a:pt x="6" y="0"/>
                      </a:cubicBezTo>
                      <a:cubicBezTo>
                        <a:pt x="11"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0" name="Freeform 745">
                  <a:extLst>
                    <a:ext uri="{FF2B5EF4-FFF2-40B4-BE49-F238E27FC236}">
                      <a16:creationId xmlns:a16="http://schemas.microsoft.com/office/drawing/2014/main" id="{1A9F2E72-60D3-4A1A-BE9D-0C16B71A67D8}"/>
                    </a:ext>
                  </a:extLst>
                </p:cNvPr>
                <p:cNvSpPr>
                  <a:spLocks/>
                </p:cNvSpPr>
                <p:nvPr/>
              </p:nvSpPr>
              <p:spPr bwMode="auto">
                <a:xfrm>
                  <a:off x="4939" y="1862"/>
                  <a:ext cx="26" cy="29"/>
                </a:xfrm>
                <a:custGeom>
                  <a:avLst/>
                  <a:gdLst>
                    <a:gd name="T0" fmla="*/ 16 w 18"/>
                    <a:gd name="T1" fmla="*/ 9 h 20"/>
                    <a:gd name="T2" fmla="*/ 8 w 18"/>
                    <a:gd name="T3" fmla="*/ 17 h 20"/>
                    <a:gd name="T4" fmla="*/ 6 w 18"/>
                    <a:gd name="T5" fmla="*/ 0 h 20"/>
                    <a:gd name="T6" fmla="*/ 7 w 18"/>
                    <a:gd name="T7" fmla="*/ 0 h 20"/>
                    <a:gd name="T8" fmla="*/ 16 w 18"/>
                    <a:gd name="T9" fmla="*/ 9 h 20"/>
                  </a:gdLst>
                  <a:ahLst/>
                  <a:cxnLst>
                    <a:cxn ang="0">
                      <a:pos x="T0" y="T1"/>
                    </a:cxn>
                    <a:cxn ang="0">
                      <a:pos x="T2" y="T3"/>
                    </a:cxn>
                    <a:cxn ang="0">
                      <a:pos x="T4" y="T5"/>
                    </a:cxn>
                    <a:cxn ang="0">
                      <a:pos x="T6" y="T7"/>
                    </a:cxn>
                    <a:cxn ang="0">
                      <a:pos x="T8" y="T9"/>
                    </a:cxn>
                  </a:cxnLst>
                  <a:rect l="0" t="0" r="r" b="b"/>
                  <a:pathLst>
                    <a:path w="18" h="20">
                      <a:moveTo>
                        <a:pt x="16" y="9"/>
                      </a:moveTo>
                      <a:cubicBezTo>
                        <a:pt x="18" y="15"/>
                        <a:pt x="14" y="20"/>
                        <a:pt x="8" y="17"/>
                      </a:cubicBezTo>
                      <a:cubicBezTo>
                        <a:pt x="2" y="13"/>
                        <a:pt x="0" y="2"/>
                        <a:pt x="6" y="0"/>
                      </a:cubicBezTo>
                      <a:cubicBezTo>
                        <a:pt x="6" y="0"/>
                        <a:pt x="7" y="0"/>
                        <a:pt x="7" y="0"/>
                      </a:cubicBezTo>
                      <a:cubicBezTo>
                        <a:pt x="12" y="0"/>
                        <a:pt x="16"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1" name="Freeform 746">
                  <a:extLst>
                    <a:ext uri="{FF2B5EF4-FFF2-40B4-BE49-F238E27FC236}">
                      <a16:creationId xmlns:a16="http://schemas.microsoft.com/office/drawing/2014/main" id="{B044327A-CE92-4874-A2F0-CCD960CA41F6}"/>
                    </a:ext>
                  </a:extLst>
                </p:cNvPr>
                <p:cNvSpPr>
                  <a:spLocks/>
                </p:cNvSpPr>
                <p:nvPr/>
              </p:nvSpPr>
              <p:spPr bwMode="auto">
                <a:xfrm>
                  <a:off x="4881" y="1716"/>
                  <a:ext cx="27" cy="26"/>
                </a:xfrm>
                <a:custGeom>
                  <a:avLst/>
                  <a:gdLst>
                    <a:gd name="T0" fmla="*/ 15 w 18"/>
                    <a:gd name="T1" fmla="*/ 8 h 18"/>
                    <a:gd name="T2" fmla="*/ 10 w 18"/>
                    <a:gd name="T3" fmla="*/ 16 h 18"/>
                    <a:gd name="T4" fmla="*/ 5 w 18"/>
                    <a:gd name="T5" fmla="*/ 1 h 18"/>
                    <a:gd name="T6" fmla="*/ 5 w 18"/>
                    <a:gd name="T7" fmla="*/ 0 h 18"/>
                    <a:gd name="T8" fmla="*/ 15 w 18"/>
                    <a:gd name="T9" fmla="*/ 8 h 18"/>
                  </a:gdLst>
                  <a:ahLst/>
                  <a:cxnLst>
                    <a:cxn ang="0">
                      <a:pos x="T0" y="T1"/>
                    </a:cxn>
                    <a:cxn ang="0">
                      <a:pos x="T2" y="T3"/>
                    </a:cxn>
                    <a:cxn ang="0">
                      <a:pos x="T4" y="T5"/>
                    </a:cxn>
                    <a:cxn ang="0">
                      <a:pos x="T6" y="T7"/>
                    </a:cxn>
                    <a:cxn ang="0">
                      <a:pos x="T8" y="T9"/>
                    </a:cxn>
                  </a:cxnLst>
                  <a:rect l="0" t="0" r="r" b="b"/>
                  <a:pathLst>
                    <a:path w="18" h="18">
                      <a:moveTo>
                        <a:pt x="15" y="8"/>
                      </a:moveTo>
                      <a:cubicBezTo>
                        <a:pt x="18" y="14"/>
                        <a:pt x="15" y="18"/>
                        <a:pt x="10" y="16"/>
                      </a:cubicBezTo>
                      <a:cubicBezTo>
                        <a:pt x="3" y="13"/>
                        <a:pt x="0" y="2"/>
                        <a:pt x="5" y="1"/>
                      </a:cubicBezTo>
                      <a:cubicBezTo>
                        <a:pt x="5" y="0"/>
                        <a:pt x="5" y="0"/>
                        <a:pt x="5" y="0"/>
                      </a:cubicBezTo>
                      <a:cubicBezTo>
                        <a:pt x="10" y="0"/>
                        <a:pt x="14"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2" name="Freeform 747">
                  <a:extLst>
                    <a:ext uri="{FF2B5EF4-FFF2-40B4-BE49-F238E27FC236}">
                      <a16:creationId xmlns:a16="http://schemas.microsoft.com/office/drawing/2014/main" id="{7013D61F-E8D1-47E7-9758-638A943B3AF0}"/>
                    </a:ext>
                  </a:extLst>
                </p:cNvPr>
                <p:cNvSpPr>
                  <a:spLocks/>
                </p:cNvSpPr>
                <p:nvPr/>
              </p:nvSpPr>
              <p:spPr bwMode="auto">
                <a:xfrm>
                  <a:off x="4902" y="1762"/>
                  <a:ext cx="26" cy="28"/>
                </a:xfrm>
                <a:custGeom>
                  <a:avLst/>
                  <a:gdLst>
                    <a:gd name="T0" fmla="*/ 16 w 18"/>
                    <a:gd name="T1" fmla="*/ 9 h 19"/>
                    <a:gd name="T2" fmla="*/ 10 w 18"/>
                    <a:gd name="T3" fmla="*/ 17 h 19"/>
                    <a:gd name="T4" fmla="*/ 6 w 18"/>
                    <a:gd name="T5" fmla="*/ 1 h 19"/>
                    <a:gd name="T6" fmla="*/ 6 w 18"/>
                    <a:gd name="T7" fmla="*/ 1 h 19"/>
                    <a:gd name="T8" fmla="*/ 16 w 18"/>
                    <a:gd name="T9" fmla="*/ 9 h 19"/>
                  </a:gdLst>
                  <a:ahLst/>
                  <a:cxnLst>
                    <a:cxn ang="0">
                      <a:pos x="T0" y="T1"/>
                    </a:cxn>
                    <a:cxn ang="0">
                      <a:pos x="T2" y="T3"/>
                    </a:cxn>
                    <a:cxn ang="0">
                      <a:pos x="T4" y="T5"/>
                    </a:cxn>
                    <a:cxn ang="0">
                      <a:pos x="T6" y="T7"/>
                    </a:cxn>
                    <a:cxn ang="0">
                      <a:pos x="T8" y="T9"/>
                    </a:cxn>
                  </a:cxnLst>
                  <a:rect l="0" t="0" r="r" b="b"/>
                  <a:pathLst>
                    <a:path w="18" h="19">
                      <a:moveTo>
                        <a:pt x="16" y="9"/>
                      </a:moveTo>
                      <a:cubicBezTo>
                        <a:pt x="18" y="15"/>
                        <a:pt x="15" y="19"/>
                        <a:pt x="10" y="17"/>
                      </a:cubicBezTo>
                      <a:cubicBezTo>
                        <a:pt x="3" y="14"/>
                        <a:pt x="0" y="3"/>
                        <a:pt x="6" y="1"/>
                      </a:cubicBezTo>
                      <a:cubicBezTo>
                        <a:pt x="6" y="1"/>
                        <a:pt x="6" y="1"/>
                        <a:pt x="6" y="1"/>
                      </a:cubicBezTo>
                      <a:cubicBezTo>
                        <a:pt x="11"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3" name="Freeform 748">
                  <a:extLst>
                    <a:ext uri="{FF2B5EF4-FFF2-40B4-BE49-F238E27FC236}">
                      <a16:creationId xmlns:a16="http://schemas.microsoft.com/office/drawing/2014/main" id="{24D8E6C7-9577-4618-995D-683B617CCC52}"/>
                    </a:ext>
                  </a:extLst>
                </p:cNvPr>
                <p:cNvSpPr>
                  <a:spLocks/>
                </p:cNvSpPr>
                <p:nvPr/>
              </p:nvSpPr>
              <p:spPr bwMode="auto">
                <a:xfrm>
                  <a:off x="4834" y="1629"/>
                  <a:ext cx="24" cy="23"/>
                </a:xfrm>
                <a:custGeom>
                  <a:avLst/>
                  <a:gdLst>
                    <a:gd name="T0" fmla="*/ 15 w 17"/>
                    <a:gd name="T1" fmla="*/ 7 h 16"/>
                    <a:gd name="T2" fmla="*/ 11 w 17"/>
                    <a:gd name="T3" fmla="*/ 14 h 16"/>
                    <a:gd name="T4" fmla="*/ 4 w 17"/>
                    <a:gd name="T5" fmla="*/ 1 h 16"/>
                    <a:gd name="T6" fmla="*/ 5 w 17"/>
                    <a:gd name="T7" fmla="*/ 0 h 16"/>
                    <a:gd name="T8" fmla="*/ 15 w 17"/>
                    <a:gd name="T9" fmla="*/ 7 h 16"/>
                  </a:gdLst>
                  <a:ahLst/>
                  <a:cxnLst>
                    <a:cxn ang="0">
                      <a:pos x="T0" y="T1"/>
                    </a:cxn>
                    <a:cxn ang="0">
                      <a:pos x="T2" y="T3"/>
                    </a:cxn>
                    <a:cxn ang="0">
                      <a:pos x="T4" y="T5"/>
                    </a:cxn>
                    <a:cxn ang="0">
                      <a:pos x="T6" y="T7"/>
                    </a:cxn>
                    <a:cxn ang="0">
                      <a:pos x="T8" y="T9"/>
                    </a:cxn>
                  </a:cxnLst>
                  <a:rect l="0" t="0" r="r" b="b"/>
                  <a:pathLst>
                    <a:path w="17" h="16">
                      <a:moveTo>
                        <a:pt x="15" y="7"/>
                      </a:moveTo>
                      <a:cubicBezTo>
                        <a:pt x="17" y="12"/>
                        <a:pt x="16" y="16"/>
                        <a:pt x="11" y="14"/>
                      </a:cubicBezTo>
                      <a:cubicBezTo>
                        <a:pt x="5" y="12"/>
                        <a:pt x="0" y="3"/>
                        <a:pt x="4" y="1"/>
                      </a:cubicBezTo>
                      <a:cubicBezTo>
                        <a:pt x="4" y="0"/>
                        <a:pt x="5" y="0"/>
                        <a:pt x="5" y="0"/>
                      </a:cubicBezTo>
                      <a:cubicBezTo>
                        <a:pt x="9" y="0"/>
                        <a:pt x="13" y="4"/>
                        <a:pt x="1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4" name="Freeform 749">
                  <a:extLst>
                    <a:ext uri="{FF2B5EF4-FFF2-40B4-BE49-F238E27FC236}">
                      <a16:creationId xmlns:a16="http://schemas.microsoft.com/office/drawing/2014/main" id="{65E7502E-56CD-49FA-9282-9E48DD3D521E}"/>
                    </a:ext>
                  </a:extLst>
                </p:cNvPr>
                <p:cNvSpPr>
                  <a:spLocks/>
                </p:cNvSpPr>
                <p:nvPr/>
              </p:nvSpPr>
              <p:spPr bwMode="auto">
                <a:xfrm>
                  <a:off x="4858" y="1671"/>
                  <a:ext cx="26" cy="25"/>
                </a:xfrm>
                <a:custGeom>
                  <a:avLst/>
                  <a:gdLst>
                    <a:gd name="T0" fmla="*/ 15 w 18"/>
                    <a:gd name="T1" fmla="*/ 8 h 17"/>
                    <a:gd name="T2" fmla="*/ 11 w 18"/>
                    <a:gd name="T3" fmla="*/ 15 h 17"/>
                    <a:gd name="T4" fmla="*/ 4 w 18"/>
                    <a:gd name="T5" fmla="*/ 1 h 17"/>
                    <a:gd name="T6" fmla="*/ 5 w 18"/>
                    <a:gd name="T7" fmla="*/ 1 h 17"/>
                    <a:gd name="T8" fmla="*/ 15 w 18"/>
                    <a:gd name="T9" fmla="*/ 8 h 17"/>
                  </a:gdLst>
                  <a:ahLst/>
                  <a:cxnLst>
                    <a:cxn ang="0">
                      <a:pos x="T0" y="T1"/>
                    </a:cxn>
                    <a:cxn ang="0">
                      <a:pos x="T2" y="T3"/>
                    </a:cxn>
                    <a:cxn ang="0">
                      <a:pos x="T4" y="T5"/>
                    </a:cxn>
                    <a:cxn ang="0">
                      <a:pos x="T6" y="T7"/>
                    </a:cxn>
                    <a:cxn ang="0">
                      <a:pos x="T8" y="T9"/>
                    </a:cxn>
                  </a:cxnLst>
                  <a:rect l="0" t="0" r="r" b="b"/>
                  <a:pathLst>
                    <a:path w="18" h="17">
                      <a:moveTo>
                        <a:pt x="15" y="8"/>
                      </a:moveTo>
                      <a:cubicBezTo>
                        <a:pt x="18" y="13"/>
                        <a:pt x="15" y="17"/>
                        <a:pt x="11" y="15"/>
                      </a:cubicBezTo>
                      <a:cubicBezTo>
                        <a:pt x="5" y="13"/>
                        <a:pt x="0" y="3"/>
                        <a:pt x="4" y="1"/>
                      </a:cubicBezTo>
                      <a:cubicBezTo>
                        <a:pt x="5" y="1"/>
                        <a:pt x="5" y="1"/>
                        <a:pt x="5" y="1"/>
                      </a:cubicBezTo>
                      <a:cubicBezTo>
                        <a:pt x="9" y="0"/>
                        <a:pt x="14"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5" name="Freeform 750">
                  <a:extLst>
                    <a:ext uri="{FF2B5EF4-FFF2-40B4-BE49-F238E27FC236}">
                      <a16:creationId xmlns:a16="http://schemas.microsoft.com/office/drawing/2014/main" id="{1B2C434C-9B27-47E2-8C8F-7BFC1F7EE989}"/>
                    </a:ext>
                  </a:extLst>
                </p:cNvPr>
                <p:cNvSpPr>
                  <a:spLocks/>
                </p:cNvSpPr>
                <p:nvPr/>
              </p:nvSpPr>
              <p:spPr bwMode="auto">
                <a:xfrm>
                  <a:off x="4938" y="1783"/>
                  <a:ext cx="26" cy="27"/>
                </a:xfrm>
                <a:custGeom>
                  <a:avLst/>
                  <a:gdLst>
                    <a:gd name="T0" fmla="*/ 16 w 18"/>
                    <a:gd name="T1" fmla="*/ 8 h 19"/>
                    <a:gd name="T2" fmla="*/ 10 w 18"/>
                    <a:gd name="T3" fmla="*/ 16 h 19"/>
                    <a:gd name="T4" fmla="*/ 6 w 18"/>
                    <a:gd name="T5" fmla="*/ 0 h 19"/>
                    <a:gd name="T6" fmla="*/ 6 w 18"/>
                    <a:gd name="T7" fmla="*/ 0 h 19"/>
                    <a:gd name="T8" fmla="*/ 16 w 18"/>
                    <a:gd name="T9" fmla="*/ 8 h 19"/>
                  </a:gdLst>
                  <a:ahLst/>
                  <a:cxnLst>
                    <a:cxn ang="0">
                      <a:pos x="T0" y="T1"/>
                    </a:cxn>
                    <a:cxn ang="0">
                      <a:pos x="T2" y="T3"/>
                    </a:cxn>
                    <a:cxn ang="0">
                      <a:pos x="T4" y="T5"/>
                    </a:cxn>
                    <a:cxn ang="0">
                      <a:pos x="T6" y="T7"/>
                    </a:cxn>
                    <a:cxn ang="0">
                      <a:pos x="T8" y="T9"/>
                    </a:cxn>
                  </a:cxnLst>
                  <a:rect l="0" t="0" r="r" b="b"/>
                  <a:pathLst>
                    <a:path w="18" h="19">
                      <a:moveTo>
                        <a:pt x="16" y="8"/>
                      </a:moveTo>
                      <a:cubicBezTo>
                        <a:pt x="18" y="14"/>
                        <a:pt x="15" y="19"/>
                        <a:pt x="10" y="16"/>
                      </a:cubicBezTo>
                      <a:cubicBezTo>
                        <a:pt x="4" y="13"/>
                        <a:pt x="0" y="2"/>
                        <a:pt x="6" y="0"/>
                      </a:cubicBezTo>
                      <a:cubicBezTo>
                        <a:pt x="6" y="0"/>
                        <a:pt x="6" y="0"/>
                        <a:pt x="6" y="0"/>
                      </a:cubicBezTo>
                      <a:cubicBezTo>
                        <a:pt x="11" y="0"/>
                        <a:pt x="15"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6" name="Freeform 751">
                  <a:extLst>
                    <a:ext uri="{FF2B5EF4-FFF2-40B4-BE49-F238E27FC236}">
                      <a16:creationId xmlns:a16="http://schemas.microsoft.com/office/drawing/2014/main" id="{3B26982E-04F3-47DF-9DFA-613BC22015ED}"/>
                    </a:ext>
                  </a:extLst>
                </p:cNvPr>
                <p:cNvSpPr>
                  <a:spLocks/>
                </p:cNvSpPr>
                <p:nvPr/>
              </p:nvSpPr>
              <p:spPr bwMode="auto">
                <a:xfrm>
                  <a:off x="4958" y="1832"/>
                  <a:ext cx="26" cy="29"/>
                </a:xfrm>
                <a:custGeom>
                  <a:avLst/>
                  <a:gdLst>
                    <a:gd name="T0" fmla="*/ 16 w 18"/>
                    <a:gd name="T1" fmla="*/ 9 h 20"/>
                    <a:gd name="T2" fmla="*/ 9 w 18"/>
                    <a:gd name="T3" fmla="*/ 17 h 20"/>
                    <a:gd name="T4" fmla="*/ 6 w 18"/>
                    <a:gd name="T5" fmla="*/ 0 h 20"/>
                    <a:gd name="T6" fmla="*/ 6 w 18"/>
                    <a:gd name="T7" fmla="*/ 0 h 20"/>
                    <a:gd name="T8" fmla="*/ 16 w 18"/>
                    <a:gd name="T9" fmla="*/ 9 h 20"/>
                  </a:gdLst>
                  <a:ahLst/>
                  <a:cxnLst>
                    <a:cxn ang="0">
                      <a:pos x="T0" y="T1"/>
                    </a:cxn>
                    <a:cxn ang="0">
                      <a:pos x="T2" y="T3"/>
                    </a:cxn>
                    <a:cxn ang="0">
                      <a:pos x="T4" y="T5"/>
                    </a:cxn>
                    <a:cxn ang="0">
                      <a:pos x="T6" y="T7"/>
                    </a:cxn>
                    <a:cxn ang="0">
                      <a:pos x="T8" y="T9"/>
                    </a:cxn>
                  </a:cxnLst>
                  <a:rect l="0" t="0" r="r" b="b"/>
                  <a:pathLst>
                    <a:path w="18" h="20">
                      <a:moveTo>
                        <a:pt x="16" y="9"/>
                      </a:moveTo>
                      <a:cubicBezTo>
                        <a:pt x="18" y="15"/>
                        <a:pt x="14" y="20"/>
                        <a:pt x="9" y="17"/>
                      </a:cubicBezTo>
                      <a:cubicBezTo>
                        <a:pt x="2" y="13"/>
                        <a:pt x="0" y="2"/>
                        <a:pt x="6" y="0"/>
                      </a:cubicBezTo>
                      <a:cubicBezTo>
                        <a:pt x="6" y="0"/>
                        <a:pt x="6" y="0"/>
                        <a:pt x="6" y="0"/>
                      </a:cubicBezTo>
                      <a:cubicBezTo>
                        <a:pt x="11" y="0"/>
                        <a:pt x="15"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7" name="Freeform 752">
                  <a:extLst>
                    <a:ext uri="{FF2B5EF4-FFF2-40B4-BE49-F238E27FC236}">
                      <a16:creationId xmlns:a16="http://schemas.microsoft.com/office/drawing/2014/main" id="{BA19537F-7078-4237-A435-64D9467109E5}"/>
                    </a:ext>
                  </a:extLst>
                </p:cNvPr>
                <p:cNvSpPr>
                  <a:spLocks/>
                </p:cNvSpPr>
                <p:nvPr/>
              </p:nvSpPr>
              <p:spPr bwMode="auto">
                <a:xfrm>
                  <a:off x="4893" y="1690"/>
                  <a:ext cx="26" cy="24"/>
                </a:xfrm>
                <a:custGeom>
                  <a:avLst/>
                  <a:gdLst>
                    <a:gd name="T0" fmla="*/ 15 w 18"/>
                    <a:gd name="T1" fmla="*/ 8 h 17"/>
                    <a:gd name="T2" fmla="*/ 11 w 18"/>
                    <a:gd name="T3" fmla="*/ 15 h 17"/>
                    <a:gd name="T4" fmla="*/ 5 w 18"/>
                    <a:gd name="T5" fmla="*/ 0 h 17"/>
                    <a:gd name="T6" fmla="*/ 6 w 18"/>
                    <a:gd name="T7" fmla="*/ 0 h 17"/>
                    <a:gd name="T8" fmla="*/ 15 w 18"/>
                    <a:gd name="T9" fmla="*/ 8 h 17"/>
                  </a:gdLst>
                  <a:ahLst/>
                  <a:cxnLst>
                    <a:cxn ang="0">
                      <a:pos x="T0" y="T1"/>
                    </a:cxn>
                    <a:cxn ang="0">
                      <a:pos x="T2" y="T3"/>
                    </a:cxn>
                    <a:cxn ang="0">
                      <a:pos x="T4" y="T5"/>
                    </a:cxn>
                    <a:cxn ang="0">
                      <a:pos x="T6" y="T7"/>
                    </a:cxn>
                    <a:cxn ang="0">
                      <a:pos x="T8" y="T9"/>
                    </a:cxn>
                  </a:cxnLst>
                  <a:rect l="0" t="0" r="r" b="b"/>
                  <a:pathLst>
                    <a:path w="18" h="17">
                      <a:moveTo>
                        <a:pt x="15" y="8"/>
                      </a:moveTo>
                      <a:cubicBezTo>
                        <a:pt x="18" y="13"/>
                        <a:pt x="16" y="17"/>
                        <a:pt x="11" y="15"/>
                      </a:cubicBezTo>
                      <a:cubicBezTo>
                        <a:pt x="5" y="13"/>
                        <a:pt x="0" y="3"/>
                        <a:pt x="5" y="0"/>
                      </a:cubicBezTo>
                      <a:cubicBezTo>
                        <a:pt x="5" y="0"/>
                        <a:pt x="5" y="0"/>
                        <a:pt x="6" y="0"/>
                      </a:cubicBezTo>
                      <a:cubicBezTo>
                        <a:pt x="10" y="0"/>
                        <a:pt x="14" y="4"/>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8" name="Freeform 753">
                  <a:extLst>
                    <a:ext uri="{FF2B5EF4-FFF2-40B4-BE49-F238E27FC236}">
                      <a16:creationId xmlns:a16="http://schemas.microsoft.com/office/drawing/2014/main" id="{53EA1162-F15A-46B2-A5F3-1117C861CDEF}"/>
                    </a:ext>
                  </a:extLst>
                </p:cNvPr>
                <p:cNvSpPr>
                  <a:spLocks/>
                </p:cNvSpPr>
                <p:nvPr/>
              </p:nvSpPr>
              <p:spPr bwMode="auto">
                <a:xfrm>
                  <a:off x="4916" y="1735"/>
                  <a:ext cx="26" cy="26"/>
                </a:xfrm>
                <a:custGeom>
                  <a:avLst/>
                  <a:gdLst>
                    <a:gd name="T0" fmla="*/ 16 w 18"/>
                    <a:gd name="T1" fmla="*/ 8 h 18"/>
                    <a:gd name="T2" fmla="*/ 11 w 18"/>
                    <a:gd name="T3" fmla="*/ 16 h 18"/>
                    <a:gd name="T4" fmla="*/ 6 w 18"/>
                    <a:gd name="T5" fmla="*/ 1 h 18"/>
                    <a:gd name="T6" fmla="*/ 6 w 18"/>
                    <a:gd name="T7" fmla="*/ 0 h 18"/>
                    <a:gd name="T8" fmla="*/ 16 w 18"/>
                    <a:gd name="T9" fmla="*/ 8 h 18"/>
                  </a:gdLst>
                  <a:ahLst/>
                  <a:cxnLst>
                    <a:cxn ang="0">
                      <a:pos x="T0" y="T1"/>
                    </a:cxn>
                    <a:cxn ang="0">
                      <a:pos x="T2" y="T3"/>
                    </a:cxn>
                    <a:cxn ang="0">
                      <a:pos x="T4" y="T5"/>
                    </a:cxn>
                    <a:cxn ang="0">
                      <a:pos x="T6" y="T7"/>
                    </a:cxn>
                    <a:cxn ang="0">
                      <a:pos x="T8" y="T9"/>
                    </a:cxn>
                  </a:cxnLst>
                  <a:rect l="0" t="0" r="r" b="b"/>
                  <a:pathLst>
                    <a:path w="18" h="18">
                      <a:moveTo>
                        <a:pt x="16" y="8"/>
                      </a:moveTo>
                      <a:cubicBezTo>
                        <a:pt x="18" y="14"/>
                        <a:pt x="16" y="18"/>
                        <a:pt x="11" y="16"/>
                      </a:cubicBezTo>
                      <a:cubicBezTo>
                        <a:pt x="4" y="13"/>
                        <a:pt x="0" y="2"/>
                        <a:pt x="6" y="1"/>
                      </a:cubicBezTo>
                      <a:cubicBezTo>
                        <a:pt x="6" y="1"/>
                        <a:pt x="6" y="1"/>
                        <a:pt x="6" y="0"/>
                      </a:cubicBezTo>
                      <a:cubicBezTo>
                        <a:pt x="11" y="0"/>
                        <a:pt x="15" y="5"/>
                        <a:pt x="1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9" name="Freeform 754">
                  <a:extLst>
                    <a:ext uri="{FF2B5EF4-FFF2-40B4-BE49-F238E27FC236}">
                      <a16:creationId xmlns:a16="http://schemas.microsoft.com/office/drawing/2014/main" id="{42D221D8-F4CB-4335-A064-6C4A9B6E8C91}"/>
                    </a:ext>
                  </a:extLst>
                </p:cNvPr>
                <p:cNvSpPr>
                  <a:spLocks/>
                </p:cNvSpPr>
                <p:nvPr/>
              </p:nvSpPr>
              <p:spPr bwMode="auto">
                <a:xfrm>
                  <a:off x="4842" y="1604"/>
                  <a:ext cx="25" cy="22"/>
                </a:xfrm>
                <a:custGeom>
                  <a:avLst/>
                  <a:gdLst>
                    <a:gd name="T0" fmla="*/ 14 w 17"/>
                    <a:gd name="T1" fmla="*/ 8 h 15"/>
                    <a:gd name="T2" fmla="*/ 12 w 17"/>
                    <a:gd name="T3" fmla="*/ 15 h 15"/>
                    <a:gd name="T4" fmla="*/ 3 w 17"/>
                    <a:gd name="T5" fmla="*/ 1 h 15"/>
                    <a:gd name="T6" fmla="*/ 4 w 17"/>
                    <a:gd name="T7" fmla="*/ 1 h 15"/>
                    <a:gd name="T8" fmla="*/ 14 w 17"/>
                    <a:gd name="T9" fmla="*/ 8 h 15"/>
                  </a:gdLst>
                  <a:ahLst/>
                  <a:cxnLst>
                    <a:cxn ang="0">
                      <a:pos x="T0" y="T1"/>
                    </a:cxn>
                    <a:cxn ang="0">
                      <a:pos x="T2" y="T3"/>
                    </a:cxn>
                    <a:cxn ang="0">
                      <a:pos x="T4" y="T5"/>
                    </a:cxn>
                    <a:cxn ang="0">
                      <a:pos x="T6" y="T7"/>
                    </a:cxn>
                    <a:cxn ang="0">
                      <a:pos x="T8" y="T9"/>
                    </a:cxn>
                  </a:cxnLst>
                  <a:rect l="0" t="0" r="r" b="b"/>
                  <a:pathLst>
                    <a:path w="17" h="15">
                      <a:moveTo>
                        <a:pt x="14" y="8"/>
                      </a:moveTo>
                      <a:cubicBezTo>
                        <a:pt x="17" y="12"/>
                        <a:pt x="16" y="15"/>
                        <a:pt x="12" y="15"/>
                      </a:cubicBezTo>
                      <a:cubicBezTo>
                        <a:pt x="6" y="13"/>
                        <a:pt x="0" y="3"/>
                        <a:pt x="3" y="1"/>
                      </a:cubicBezTo>
                      <a:cubicBezTo>
                        <a:pt x="3" y="1"/>
                        <a:pt x="4" y="1"/>
                        <a:pt x="4" y="1"/>
                      </a:cubicBezTo>
                      <a:cubicBezTo>
                        <a:pt x="8" y="0"/>
                        <a:pt x="12" y="5"/>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0" name="Freeform 755">
                  <a:extLst>
                    <a:ext uri="{FF2B5EF4-FFF2-40B4-BE49-F238E27FC236}">
                      <a16:creationId xmlns:a16="http://schemas.microsoft.com/office/drawing/2014/main" id="{D3F1CDE5-219E-4BD4-8EE6-4C49467FF80D}"/>
                    </a:ext>
                  </a:extLst>
                </p:cNvPr>
                <p:cNvSpPr>
                  <a:spLocks/>
                </p:cNvSpPr>
                <p:nvPr/>
              </p:nvSpPr>
              <p:spPr bwMode="auto">
                <a:xfrm>
                  <a:off x="4868" y="1646"/>
                  <a:ext cx="25" cy="23"/>
                </a:xfrm>
                <a:custGeom>
                  <a:avLst/>
                  <a:gdLst>
                    <a:gd name="T0" fmla="*/ 15 w 17"/>
                    <a:gd name="T1" fmla="*/ 7 h 16"/>
                    <a:gd name="T2" fmla="*/ 11 w 17"/>
                    <a:gd name="T3" fmla="*/ 15 h 16"/>
                    <a:gd name="T4" fmla="*/ 4 w 17"/>
                    <a:gd name="T5" fmla="*/ 0 h 16"/>
                    <a:gd name="T6" fmla="*/ 5 w 17"/>
                    <a:gd name="T7" fmla="*/ 0 h 16"/>
                    <a:gd name="T8" fmla="*/ 15 w 17"/>
                    <a:gd name="T9" fmla="*/ 7 h 16"/>
                  </a:gdLst>
                  <a:ahLst/>
                  <a:cxnLst>
                    <a:cxn ang="0">
                      <a:pos x="T0" y="T1"/>
                    </a:cxn>
                    <a:cxn ang="0">
                      <a:pos x="T2" y="T3"/>
                    </a:cxn>
                    <a:cxn ang="0">
                      <a:pos x="T4" y="T5"/>
                    </a:cxn>
                    <a:cxn ang="0">
                      <a:pos x="T6" y="T7"/>
                    </a:cxn>
                    <a:cxn ang="0">
                      <a:pos x="T8" y="T9"/>
                    </a:cxn>
                  </a:cxnLst>
                  <a:rect l="0" t="0" r="r" b="b"/>
                  <a:pathLst>
                    <a:path w="17" h="16">
                      <a:moveTo>
                        <a:pt x="15" y="7"/>
                      </a:moveTo>
                      <a:cubicBezTo>
                        <a:pt x="17" y="12"/>
                        <a:pt x="16" y="16"/>
                        <a:pt x="11" y="15"/>
                      </a:cubicBezTo>
                      <a:cubicBezTo>
                        <a:pt x="5" y="13"/>
                        <a:pt x="0" y="3"/>
                        <a:pt x="4" y="0"/>
                      </a:cubicBezTo>
                      <a:cubicBezTo>
                        <a:pt x="4" y="0"/>
                        <a:pt x="5" y="0"/>
                        <a:pt x="5" y="0"/>
                      </a:cubicBezTo>
                      <a:cubicBezTo>
                        <a:pt x="9" y="0"/>
                        <a:pt x="13" y="4"/>
                        <a:pt x="1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1" name="Freeform 756">
                  <a:extLst>
                    <a:ext uri="{FF2B5EF4-FFF2-40B4-BE49-F238E27FC236}">
                      <a16:creationId xmlns:a16="http://schemas.microsoft.com/office/drawing/2014/main" id="{CD964B80-BF3A-4226-BF19-117158CC94BD}"/>
                    </a:ext>
                  </a:extLst>
                </p:cNvPr>
                <p:cNvSpPr>
                  <a:spLocks/>
                </p:cNvSpPr>
                <p:nvPr/>
              </p:nvSpPr>
              <p:spPr bwMode="auto">
                <a:xfrm>
                  <a:off x="4978" y="1801"/>
                  <a:ext cx="26" cy="28"/>
                </a:xfrm>
                <a:custGeom>
                  <a:avLst/>
                  <a:gdLst>
                    <a:gd name="T0" fmla="*/ 16 w 18"/>
                    <a:gd name="T1" fmla="*/ 9 h 19"/>
                    <a:gd name="T2" fmla="*/ 10 w 18"/>
                    <a:gd name="T3" fmla="*/ 17 h 19"/>
                    <a:gd name="T4" fmla="*/ 5 w 18"/>
                    <a:gd name="T5" fmla="*/ 1 h 19"/>
                    <a:gd name="T6" fmla="*/ 6 w 18"/>
                    <a:gd name="T7" fmla="*/ 0 h 19"/>
                    <a:gd name="T8" fmla="*/ 16 w 18"/>
                    <a:gd name="T9" fmla="*/ 9 h 19"/>
                  </a:gdLst>
                  <a:ahLst/>
                  <a:cxnLst>
                    <a:cxn ang="0">
                      <a:pos x="T0" y="T1"/>
                    </a:cxn>
                    <a:cxn ang="0">
                      <a:pos x="T2" y="T3"/>
                    </a:cxn>
                    <a:cxn ang="0">
                      <a:pos x="T4" y="T5"/>
                    </a:cxn>
                    <a:cxn ang="0">
                      <a:pos x="T6" y="T7"/>
                    </a:cxn>
                    <a:cxn ang="0">
                      <a:pos x="T8" y="T9"/>
                    </a:cxn>
                  </a:cxnLst>
                  <a:rect l="0" t="0" r="r" b="b"/>
                  <a:pathLst>
                    <a:path w="18" h="19">
                      <a:moveTo>
                        <a:pt x="16" y="9"/>
                      </a:moveTo>
                      <a:cubicBezTo>
                        <a:pt x="18" y="15"/>
                        <a:pt x="15" y="19"/>
                        <a:pt x="10" y="17"/>
                      </a:cubicBezTo>
                      <a:cubicBezTo>
                        <a:pt x="3" y="14"/>
                        <a:pt x="0" y="2"/>
                        <a:pt x="5" y="1"/>
                      </a:cubicBezTo>
                      <a:cubicBezTo>
                        <a:pt x="5" y="0"/>
                        <a:pt x="6" y="0"/>
                        <a:pt x="6" y="0"/>
                      </a:cubicBezTo>
                      <a:cubicBezTo>
                        <a:pt x="10" y="0"/>
                        <a:pt x="14"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2" name="Freeform 757">
                  <a:extLst>
                    <a:ext uri="{FF2B5EF4-FFF2-40B4-BE49-F238E27FC236}">
                      <a16:creationId xmlns:a16="http://schemas.microsoft.com/office/drawing/2014/main" id="{55D0A388-B7F5-4CA9-9F6E-ADEB8CCB6D82}"/>
                    </a:ext>
                  </a:extLst>
                </p:cNvPr>
                <p:cNvSpPr>
                  <a:spLocks/>
                </p:cNvSpPr>
                <p:nvPr/>
              </p:nvSpPr>
              <p:spPr bwMode="auto">
                <a:xfrm>
                  <a:off x="4999" y="1851"/>
                  <a:ext cx="26" cy="29"/>
                </a:xfrm>
                <a:custGeom>
                  <a:avLst/>
                  <a:gdLst>
                    <a:gd name="T0" fmla="*/ 16 w 18"/>
                    <a:gd name="T1" fmla="*/ 9 h 20"/>
                    <a:gd name="T2" fmla="*/ 9 w 18"/>
                    <a:gd name="T3" fmla="*/ 17 h 20"/>
                    <a:gd name="T4" fmla="*/ 6 w 18"/>
                    <a:gd name="T5" fmla="*/ 1 h 20"/>
                    <a:gd name="T6" fmla="*/ 16 w 18"/>
                    <a:gd name="T7" fmla="*/ 9 h 20"/>
                  </a:gdLst>
                  <a:ahLst/>
                  <a:cxnLst>
                    <a:cxn ang="0">
                      <a:pos x="T0" y="T1"/>
                    </a:cxn>
                    <a:cxn ang="0">
                      <a:pos x="T2" y="T3"/>
                    </a:cxn>
                    <a:cxn ang="0">
                      <a:pos x="T4" y="T5"/>
                    </a:cxn>
                    <a:cxn ang="0">
                      <a:pos x="T6" y="T7"/>
                    </a:cxn>
                  </a:cxnLst>
                  <a:rect l="0" t="0" r="r" b="b"/>
                  <a:pathLst>
                    <a:path w="18" h="20">
                      <a:moveTo>
                        <a:pt x="16" y="9"/>
                      </a:moveTo>
                      <a:cubicBezTo>
                        <a:pt x="18" y="16"/>
                        <a:pt x="14" y="20"/>
                        <a:pt x="9" y="17"/>
                      </a:cubicBezTo>
                      <a:cubicBezTo>
                        <a:pt x="2" y="14"/>
                        <a:pt x="0" y="3"/>
                        <a:pt x="6" y="1"/>
                      </a:cubicBezTo>
                      <a:cubicBezTo>
                        <a:pt x="11" y="0"/>
                        <a:pt x="14" y="5"/>
                        <a:pt x="1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3" name="Freeform 758">
                  <a:extLst>
                    <a:ext uri="{FF2B5EF4-FFF2-40B4-BE49-F238E27FC236}">
                      <a16:creationId xmlns:a16="http://schemas.microsoft.com/office/drawing/2014/main" id="{C6ADA470-C877-4A49-A70D-A050025E7866}"/>
                    </a:ext>
                  </a:extLst>
                </p:cNvPr>
                <p:cNvSpPr>
                  <a:spLocks/>
                </p:cNvSpPr>
                <p:nvPr/>
              </p:nvSpPr>
              <p:spPr bwMode="auto">
                <a:xfrm>
                  <a:off x="4932" y="1707"/>
                  <a:ext cx="26" cy="25"/>
                </a:xfrm>
                <a:custGeom>
                  <a:avLst/>
                  <a:gdLst>
                    <a:gd name="T0" fmla="*/ 15 w 18"/>
                    <a:gd name="T1" fmla="*/ 8 h 17"/>
                    <a:gd name="T2" fmla="*/ 11 w 18"/>
                    <a:gd name="T3" fmla="*/ 16 h 17"/>
                    <a:gd name="T4" fmla="*/ 4 w 18"/>
                    <a:gd name="T5" fmla="*/ 1 h 17"/>
                    <a:gd name="T6" fmla="*/ 5 w 18"/>
                    <a:gd name="T7" fmla="*/ 0 h 17"/>
                    <a:gd name="T8" fmla="*/ 15 w 18"/>
                    <a:gd name="T9" fmla="*/ 8 h 17"/>
                  </a:gdLst>
                  <a:ahLst/>
                  <a:cxnLst>
                    <a:cxn ang="0">
                      <a:pos x="T0" y="T1"/>
                    </a:cxn>
                    <a:cxn ang="0">
                      <a:pos x="T2" y="T3"/>
                    </a:cxn>
                    <a:cxn ang="0">
                      <a:pos x="T4" y="T5"/>
                    </a:cxn>
                    <a:cxn ang="0">
                      <a:pos x="T6" y="T7"/>
                    </a:cxn>
                    <a:cxn ang="0">
                      <a:pos x="T8" y="T9"/>
                    </a:cxn>
                  </a:cxnLst>
                  <a:rect l="0" t="0" r="r" b="b"/>
                  <a:pathLst>
                    <a:path w="18" h="17">
                      <a:moveTo>
                        <a:pt x="15" y="8"/>
                      </a:moveTo>
                      <a:cubicBezTo>
                        <a:pt x="18" y="13"/>
                        <a:pt x="16" y="17"/>
                        <a:pt x="11" y="16"/>
                      </a:cubicBezTo>
                      <a:cubicBezTo>
                        <a:pt x="5" y="14"/>
                        <a:pt x="0" y="3"/>
                        <a:pt x="4" y="1"/>
                      </a:cubicBezTo>
                      <a:cubicBezTo>
                        <a:pt x="4" y="0"/>
                        <a:pt x="5" y="0"/>
                        <a:pt x="5" y="0"/>
                      </a:cubicBezTo>
                      <a:cubicBezTo>
                        <a:pt x="9" y="0"/>
                        <a:pt x="13" y="4"/>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4" name="Freeform 759">
                  <a:extLst>
                    <a:ext uri="{FF2B5EF4-FFF2-40B4-BE49-F238E27FC236}">
                      <a16:creationId xmlns:a16="http://schemas.microsoft.com/office/drawing/2014/main" id="{A7CF8467-FB29-4775-87C5-3B2818231692}"/>
                    </a:ext>
                  </a:extLst>
                </p:cNvPr>
                <p:cNvSpPr>
                  <a:spLocks/>
                </p:cNvSpPr>
                <p:nvPr/>
              </p:nvSpPr>
              <p:spPr bwMode="auto">
                <a:xfrm>
                  <a:off x="4957" y="1754"/>
                  <a:ext cx="24" cy="26"/>
                </a:xfrm>
                <a:custGeom>
                  <a:avLst/>
                  <a:gdLst>
                    <a:gd name="T0" fmla="*/ 15 w 17"/>
                    <a:gd name="T1" fmla="*/ 8 h 18"/>
                    <a:gd name="T2" fmla="*/ 10 w 17"/>
                    <a:gd name="T3" fmla="*/ 16 h 18"/>
                    <a:gd name="T4" fmla="*/ 5 w 17"/>
                    <a:gd name="T5" fmla="*/ 0 h 18"/>
                    <a:gd name="T6" fmla="*/ 5 w 17"/>
                    <a:gd name="T7" fmla="*/ 0 h 18"/>
                    <a:gd name="T8" fmla="*/ 15 w 17"/>
                    <a:gd name="T9" fmla="*/ 8 h 18"/>
                  </a:gdLst>
                  <a:ahLst/>
                  <a:cxnLst>
                    <a:cxn ang="0">
                      <a:pos x="T0" y="T1"/>
                    </a:cxn>
                    <a:cxn ang="0">
                      <a:pos x="T2" y="T3"/>
                    </a:cxn>
                    <a:cxn ang="0">
                      <a:pos x="T4" y="T5"/>
                    </a:cxn>
                    <a:cxn ang="0">
                      <a:pos x="T6" y="T7"/>
                    </a:cxn>
                    <a:cxn ang="0">
                      <a:pos x="T8" y="T9"/>
                    </a:cxn>
                  </a:cxnLst>
                  <a:rect l="0" t="0" r="r" b="b"/>
                  <a:pathLst>
                    <a:path w="17" h="18">
                      <a:moveTo>
                        <a:pt x="15" y="8"/>
                      </a:moveTo>
                      <a:cubicBezTo>
                        <a:pt x="17" y="14"/>
                        <a:pt x="15" y="18"/>
                        <a:pt x="10" y="16"/>
                      </a:cubicBezTo>
                      <a:cubicBezTo>
                        <a:pt x="3" y="13"/>
                        <a:pt x="0" y="2"/>
                        <a:pt x="5" y="0"/>
                      </a:cubicBezTo>
                      <a:cubicBezTo>
                        <a:pt x="5" y="0"/>
                        <a:pt x="5" y="0"/>
                        <a:pt x="5" y="0"/>
                      </a:cubicBezTo>
                      <a:cubicBezTo>
                        <a:pt x="9" y="0"/>
                        <a:pt x="14" y="4"/>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5" name="Freeform 760">
                  <a:extLst>
                    <a:ext uri="{FF2B5EF4-FFF2-40B4-BE49-F238E27FC236}">
                      <a16:creationId xmlns:a16="http://schemas.microsoft.com/office/drawing/2014/main" id="{650FB852-D0CE-4339-99D2-D46F9765DC41}"/>
                    </a:ext>
                  </a:extLst>
                </p:cNvPr>
                <p:cNvSpPr>
                  <a:spLocks/>
                </p:cNvSpPr>
                <p:nvPr/>
              </p:nvSpPr>
              <p:spPr bwMode="auto">
                <a:xfrm>
                  <a:off x="4879" y="1620"/>
                  <a:ext cx="24" cy="23"/>
                </a:xfrm>
                <a:custGeom>
                  <a:avLst/>
                  <a:gdLst>
                    <a:gd name="T0" fmla="*/ 14 w 17"/>
                    <a:gd name="T1" fmla="*/ 8 h 16"/>
                    <a:gd name="T2" fmla="*/ 13 w 17"/>
                    <a:gd name="T3" fmla="*/ 15 h 16"/>
                    <a:gd name="T4" fmla="*/ 4 w 17"/>
                    <a:gd name="T5" fmla="*/ 1 h 16"/>
                    <a:gd name="T6" fmla="*/ 4 w 17"/>
                    <a:gd name="T7" fmla="*/ 1 h 16"/>
                    <a:gd name="T8" fmla="*/ 14 w 17"/>
                    <a:gd name="T9" fmla="*/ 8 h 16"/>
                  </a:gdLst>
                  <a:ahLst/>
                  <a:cxnLst>
                    <a:cxn ang="0">
                      <a:pos x="T0" y="T1"/>
                    </a:cxn>
                    <a:cxn ang="0">
                      <a:pos x="T2" y="T3"/>
                    </a:cxn>
                    <a:cxn ang="0">
                      <a:pos x="T4" y="T5"/>
                    </a:cxn>
                    <a:cxn ang="0">
                      <a:pos x="T6" y="T7"/>
                    </a:cxn>
                    <a:cxn ang="0">
                      <a:pos x="T8" y="T9"/>
                    </a:cxn>
                  </a:cxnLst>
                  <a:rect l="0" t="0" r="r" b="b"/>
                  <a:pathLst>
                    <a:path w="17" h="16">
                      <a:moveTo>
                        <a:pt x="14" y="8"/>
                      </a:moveTo>
                      <a:cubicBezTo>
                        <a:pt x="17" y="12"/>
                        <a:pt x="16" y="16"/>
                        <a:pt x="13" y="15"/>
                      </a:cubicBezTo>
                      <a:cubicBezTo>
                        <a:pt x="7" y="14"/>
                        <a:pt x="0" y="3"/>
                        <a:pt x="4" y="1"/>
                      </a:cubicBezTo>
                      <a:cubicBezTo>
                        <a:pt x="4" y="1"/>
                        <a:pt x="4" y="1"/>
                        <a:pt x="4" y="1"/>
                      </a:cubicBezTo>
                      <a:cubicBezTo>
                        <a:pt x="8" y="0"/>
                        <a:pt x="12" y="5"/>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6" name="Freeform 761">
                  <a:extLst>
                    <a:ext uri="{FF2B5EF4-FFF2-40B4-BE49-F238E27FC236}">
                      <a16:creationId xmlns:a16="http://schemas.microsoft.com/office/drawing/2014/main" id="{35BDB35A-A34B-42D6-B145-98EA6700C4A9}"/>
                    </a:ext>
                  </a:extLst>
                </p:cNvPr>
                <p:cNvSpPr>
                  <a:spLocks/>
                </p:cNvSpPr>
                <p:nvPr/>
              </p:nvSpPr>
              <p:spPr bwMode="auto">
                <a:xfrm>
                  <a:off x="4906" y="1662"/>
                  <a:ext cx="26" cy="25"/>
                </a:xfrm>
                <a:custGeom>
                  <a:avLst/>
                  <a:gdLst>
                    <a:gd name="T0" fmla="*/ 15 w 18"/>
                    <a:gd name="T1" fmla="*/ 8 h 17"/>
                    <a:gd name="T2" fmla="*/ 12 w 18"/>
                    <a:gd name="T3" fmla="*/ 15 h 17"/>
                    <a:gd name="T4" fmla="*/ 4 w 18"/>
                    <a:gd name="T5" fmla="*/ 1 h 17"/>
                    <a:gd name="T6" fmla="*/ 5 w 18"/>
                    <a:gd name="T7" fmla="*/ 1 h 17"/>
                    <a:gd name="T8" fmla="*/ 15 w 18"/>
                    <a:gd name="T9" fmla="*/ 8 h 17"/>
                  </a:gdLst>
                  <a:ahLst/>
                  <a:cxnLst>
                    <a:cxn ang="0">
                      <a:pos x="T0" y="T1"/>
                    </a:cxn>
                    <a:cxn ang="0">
                      <a:pos x="T2" y="T3"/>
                    </a:cxn>
                    <a:cxn ang="0">
                      <a:pos x="T4" y="T5"/>
                    </a:cxn>
                    <a:cxn ang="0">
                      <a:pos x="T6" y="T7"/>
                    </a:cxn>
                    <a:cxn ang="0">
                      <a:pos x="T8" y="T9"/>
                    </a:cxn>
                  </a:cxnLst>
                  <a:rect l="0" t="0" r="r" b="b"/>
                  <a:pathLst>
                    <a:path w="18" h="17">
                      <a:moveTo>
                        <a:pt x="15" y="8"/>
                      </a:moveTo>
                      <a:cubicBezTo>
                        <a:pt x="18" y="13"/>
                        <a:pt x="16" y="17"/>
                        <a:pt x="12" y="15"/>
                      </a:cubicBezTo>
                      <a:cubicBezTo>
                        <a:pt x="6" y="13"/>
                        <a:pt x="0" y="3"/>
                        <a:pt x="4" y="1"/>
                      </a:cubicBezTo>
                      <a:cubicBezTo>
                        <a:pt x="4" y="1"/>
                        <a:pt x="5" y="1"/>
                        <a:pt x="5" y="1"/>
                      </a:cubicBezTo>
                      <a:cubicBezTo>
                        <a:pt x="9" y="0"/>
                        <a:pt x="13"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7" name="Freeform 762">
                  <a:extLst>
                    <a:ext uri="{FF2B5EF4-FFF2-40B4-BE49-F238E27FC236}">
                      <a16:creationId xmlns:a16="http://schemas.microsoft.com/office/drawing/2014/main" id="{F198436D-898D-4CE1-91E7-5862860B8362}"/>
                    </a:ext>
                  </a:extLst>
                </p:cNvPr>
                <p:cNvSpPr>
                  <a:spLocks/>
                </p:cNvSpPr>
                <p:nvPr/>
              </p:nvSpPr>
              <p:spPr bwMode="auto">
                <a:xfrm>
                  <a:off x="4991" y="1772"/>
                  <a:ext cx="26" cy="26"/>
                </a:xfrm>
                <a:custGeom>
                  <a:avLst/>
                  <a:gdLst>
                    <a:gd name="T0" fmla="*/ 15 w 18"/>
                    <a:gd name="T1" fmla="*/ 8 h 18"/>
                    <a:gd name="T2" fmla="*/ 10 w 18"/>
                    <a:gd name="T3" fmla="*/ 16 h 18"/>
                    <a:gd name="T4" fmla="*/ 5 w 18"/>
                    <a:gd name="T5" fmla="*/ 0 h 18"/>
                    <a:gd name="T6" fmla="*/ 6 w 18"/>
                    <a:gd name="T7" fmla="*/ 0 h 18"/>
                    <a:gd name="T8" fmla="*/ 15 w 18"/>
                    <a:gd name="T9" fmla="*/ 8 h 18"/>
                  </a:gdLst>
                  <a:ahLst/>
                  <a:cxnLst>
                    <a:cxn ang="0">
                      <a:pos x="T0" y="T1"/>
                    </a:cxn>
                    <a:cxn ang="0">
                      <a:pos x="T2" y="T3"/>
                    </a:cxn>
                    <a:cxn ang="0">
                      <a:pos x="T4" y="T5"/>
                    </a:cxn>
                    <a:cxn ang="0">
                      <a:pos x="T6" y="T7"/>
                    </a:cxn>
                    <a:cxn ang="0">
                      <a:pos x="T8" y="T9"/>
                    </a:cxn>
                  </a:cxnLst>
                  <a:rect l="0" t="0" r="r" b="b"/>
                  <a:pathLst>
                    <a:path w="18" h="18">
                      <a:moveTo>
                        <a:pt x="15" y="8"/>
                      </a:moveTo>
                      <a:cubicBezTo>
                        <a:pt x="18" y="14"/>
                        <a:pt x="15" y="18"/>
                        <a:pt x="10" y="16"/>
                      </a:cubicBezTo>
                      <a:cubicBezTo>
                        <a:pt x="4" y="13"/>
                        <a:pt x="0" y="2"/>
                        <a:pt x="5" y="0"/>
                      </a:cubicBezTo>
                      <a:cubicBezTo>
                        <a:pt x="5" y="0"/>
                        <a:pt x="5" y="0"/>
                        <a:pt x="6" y="0"/>
                      </a:cubicBezTo>
                      <a:cubicBezTo>
                        <a:pt x="10" y="0"/>
                        <a:pt x="14"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8" name="Freeform 763">
                  <a:extLst>
                    <a:ext uri="{FF2B5EF4-FFF2-40B4-BE49-F238E27FC236}">
                      <a16:creationId xmlns:a16="http://schemas.microsoft.com/office/drawing/2014/main" id="{C421F27A-3945-4F13-B989-0E7087B0E6EE}"/>
                    </a:ext>
                  </a:extLst>
                </p:cNvPr>
                <p:cNvSpPr>
                  <a:spLocks/>
                </p:cNvSpPr>
                <p:nvPr/>
              </p:nvSpPr>
              <p:spPr bwMode="auto">
                <a:xfrm>
                  <a:off x="5015" y="1820"/>
                  <a:ext cx="24" cy="29"/>
                </a:xfrm>
                <a:custGeom>
                  <a:avLst/>
                  <a:gdLst>
                    <a:gd name="T0" fmla="*/ 15 w 17"/>
                    <a:gd name="T1" fmla="*/ 9 h 20"/>
                    <a:gd name="T2" fmla="*/ 9 w 17"/>
                    <a:gd name="T3" fmla="*/ 18 h 20"/>
                    <a:gd name="T4" fmla="*/ 5 w 17"/>
                    <a:gd name="T5" fmla="*/ 1 h 20"/>
                    <a:gd name="T6" fmla="*/ 5 w 17"/>
                    <a:gd name="T7" fmla="*/ 1 h 20"/>
                    <a:gd name="T8" fmla="*/ 15 w 17"/>
                    <a:gd name="T9" fmla="*/ 9 h 20"/>
                  </a:gdLst>
                  <a:ahLst/>
                  <a:cxnLst>
                    <a:cxn ang="0">
                      <a:pos x="T0" y="T1"/>
                    </a:cxn>
                    <a:cxn ang="0">
                      <a:pos x="T2" y="T3"/>
                    </a:cxn>
                    <a:cxn ang="0">
                      <a:pos x="T4" y="T5"/>
                    </a:cxn>
                    <a:cxn ang="0">
                      <a:pos x="T6" y="T7"/>
                    </a:cxn>
                    <a:cxn ang="0">
                      <a:pos x="T8" y="T9"/>
                    </a:cxn>
                  </a:cxnLst>
                  <a:rect l="0" t="0" r="r" b="b"/>
                  <a:pathLst>
                    <a:path w="17" h="20">
                      <a:moveTo>
                        <a:pt x="15" y="9"/>
                      </a:moveTo>
                      <a:cubicBezTo>
                        <a:pt x="17" y="15"/>
                        <a:pt x="14" y="20"/>
                        <a:pt x="9" y="18"/>
                      </a:cubicBezTo>
                      <a:cubicBezTo>
                        <a:pt x="3" y="15"/>
                        <a:pt x="0" y="3"/>
                        <a:pt x="5" y="1"/>
                      </a:cubicBezTo>
                      <a:cubicBezTo>
                        <a:pt x="5" y="1"/>
                        <a:pt x="5" y="1"/>
                        <a:pt x="5" y="1"/>
                      </a:cubicBezTo>
                      <a:cubicBezTo>
                        <a:pt x="10" y="0"/>
                        <a:pt x="13" y="5"/>
                        <a:pt x="1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9" name="Freeform 764">
                  <a:extLst>
                    <a:ext uri="{FF2B5EF4-FFF2-40B4-BE49-F238E27FC236}">
                      <a16:creationId xmlns:a16="http://schemas.microsoft.com/office/drawing/2014/main" id="{027760E5-2339-4732-BA5D-B33204280D5F}"/>
                    </a:ext>
                  </a:extLst>
                </p:cNvPr>
                <p:cNvSpPr>
                  <a:spLocks/>
                </p:cNvSpPr>
                <p:nvPr/>
              </p:nvSpPr>
              <p:spPr bwMode="auto">
                <a:xfrm>
                  <a:off x="4941" y="1680"/>
                  <a:ext cx="26" cy="24"/>
                </a:xfrm>
                <a:custGeom>
                  <a:avLst/>
                  <a:gdLst>
                    <a:gd name="T0" fmla="*/ 15 w 18"/>
                    <a:gd name="T1" fmla="*/ 8 h 17"/>
                    <a:gd name="T2" fmla="*/ 12 w 18"/>
                    <a:gd name="T3" fmla="*/ 16 h 17"/>
                    <a:gd name="T4" fmla="*/ 4 w 18"/>
                    <a:gd name="T5" fmla="*/ 1 h 17"/>
                    <a:gd name="T6" fmla="*/ 5 w 18"/>
                    <a:gd name="T7" fmla="*/ 1 h 17"/>
                    <a:gd name="T8" fmla="*/ 15 w 18"/>
                    <a:gd name="T9" fmla="*/ 8 h 17"/>
                  </a:gdLst>
                  <a:ahLst/>
                  <a:cxnLst>
                    <a:cxn ang="0">
                      <a:pos x="T0" y="T1"/>
                    </a:cxn>
                    <a:cxn ang="0">
                      <a:pos x="T2" y="T3"/>
                    </a:cxn>
                    <a:cxn ang="0">
                      <a:pos x="T4" y="T5"/>
                    </a:cxn>
                    <a:cxn ang="0">
                      <a:pos x="T6" y="T7"/>
                    </a:cxn>
                    <a:cxn ang="0">
                      <a:pos x="T8" y="T9"/>
                    </a:cxn>
                  </a:cxnLst>
                  <a:rect l="0" t="0" r="r" b="b"/>
                  <a:pathLst>
                    <a:path w="18" h="17">
                      <a:moveTo>
                        <a:pt x="15" y="8"/>
                      </a:moveTo>
                      <a:cubicBezTo>
                        <a:pt x="18" y="13"/>
                        <a:pt x="16" y="17"/>
                        <a:pt x="12" y="16"/>
                      </a:cubicBezTo>
                      <a:cubicBezTo>
                        <a:pt x="6" y="14"/>
                        <a:pt x="0" y="3"/>
                        <a:pt x="4" y="1"/>
                      </a:cubicBezTo>
                      <a:cubicBezTo>
                        <a:pt x="5" y="1"/>
                        <a:pt x="5" y="1"/>
                        <a:pt x="5" y="1"/>
                      </a:cubicBezTo>
                      <a:cubicBezTo>
                        <a:pt x="9" y="0"/>
                        <a:pt x="13"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0" name="Freeform 765">
                  <a:extLst>
                    <a:ext uri="{FF2B5EF4-FFF2-40B4-BE49-F238E27FC236}">
                      <a16:creationId xmlns:a16="http://schemas.microsoft.com/office/drawing/2014/main" id="{9F54CC77-6F0A-4490-9402-2D17793912CA}"/>
                    </a:ext>
                  </a:extLst>
                </p:cNvPr>
                <p:cNvSpPr>
                  <a:spLocks/>
                </p:cNvSpPr>
                <p:nvPr/>
              </p:nvSpPr>
              <p:spPr bwMode="auto">
                <a:xfrm>
                  <a:off x="4967" y="1725"/>
                  <a:ext cx="26" cy="26"/>
                </a:xfrm>
                <a:custGeom>
                  <a:avLst/>
                  <a:gdLst>
                    <a:gd name="T0" fmla="*/ 15 w 18"/>
                    <a:gd name="T1" fmla="*/ 8 h 18"/>
                    <a:gd name="T2" fmla="*/ 12 w 18"/>
                    <a:gd name="T3" fmla="*/ 16 h 18"/>
                    <a:gd name="T4" fmla="*/ 5 w 18"/>
                    <a:gd name="T5" fmla="*/ 1 h 18"/>
                    <a:gd name="T6" fmla="*/ 5 w 18"/>
                    <a:gd name="T7" fmla="*/ 1 h 18"/>
                    <a:gd name="T8" fmla="*/ 15 w 18"/>
                    <a:gd name="T9" fmla="*/ 8 h 18"/>
                  </a:gdLst>
                  <a:ahLst/>
                  <a:cxnLst>
                    <a:cxn ang="0">
                      <a:pos x="T0" y="T1"/>
                    </a:cxn>
                    <a:cxn ang="0">
                      <a:pos x="T2" y="T3"/>
                    </a:cxn>
                    <a:cxn ang="0">
                      <a:pos x="T4" y="T5"/>
                    </a:cxn>
                    <a:cxn ang="0">
                      <a:pos x="T6" y="T7"/>
                    </a:cxn>
                    <a:cxn ang="0">
                      <a:pos x="T8" y="T9"/>
                    </a:cxn>
                  </a:cxnLst>
                  <a:rect l="0" t="0" r="r" b="b"/>
                  <a:pathLst>
                    <a:path w="18" h="18">
                      <a:moveTo>
                        <a:pt x="15" y="8"/>
                      </a:moveTo>
                      <a:cubicBezTo>
                        <a:pt x="18" y="14"/>
                        <a:pt x="16" y="18"/>
                        <a:pt x="12" y="16"/>
                      </a:cubicBezTo>
                      <a:cubicBezTo>
                        <a:pt x="5" y="14"/>
                        <a:pt x="0" y="3"/>
                        <a:pt x="5" y="1"/>
                      </a:cubicBezTo>
                      <a:cubicBezTo>
                        <a:pt x="5" y="1"/>
                        <a:pt x="5" y="1"/>
                        <a:pt x="5" y="1"/>
                      </a:cubicBezTo>
                      <a:cubicBezTo>
                        <a:pt x="9" y="0"/>
                        <a:pt x="14"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1" name="Freeform 766">
                  <a:extLst>
                    <a:ext uri="{FF2B5EF4-FFF2-40B4-BE49-F238E27FC236}">
                      <a16:creationId xmlns:a16="http://schemas.microsoft.com/office/drawing/2014/main" id="{FA3ACDD9-091D-4BF9-9275-755780A4B602}"/>
                    </a:ext>
                  </a:extLst>
                </p:cNvPr>
                <p:cNvSpPr>
                  <a:spLocks/>
                </p:cNvSpPr>
                <p:nvPr/>
              </p:nvSpPr>
              <p:spPr bwMode="auto">
                <a:xfrm>
                  <a:off x="4883" y="1597"/>
                  <a:ext cx="25" cy="22"/>
                </a:xfrm>
                <a:custGeom>
                  <a:avLst/>
                  <a:gdLst>
                    <a:gd name="T0" fmla="*/ 14 w 17"/>
                    <a:gd name="T1" fmla="*/ 7 h 15"/>
                    <a:gd name="T2" fmla="*/ 13 w 17"/>
                    <a:gd name="T3" fmla="*/ 14 h 15"/>
                    <a:gd name="T4" fmla="*/ 3 w 17"/>
                    <a:gd name="T5" fmla="*/ 1 h 15"/>
                    <a:gd name="T6" fmla="*/ 4 w 17"/>
                    <a:gd name="T7" fmla="*/ 0 h 15"/>
                    <a:gd name="T8" fmla="*/ 14 w 17"/>
                    <a:gd name="T9" fmla="*/ 7 h 15"/>
                  </a:gdLst>
                  <a:ahLst/>
                  <a:cxnLst>
                    <a:cxn ang="0">
                      <a:pos x="T0" y="T1"/>
                    </a:cxn>
                    <a:cxn ang="0">
                      <a:pos x="T2" y="T3"/>
                    </a:cxn>
                    <a:cxn ang="0">
                      <a:pos x="T4" y="T5"/>
                    </a:cxn>
                    <a:cxn ang="0">
                      <a:pos x="T6" y="T7"/>
                    </a:cxn>
                    <a:cxn ang="0">
                      <a:pos x="T8" y="T9"/>
                    </a:cxn>
                  </a:cxnLst>
                  <a:rect l="0" t="0" r="r" b="b"/>
                  <a:pathLst>
                    <a:path w="17" h="15">
                      <a:moveTo>
                        <a:pt x="14" y="7"/>
                      </a:moveTo>
                      <a:cubicBezTo>
                        <a:pt x="17" y="11"/>
                        <a:pt x="17" y="15"/>
                        <a:pt x="13" y="14"/>
                      </a:cubicBezTo>
                      <a:cubicBezTo>
                        <a:pt x="7" y="13"/>
                        <a:pt x="0" y="3"/>
                        <a:pt x="3" y="1"/>
                      </a:cubicBezTo>
                      <a:cubicBezTo>
                        <a:pt x="3" y="1"/>
                        <a:pt x="4" y="0"/>
                        <a:pt x="4" y="0"/>
                      </a:cubicBezTo>
                      <a:cubicBezTo>
                        <a:pt x="7" y="0"/>
                        <a:pt x="12"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2" name="Freeform 767">
                  <a:extLst>
                    <a:ext uri="{FF2B5EF4-FFF2-40B4-BE49-F238E27FC236}">
                      <a16:creationId xmlns:a16="http://schemas.microsoft.com/office/drawing/2014/main" id="{D7CBEB27-36B5-47C0-BDD7-A5851654AD8C}"/>
                    </a:ext>
                  </a:extLst>
                </p:cNvPr>
                <p:cNvSpPr>
                  <a:spLocks/>
                </p:cNvSpPr>
                <p:nvPr/>
              </p:nvSpPr>
              <p:spPr bwMode="auto">
                <a:xfrm>
                  <a:off x="4913" y="1638"/>
                  <a:ext cx="25" cy="21"/>
                </a:xfrm>
                <a:custGeom>
                  <a:avLst/>
                  <a:gdLst>
                    <a:gd name="T0" fmla="*/ 14 w 17"/>
                    <a:gd name="T1" fmla="*/ 7 h 15"/>
                    <a:gd name="T2" fmla="*/ 12 w 17"/>
                    <a:gd name="T3" fmla="*/ 15 h 15"/>
                    <a:gd name="T4" fmla="*/ 3 w 17"/>
                    <a:gd name="T5" fmla="*/ 1 h 15"/>
                    <a:gd name="T6" fmla="*/ 4 w 17"/>
                    <a:gd name="T7" fmla="*/ 0 h 15"/>
                    <a:gd name="T8" fmla="*/ 14 w 17"/>
                    <a:gd name="T9" fmla="*/ 7 h 15"/>
                  </a:gdLst>
                  <a:ahLst/>
                  <a:cxnLst>
                    <a:cxn ang="0">
                      <a:pos x="T0" y="T1"/>
                    </a:cxn>
                    <a:cxn ang="0">
                      <a:pos x="T2" y="T3"/>
                    </a:cxn>
                    <a:cxn ang="0">
                      <a:pos x="T4" y="T5"/>
                    </a:cxn>
                    <a:cxn ang="0">
                      <a:pos x="T6" y="T7"/>
                    </a:cxn>
                    <a:cxn ang="0">
                      <a:pos x="T8" y="T9"/>
                    </a:cxn>
                  </a:cxnLst>
                  <a:rect l="0" t="0" r="r" b="b"/>
                  <a:pathLst>
                    <a:path w="17" h="15">
                      <a:moveTo>
                        <a:pt x="14" y="7"/>
                      </a:moveTo>
                      <a:cubicBezTo>
                        <a:pt x="17" y="12"/>
                        <a:pt x="16" y="15"/>
                        <a:pt x="12" y="15"/>
                      </a:cubicBezTo>
                      <a:cubicBezTo>
                        <a:pt x="7" y="13"/>
                        <a:pt x="0" y="3"/>
                        <a:pt x="3" y="1"/>
                      </a:cubicBezTo>
                      <a:cubicBezTo>
                        <a:pt x="3" y="0"/>
                        <a:pt x="4" y="0"/>
                        <a:pt x="4" y="0"/>
                      </a:cubicBezTo>
                      <a:cubicBezTo>
                        <a:pt x="8" y="0"/>
                        <a:pt x="12"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3" name="Freeform 768">
                  <a:extLst>
                    <a:ext uri="{FF2B5EF4-FFF2-40B4-BE49-F238E27FC236}">
                      <a16:creationId xmlns:a16="http://schemas.microsoft.com/office/drawing/2014/main" id="{0BBC04B5-2EA3-4D6D-AB12-909DB4D8E289}"/>
                    </a:ext>
                  </a:extLst>
                </p:cNvPr>
                <p:cNvSpPr>
                  <a:spLocks/>
                </p:cNvSpPr>
                <p:nvPr/>
              </p:nvSpPr>
              <p:spPr bwMode="auto">
                <a:xfrm>
                  <a:off x="5030" y="1790"/>
                  <a:ext cx="25" cy="27"/>
                </a:xfrm>
                <a:custGeom>
                  <a:avLst/>
                  <a:gdLst>
                    <a:gd name="T0" fmla="*/ 14 w 17"/>
                    <a:gd name="T1" fmla="*/ 9 h 19"/>
                    <a:gd name="T2" fmla="*/ 10 w 17"/>
                    <a:gd name="T3" fmla="*/ 17 h 19"/>
                    <a:gd name="T4" fmla="*/ 4 w 17"/>
                    <a:gd name="T5" fmla="*/ 1 h 19"/>
                    <a:gd name="T6" fmla="*/ 5 w 17"/>
                    <a:gd name="T7" fmla="*/ 1 h 19"/>
                    <a:gd name="T8" fmla="*/ 14 w 17"/>
                    <a:gd name="T9" fmla="*/ 9 h 19"/>
                  </a:gdLst>
                  <a:ahLst/>
                  <a:cxnLst>
                    <a:cxn ang="0">
                      <a:pos x="T0" y="T1"/>
                    </a:cxn>
                    <a:cxn ang="0">
                      <a:pos x="T2" y="T3"/>
                    </a:cxn>
                    <a:cxn ang="0">
                      <a:pos x="T4" y="T5"/>
                    </a:cxn>
                    <a:cxn ang="0">
                      <a:pos x="T6" y="T7"/>
                    </a:cxn>
                    <a:cxn ang="0">
                      <a:pos x="T8" y="T9"/>
                    </a:cxn>
                  </a:cxnLst>
                  <a:rect l="0" t="0" r="r" b="b"/>
                  <a:pathLst>
                    <a:path w="17" h="19">
                      <a:moveTo>
                        <a:pt x="14" y="9"/>
                      </a:moveTo>
                      <a:cubicBezTo>
                        <a:pt x="17" y="15"/>
                        <a:pt x="14" y="19"/>
                        <a:pt x="10" y="17"/>
                      </a:cubicBezTo>
                      <a:cubicBezTo>
                        <a:pt x="3" y="14"/>
                        <a:pt x="0" y="3"/>
                        <a:pt x="4" y="1"/>
                      </a:cubicBezTo>
                      <a:cubicBezTo>
                        <a:pt x="4" y="1"/>
                        <a:pt x="5" y="1"/>
                        <a:pt x="5" y="1"/>
                      </a:cubicBezTo>
                      <a:cubicBezTo>
                        <a:pt x="9" y="0"/>
                        <a:pt x="13" y="5"/>
                        <a:pt x="1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4" name="Freeform 769">
                  <a:extLst>
                    <a:ext uri="{FF2B5EF4-FFF2-40B4-BE49-F238E27FC236}">
                      <a16:creationId xmlns:a16="http://schemas.microsoft.com/office/drawing/2014/main" id="{99022276-489B-4CD2-AD52-D4A265E93F0A}"/>
                    </a:ext>
                  </a:extLst>
                </p:cNvPr>
                <p:cNvSpPr>
                  <a:spLocks/>
                </p:cNvSpPr>
                <p:nvPr/>
              </p:nvSpPr>
              <p:spPr bwMode="auto">
                <a:xfrm>
                  <a:off x="5052" y="1839"/>
                  <a:ext cx="25" cy="29"/>
                </a:xfrm>
                <a:custGeom>
                  <a:avLst/>
                  <a:gdLst>
                    <a:gd name="T0" fmla="*/ 15 w 17"/>
                    <a:gd name="T1" fmla="*/ 9 h 20"/>
                    <a:gd name="T2" fmla="*/ 10 w 17"/>
                    <a:gd name="T3" fmla="*/ 18 h 20"/>
                    <a:gd name="T4" fmla="*/ 5 w 17"/>
                    <a:gd name="T5" fmla="*/ 1 h 20"/>
                    <a:gd name="T6" fmla="*/ 5 w 17"/>
                    <a:gd name="T7" fmla="*/ 1 h 20"/>
                    <a:gd name="T8" fmla="*/ 15 w 17"/>
                    <a:gd name="T9" fmla="*/ 9 h 20"/>
                  </a:gdLst>
                  <a:ahLst/>
                  <a:cxnLst>
                    <a:cxn ang="0">
                      <a:pos x="T0" y="T1"/>
                    </a:cxn>
                    <a:cxn ang="0">
                      <a:pos x="T2" y="T3"/>
                    </a:cxn>
                    <a:cxn ang="0">
                      <a:pos x="T4" y="T5"/>
                    </a:cxn>
                    <a:cxn ang="0">
                      <a:pos x="T6" y="T7"/>
                    </a:cxn>
                    <a:cxn ang="0">
                      <a:pos x="T8" y="T9"/>
                    </a:cxn>
                  </a:cxnLst>
                  <a:rect l="0" t="0" r="r" b="b"/>
                  <a:pathLst>
                    <a:path w="17" h="20">
                      <a:moveTo>
                        <a:pt x="15" y="9"/>
                      </a:moveTo>
                      <a:cubicBezTo>
                        <a:pt x="17" y="15"/>
                        <a:pt x="14" y="20"/>
                        <a:pt x="10" y="18"/>
                      </a:cubicBezTo>
                      <a:cubicBezTo>
                        <a:pt x="3" y="15"/>
                        <a:pt x="0" y="3"/>
                        <a:pt x="5" y="1"/>
                      </a:cubicBezTo>
                      <a:cubicBezTo>
                        <a:pt x="5" y="1"/>
                        <a:pt x="5" y="1"/>
                        <a:pt x="5" y="1"/>
                      </a:cubicBezTo>
                      <a:cubicBezTo>
                        <a:pt x="10" y="0"/>
                        <a:pt x="13" y="5"/>
                        <a:pt x="1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5" name="Freeform 770">
                  <a:extLst>
                    <a:ext uri="{FF2B5EF4-FFF2-40B4-BE49-F238E27FC236}">
                      <a16:creationId xmlns:a16="http://schemas.microsoft.com/office/drawing/2014/main" id="{892C856E-A1C7-4590-A2F9-F9B68F72E746}"/>
                    </a:ext>
                  </a:extLst>
                </p:cNvPr>
                <p:cNvSpPr>
                  <a:spLocks/>
                </p:cNvSpPr>
                <p:nvPr/>
              </p:nvSpPr>
              <p:spPr bwMode="auto">
                <a:xfrm>
                  <a:off x="4978" y="1697"/>
                  <a:ext cx="25" cy="25"/>
                </a:xfrm>
                <a:custGeom>
                  <a:avLst/>
                  <a:gdLst>
                    <a:gd name="T0" fmla="*/ 15 w 17"/>
                    <a:gd name="T1" fmla="*/ 8 h 17"/>
                    <a:gd name="T2" fmla="*/ 12 w 17"/>
                    <a:gd name="T3" fmla="*/ 16 h 17"/>
                    <a:gd name="T4" fmla="*/ 4 w 17"/>
                    <a:gd name="T5" fmla="*/ 1 h 17"/>
                    <a:gd name="T6" fmla="*/ 5 w 17"/>
                    <a:gd name="T7" fmla="*/ 0 h 17"/>
                    <a:gd name="T8" fmla="*/ 15 w 17"/>
                    <a:gd name="T9" fmla="*/ 8 h 17"/>
                  </a:gdLst>
                  <a:ahLst/>
                  <a:cxnLst>
                    <a:cxn ang="0">
                      <a:pos x="T0" y="T1"/>
                    </a:cxn>
                    <a:cxn ang="0">
                      <a:pos x="T2" y="T3"/>
                    </a:cxn>
                    <a:cxn ang="0">
                      <a:pos x="T4" y="T5"/>
                    </a:cxn>
                    <a:cxn ang="0">
                      <a:pos x="T6" y="T7"/>
                    </a:cxn>
                    <a:cxn ang="0">
                      <a:pos x="T8" y="T9"/>
                    </a:cxn>
                  </a:cxnLst>
                  <a:rect l="0" t="0" r="r" b="b"/>
                  <a:pathLst>
                    <a:path w="17" h="17">
                      <a:moveTo>
                        <a:pt x="15" y="8"/>
                      </a:moveTo>
                      <a:cubicBezTo>
                        <a:pt x="17" y="13"/>
                        <a:pt x="16" y="17"/>
                        <a:pt x="12" y="16"/>
                      </a:cubicBezTo>
                      <a:cubicBezTo>
                        <a:pt x="6" y="14"/>
                        <a:pt x="0" y="2"/>
                        <a:pt x="4" y="1"/>
                      </a:cubicBezTo>
                      <a:cubicBezTo>
                        <a:pt x="4" y="0"/>
                        <a:pt x="5" y="0"/>
                        <a:pt x="5" y="0"/>
                      </a:cubicBezTo>
                      <a:cubicBezTo>
                        <a:pt x="8" y="0"/>
                        <a:pt x="13" y="4"/>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6" name="Freeform 771">
                  <a:extLst>
                    <a:ext uri="{FF2B5EF4-FFF2-40B4-BE49-F238E27FC236}">
                      <a16:creationId xmlns:a16="http://schemas.microsoft.com/office/drawing/2014/main" id="{401FF573-9E1D-436F-AF35-9ECFE2B17D23}"/>
                    </a:ext>
                  </a:extLst>
                </p:cNvPr>
                <p:cNvSpPr>
                  <a:spLocks/>
                </p:cNvSpPr>
                <p:nvPr/>
              </p:nvSpPr>
              <p:spPr bwMode="auto">
                <a:xfrm>
                  <a:off x="5004" y="1742"/>
                  <a:ext cx="26" cy="26"/>
                </a:xfrm>
                <a:custGeom>
                  <a:avLst/>
                  <a:gdLst>
                    <a:gd name="T0" fmla="*/ 15 w 18"/>
                    <a:gd name="T1" fmla="*/ 9 h 18"/>
                    <a:gd name="T2" fmla="*/ 12 w 18"/>
                    <a:gd name="T3" fmla="*/ 17 h 18"/>
                    <a:gd name="T4" fmla="*/ 5 w 18"/>
                    <a:gd name="T5" fmla="*/ 1 h 18"/>
                    <a:gd name="T6" fmla="*/ 5 w 18"/>
                    <a:gd name="T7" fmla="*/ 1 h 18"/>
                    <a:gd name="T8" fmla="*/ 15 w 18"/>
                    <a:gd name="T9" fmla="*/ 9 h 18"/>
                  </a:gdLst>
                  <a:ahLst/>
                  <a:cxnLst>
                    <a:cxn ang="0">
                      <a:pos x="T0" y="T1"/>
                    </a:cxn>
                    <a:cxn ang="0">
                      <a:pos x="T2" y="T3"/>
                    </a:cxn>
                    <a:cxn ang="0">
                      <a:pos x="T4" y="T5"/>
                    </a:cxn>
                    <a:cxn ang="0">
                      <a:pos x="T6" y="T7"/>
                    </a:cxn>
                    <a:cxn ang="0">
                      <a:pos x="T8" y="T9"/>
                    </a:cxn>
                  </a:cxnLst>
                  <a:rect l="0" t="0" r="r" b="b"/>
                  <a:pathLst>
                    <a:path w="18" h="18">
                      <a:moveTo>
                        <a:pt x="15" y="9"/>
                      </a:moveTo>
                      <a:cubicBezTo>
                        <a:pt x="18" y="14"/>
                        <a:pt x="16" y="18"/>
                        <a:pt x="12" y="17"/>
                      </a:cubicBezTo>
                      <a:cubicBezTo>
                        <a:pt x="5" y="15"/>
                        <a:pt x="0" y="3"/>
                        <a:pt x="5" y="1"/>
                      </a:cubicBezTo>
                      <a:cubicBezTo>
                        <a:pt x="5" y="1"/>
                        <a:pt x="5" y="1"/>
                        <a:pt x="5" y="1"/>
                      </a:cubicBezTo>
                      <a:cubicBezTo>
                        <a:pt x="9" y="0"/>
                        <a:pt x="13" y="5"/>
                        <a:pt x="1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7" name="Freeform 772">
                  <a:extLst>
                    <a:ext uri="{FF2B5EF4-FFF2-40B4-BE49-F238E27FC236}">
                      <a16:creationId xmlns:a16="http://schemas.microsoft.com/office/drawing/2014/main" id="{1967C929-1ED8-4750-ACDE-DA3784EA5422}"/>
                    </a:ext>
                  </a:extLst>
                </p:cNvPr>
                <p:cNvSpPr>
                  <a:spLocks/>
                </p:cNvSpPr>
                <p:nvPr/>
              </p:nvSpPr>
              <p:spPr bwMode="auto">
                <a:xfrm>
                  <a:off x="4919" y="1612"/>
                  <a:ext cx="25" cy="21"/>
                </a:xfrm>
                <a:custGeom>
                  <a:avLst/>
                  <a:gdLst>
                    <a:gd name="T0" fmla="*/ 14 w 17"/>
                    <a:gd name="T1" fmla="*/ 7 h 15"/>
                    <a:gd name="T2" fmla="*/ 13 w 17"/>
                    <a:gd name="T3" fmla="*/ 15 h 15"/>
                    <a:gd name="T4" fmla="*/ 3 w 17"/>
                    <a:gd name="T5" fmla="*/ 1 h 15"/>
                    <a:gd name="T6" fmla="*/ 4 w 17"/>
                    <a:gd name="T7" fmla="*/ 1 h 15"/>
                    <a:gd name="T8" fmla="*/ 14 w 17"/>
                    <a:gd name="T9" fmla="*/ 7 h 15"/>
                  </a:gdLst>
                  <a:ahLst/>
                  <a:cxnLst>
                    <a:cxn ang="0">
                      <a:pos x="T0" y="T1"/>
                    </a:cxn>
                    <a:cxn ang="0">
                      <a:pos x="T2" y="T3"/>
                    </a:cxn>
                    <a:cxn ang="0">
                      <a:pos x="T4" y="T5"/>
                    </a:cxn>
                    <a:cxn ang="0">
                      <a:pos x="T6" y="T7"/>
                    </a:cxn>
                    <a:cxn ang="0">
                      <a:pos x="T8" y="T9"/>
                    </a:cxn>
                  </a:cxnLst>
                  <a:rect l="0" t="0" r="r" b="b"/>
                  <a:pathLst>
                    <a:path w="17" h="15">
                      <a:moveTo>
                        <a:pt x="14" y="7"/>
                      </a:moveTo>
                      <a:cubicBezTo>
                        <a:pt x="17" y="12"/>
                        <a:pt x="17" y="15"/>
                        <a:pt x="13" y="15"/>
                      </a:cubicBezTo>
                      <a:cubicBezTo>
                        <a:pt x="8" y="14"/>
                        <a:pt x="0" y="4"/>
                        <a:pt x="3" y="1"/>
                      </a:cubicBezTo>
                      <a:cubicBezTo>
                        <a:pt x="3" y="1"/>
                        <a:pt x="4" y="1"/>
                        <a:pt x="4" y="1"/>
                      </a:cubicBezTo>
                      <a:cubicBezTo>
                        <a:pt x="7" y="0"/>
                        <a:pt x="12"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8" name="Freeform 773">
                  <a:extLst>
                    <a:ext uri="{FF2B5EF4-FFF2-40B4-BE49-F238E27FC236}">
                      <a16:creationId xmlns:a16="http://schemas.microsoft.com/office/drawing/2014/main" id="{2CE9CA56-C40A-4CB7-B9DA-632DEBF40BCC}"/>
                    </a:ext>
                  </a:extLst>
                </p:cNvPr>
                <p:cNvSpPr>
                  <a:spLocks/>
                </p:cNvSpPr>
                <p:nvPr/>
              </p:nvSpPr>
              <p:spPr bwMode="auto">
                <a:xfrm>
                  <a:off x="4949" y="1654"/>
                  <a:ext cx="25" cy="23"/>
                </a:xfrm>
                <a:custGeom>
                  <a:avLst/>
                  <a:gdLst>
                    <a:gd name="T0" fmla="*/ 14 w 17"/>
                    <a:gd name="T1" fmla="*/ 7 h 16"/>
                    <a:gd name="T2" fmla="*/ 13 w 17"/>
                    <a:gd name="T3" fmla="*/ 15 h 16"/>
                    <a:gd name="T4" fmla="*/ 4 w 17"/>
                    <a:gd name="T5" fmla="*/ 1 h 16"/>
                    <a:gd name="T6" fmla="*/ 4 w 17"/>
                    <a:gd name="T7" fmla="*/ 0 h 16"/>
                    <a:gd name="T8" fmla="*/ 14 w 17"/>
                    <a:gd name="T9" fmla="*/ 7 h 16"/>
                  </a:gdLst>
                  <a:ahLst/>
                  <a:cxnLst>
                    <a:cxn ang="0">
                      <a:pos x="T0" y="T1"/>
                    </a:cxn>
                    <a:cxn ang="0">
                      <a:pos x="T2" y="T3"/>
                    </a:cxn>
                    <a:cxn ang="0">
                      <a:pos x="T4" y="T5"/>
                    </a:cxn>
                    <a:cxn ang="0">
                      <a:pos x="T6" y="T7"/>
                    </a:cxn>
                    <a:cxn ang="0">
                      <a:pos x="T8" y="T9"/>
                    </a:cxn>
                  </a:cxnLst>
                  <a:rect l="0" t="0" r="r" b="b"/>
                  <a:pathLst>
                    <a:path w="17" h="16">
                      <a:moveTo>
                        <a:pt x="14" y="7"/>
                      </a:moveTo>
                      <a:cubicBezTo>
                        <a:pt x="17" y="12"/>
                        <a:pt x="17" y="16"/>
                        <a:pt x="13" y="15"/>
                      </a:cubicBezTo>
                      <a:cubicBezTo>
                        <a:pt x="7" y="14"/>
                        <a:pt x="0" y="3"/>
                        <a:pt x="4" y="1"/>
                      </a:cubicBezTo>
                      <a:cubicBezTo>
                        <a:pt x="4" y="1"/>
                        <a:pt x="4" y="0"/>
                        <a:pt x="4" y="0"/>
                      </a:cubicBezTo>
                      <a:cubicBezTo>
                        <a:pt x="8" y="0"/>
                        <a:pt x="12"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9" name="Freeform 774">
                  <a:extLst>
                    <a:ext uri="{FF2B5EF4-FFF2-40B4-BE49-F238E27FC236}">
                      <a16:creationId xmlns:a16="http://schemas.microsoft.com/office/drawing/2014/main" id="{42527F70-1A03-452E-93AF-74138697309C}"/>
                    </a:ext>
                  </a:extLst>
                </p:cNvPr>
                <p:cNvSpPr>
                  <a:spLocks/>
                </p:cNvSpPr>
                <p:nvPr/>
              </p:nvSpPr>
              <p:spPr bwMode="auto">
                <a:xfrm>
                  <a:off x="5039" y="1761"/>
                  <a:ext cx="25" cy="26"/>
                </a:xfrm>
                <a:custGeom>
                  <a:avLst/>
                  <a:gdLst>
                    <a:gd name="T0" fmla="*/ 14 w 17"/>
                    <a:gd name="T1" fmla="*/ 8 h 18"/>
                    <a:gd name="T2" fmla="*/ 11 w 17"/>
                    <a:gd name="T3" fmla="*/ 17 h 18"/>
                    <a:gd name="T4" fmla="*/ 4 w 17"/>
                    <a:gd name="T5" fmla="*/ 1 h 18"/>
                    <a:gd name="T6" fmla="*/ 5 w 17"/>
                    <a:gd name="T7" fmla="*/ 1 h 18"/>
                    <a:gd name="T8" fmla="*/ 14 w 17"/>
                    <a:gd name="T9" fmla="*/ 8 h 18"/>
                  </a:gdLst>
                  <a:ahLst/>
                  <a:cxnLst>
                    <a:cxn ang="0">
                      <a:pos x="T0" y="T1"/>
                    </a:cxn>
                    <a:cxn ang="0">
                      <a:pos x="T2" y="T3"/>
                    </a:cxn>
                    <a:cxn ang="0">
                      <a:pos x="T4" y="T5"/>
                    </a:cxn>
                    <a:cxn ang="0">
                      <a:pos x="T6" y="T7"/>
                    </a:cxn>
                    <a:cxn ang="0">
                      <a:pos x="T8" y="T9"/>
                    </a:cxn>
                  </a:cxnLst>
                  <a:rect l="0" t="0" r="r" b="b"/>
                  <a:pathLst>
                    <a:path w="17" h="18">
                      <a:moveTo>
                        <a:pt x="14" y="8"/>
                      </a:moveTo>
                      <a:cubicBezTo>
                        <a:pt x="17" y="14"/>
                        <a:pt x="15" y="18"/>
                        <a:pt x="11" y="17"/>
                      </a:cubicBezTo>
                      <a:cubicBezTo>
                        <a:pt x="5" y="15"/>
                        <a:pt x="0" y="3"/>
                        <a:pt x="4" y="1"/>
                      </a:cubicBezTo>
                      <a:cubicBezTo>
                        <a:pt x="5" y="1"/>
                        <a:pt x="5" y="1"/>
                        <a:pt x="5" y="1"/>
                      </a:cubicBezTo>
                      <a:cubicBezTo>
                        <a:pt x="9" y="0"/>
                        <a:pt x="13" y="5"/>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0" name="Freeform 775">
                  <a:extLst>
                    <a:ext uri="{FF2B5EF4-FFF2-40B4-BE49-F238E27FC236}">
                      <a16:creationId xmlns:a16="http://schemas.microsoft.com/office/drawing/2014/main" id="{A684966A-F0BA-4B17-94C2-87252B5E625B}"/>
                    </a:ext>
                  </a:extLst>
                </p:cNvPr>
                <p:cNvSpPr>
                  <a:spLocks/>
                </p:cNvSpPr>
                <p:nvPr/>
              </p:nvSpPr>
              <p:spPr bwMode="auto">
                <a:xfrm>
                  <a:off x="5064" y="1809"/>
                  <a:ext cx="24" cy="29"/>
                </a:xfrm>
                <a:custGeom>
                  <a:avLst/>
                  <a:gdLst>
                    <a:gd name="T0" fmla="*/ 14 w 17"/>
                    <a:gd name="T1" fmla="*/ 9 h 20"/>
                    <a:gd name="T2" fmla="*/ 10 w 17"/>
                    <a:gd name="T3" fmla="*/ 17 h 20"/>
                    <a:gd name="T4" fmla="*/ 5 w 17"/>
                    <a:gd name="T5" fmla="*/ 1 h 20"/>
                    <a:gd name="T6" fmla="*/ 5 w 17"/>
                    <a:gd name="T7" fmla="*/ 1 h 20"/>
                    <a:gd name="T8" fmla="*/ 14 w 17"/>
                    <a:gd name="T9" fmla="*/ 9 h 20"/>
                  </a:gdLst>
                  <a:ahLst/>
                  <a:cxnLst>
                    <a:cxn ang="0">
                      <a:pos x="T0" y="T1"/>
                    </a:cxn>
                    <a:cxn ang="0">
                      <a:pos x="T2" y="T3"/>
                    </a:cxn>
                    <a:cxn ang="0">
                      <a:pos x="T4" y="T5"/>
                    </a:cxn>
                    <a:cxn ang="0">
                      <a:pos x="T6" y="T7"/>
                    </a:cxn>
                    <a:cxn ang="0">
                      <a:pos x="T8" y="T9"/>
                    </a:cxn>
                  </a:cxnLst>
                  <a:rect l="0" t="0" r="r" b="b"/>
                  <a:pathLst>
                    <a:path w="17" h="20">
                      <a:moveTo>
                        <a:pt x="14" y="9"/>
                      </a:moveTo>
                      <a:cubicBezTo>
                        <a:pt x="17" y="15"/>
                        <a:pt x="14" y="20"/>
                        <a:pt x="10" y="17"/>
                      </a:cubicBezTo>
                      <a:cubicBezTo>
                        <a:pt x="4" y="15"/>
                        <a:pt x="0" y="3"/>
                        <a:pt x="5" y="1"/>
                      </a:cubicBezTo>
                      <a:cubicBezTo>
                        <a:pt x="5" y="1"/>
                        <a:pt x="5" y="1"/>
                        <a:pt x="5" y="1"/>
                      </a:cubicBezTo>
                      <a:cubicBezTo>
                        <a:pt x="9" y="0"/>
                        <a:pt x="13" y="5"/>
                        <a:pt x="1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1" name="Freeform 776">
                  <a:extLst>
                    <a:ext uri="{FF2B5EF4-FFF2-40B4-BE49-F238E27FC236}">
                      <a16:creationId xmlns:a16="http://schemas.microsoft.com/office/drawing/2014/main" id="{88239517-5381-42CB-8EBD-BE7FA6759953}"/>
                    </a:ext>
                  </a:extLst>
                </p:cNvPr>
                <p:cNvSpPr>
                  <a:spLocks/>
                </p:cNvSpPr>
                <p:nvPr/>
              </p:nvSpPr>
              <p:spPr bwMode="auto">
                <a:xfrm>
                  <a:off x="4984" y="1669"/>
                  <a:ext cx="25" cy="25"/>
                </a:xfrm>
                <a:custGeom>
                  <a:avLst/>
                  <a:gdLst>
                    <a:gd name="T0" fmla="*/ 14 w 17"/>
                    <a:gd name="T1" fmla="*/ 8 h 17"/>
                    <a:gd name="T2" fmla="*/ 13 w 17"/>
                    <a:gd name="T3" fmla="*/ 16 h 17"/>
                    <a:gd name="T4" fmla="*/ 3 w 17"/>
                    <a:gd name="T5" fmla="*/ 1 h 17"/>
                    <a:gd name="T6" fmla="*/ 4 w 17"/>
                    <a:gd name="T7" fmla="*/ 1 h 17"/>
                    <a:gd name="T8" fmla="*/ 14 w 17"/>
                    <a:gd name="T9" fmla="*/ 8 h 17"/>
                  </a:gdLst>
                  <a:ahLst/>
                  <a:cxnLst>
                    <a:cxn ang="0">
                      <a:pos x="T0" y="T1"/>
                    </a:cxn>
                    <a:cxn ang="0">
                      <a:pos x="T2" y="T3"/>
                    </a:cxn>
                    <a:cxn ang="0">
                      <a:pos x="T4" y="T5"/>
                    </a:cxn>
                    <a:cxn ang="0">
                      <a:pos x="T6" y="T7"/>
                    </a:cxn>
                    <a:cxn ang="0">
                      <a:pos x="T8" y="T9"/>
                    </a:cxn>
                  </a:cxnLst>
                  <a:rect l="0" t="0" r="r" b="b"/>
                  <a:pathLst>
                    <a:path w="17" h="17">
                      <a:moveTo>
                        <a:pt x="14" y="8"/>
                      </a:moveTo>
                      <a:cubicBezTo>
                        <a:pt x="17" y="13"/>
                        <a:pt x="16" y="17"/>
                        <a:pt x="13" y="16"/>
                      </a:cubicBezTo>
                      <a:cubicBezTo>
                        <a:pt x="7" y="15"/>
                        <a:pt x="0" y="4"/>
                        <a:pt x="3" y="1"/>
                      </a:cubicBezTo>
                      <a:cubicBezTo>
                        <a:pt x="3" y="1"/>
                        <a:pt x="4" y="1"/>
                        <a:pt x="4" y="1"/>
                      </a:cubicBezTo>
                      <a:cubicBezTo>
                        <a:pt x="7" y="0"/>
                        <a:pt x="12" y="5"/>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2" name="Freeform 777">
                  <a:extLst>
                    <a:ext uri="{FF2B5EF4-FFF2-40B4-BE49-F238E27FC236}">
                      <a16:creationId xmlns:a16="http://schemas.microsoft.com/office/drawing/2014/main" id="{2C0556EA-5B9E-4E0E-97A4-AF34FD470B5F}"/>
                    </a:ext>
                  </a:extLst>
                </p:cNvPr>
                <p:cNvSpPr>
                  <a:spLocks/>
                </p:cNvSpPr>
                <p:nvPr/>
              </p:nvSpPr>
              <p:spPr bwMode="auto">
                <a:xfrm>
                  <a:off x="5013" y="1714"/>
                  <a:ext cx="25" cy="25"/>
                </a:xfrm>
                <a:custGeom>
                  <a:avLst/>
                  <a:gdLst>
                    <a:gd name="T0" fmla="*/ 14 w 17"/>
                    <a:gd name="T1" fmla="*/ 8 h 17"/>
                    <a:gd name="T2" fmla="*/ 11 w 17"/>
                    <a:gd name="T3" fmla="*/ 16 h 17"/>
                    <a:gd name="T4" fmla="*/ 4 w 17"/>
                    <a:gd name="T5" fmla="*/ 1 h 17"/>
                    <a:gd name="T6" fmla="*/ 4 w 17"/>
                    <a:gd name="T7" fmla="*/ 1 h 17"/>
                    <a:gd name="T8" fmla="*/ 14 w 17"/>
                    <a:gd name="T9" fmla="*/ 8 h 17"/>
                  </a:gdLst>
                  <a:ahLst/>
                  <a:cxnLst>
                    <a:cxn ang="0">
                      <a:pos x="T0" y="T1"/>
                    </a:cxn>
                    <a:cxn ang="0">
                      <a:pos x="T2" y="T3"/>
                    </a:cxn>
                    <a:cxn ang="0">
                      <a:pos x="T4" y="T5"/>
                    </a:cxn>
                    <a:cxn ang="0">
                      <a:pos x="T6" y="T7"/>
                    </a:cxn>
                    <a:cxn ang="0">
                      <a:pos x="T8" y="T9"/>
                    </a:cxn>
                  </a:cxnLst>
                  <a:rect l="0" t="0" r="r" b="b"/>
                  <a:pathLst>
                    <a:path w="17" h="17">
                      <a:moveTo>
                        <a:pt x="14" y="8"/>
                      </a:moveTo>
                      <a:cubicBezTo>
                        <a:pt x="17" y="13"/>
                        <a:pt x="16" y="17"/>
                        <a:pt x="11" y="16"/>
                      </a:cubicBezTo>
                      <a:cubicBezTo>
                        <a:pt x="5" y="14"/>
                        <a:pt x="0" y="3"/>
                        <a:pt x="4" y="1"/>
                      </a:cubicBezTo>
                      <a:cubicBezTo>
                        <a:pt x="4" y="1"/>
                        <a:pt x="4" y="1"/>
                        <a:pt x="4" y="1"/>
                      </a:cubicBezTo>
                      <a:cubicBezTo>
                        <a:pt x="8" y="0"/>
                        <a:pt x="12" y="4"/>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3" name="Freeform 778">
                  <a:extLst>
                    <a:ext uri="{FF2B5EF4-FFF2-40B4-BE49-F238E27FC236}">
                      <a16:creationId xmlns:a16="http://schemas.microsoft.com/office/drawing/2014/main" id="{10F97AB4-B910-4D2B-8FAB-3041534F83E0}"/>
                    </a:ext>
                  </a:extLst>
                </p:cNvPr>
                <p:cNvSpPr>
                  <a:spLocks/>
                </p:cNvSpPr>
                <p:nvPr/>
              </p:nvSpPr>
              <p:spPr bwMode="auto">
                <a:xfrm>
                  <a:off x="4921" y="1588"/>
                  <a:ext cx="24" cy="21"/>
                </a:xfrm>
                <a:custGeom>
                  <a:avLst/>
                  <a:gdLst>
                    <a:gd name="T0" fmla="*/ 13 w 17"/>
                    <a:gd name="T1" fmla="*/ 7 h 14"/>
                    <a:gd name="T2" fmla="*/ 14 w 17"/>
                    <a:gd name="T3" fmla="*/ 14 h 14"/>
                    <a:gd name="T4" fmla="*/ 2 w 17"/>
                    <a:gd name="T5" fmla="*/ 1 h 14"/>
                    <a:gd name="T6" fmla="*/ 3 w 17"/>
                    <a:gd name="T7" fmla="*/ 0 h 14"/>
                    <a:gd name="T8" fmla="*/ 13 w 17"/>
                    <a:gd name="T9" fmla="*/ 7 h 14"/>
                  </a:gdLst>
                  <a:ahLst/>
                  <a:cxnLst>
                    <a:cxn ang="0">
                      <a:pos x="T0" y="T1"/>
                    </a:cxn>
                    <a:cxn ang="0">
                      <a:pos x="T2" y="T3"/>
                    </a:cxn>
                    <a:cxn ang="0">
                      <a:pos x="T4" y="T5"/>
                    </a:cxn>
                    <a:cxn ang="0">
                      <a:pos x="T6" y="T7"/>
                    </a:cxn>
                    <a:cxn ang="0">
                      <a:pos x="T8" y="T9"/>
                    </a:cxn>
                  </a:cxnLst>
                  <a:rect l="0" t="0" r="r" b="b"/>
                  <a:pathLst>
                    <a:path w="17" h="14">
                      <a:moveTo>
                        <a:pt x="13" y="7"/>
                      </a:moveTo>
                      <a:cubicBezTo>
                        <a:pt x="16" y="11"/>
                        <a:pt x="17" y="14"/>
                        <a:pt x="14" y="14"/>
                      </a:cubicBezTo>
                      <a:cubicBezTo>
                        <a:pt x="9" y="13"/>
                        <a:pt x="0" y="3"/>
                        <a:pt x="2" y="1"/>
                      </a:cubicBezTo>
                      <a:cubicBezTo>
                        <a:pt x="3" y="1"/>
                        <a:pt x="3" y="0"/>
                        <a:pt x="3" y="0"/>
                      </a:cubicBezTo>
                      <a:cubicBezTo>
                        <a:pt x="6" y="0"/>
                        <a:pt x="11"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4" name="Freeform 779">
                  <a:extLst>
                    <a:ext uri="{FF2B5EF4-FFF2-40B4-BE49-F238E27FC236}">
                      <a16:creationId xmlns:a16="http://schemas.microsoft.com/office/drawing/2014/main" id="{9C8EB055-4618-4FDB-8ECF-E2A1A05FFD76}"/>
                    </a:ext>
                  </a:extLst>
                </p:cNvPr>
                <p:cNvSpPr>
                  <a:spLocks/>
                </p:cNvSpPr>
                <p:nvPr/>
              </p:nvSpPr>
              <p:spPr bwMode="auto">
                <a:xfrm>
                  <a:off x="4952" y="1627"/>
                  <a:ext cx="25" cy="24"/>
                </a:xfrm>
                <a:custGeom>
                  <a:avLst/>
                  <a:gdLst>
                    <a:gd name="T0" fmla="*/ 14 w 17"/>
                    <a:gd name="T1" fmla="*/ 8 h 16"/>
                    <a:gd name="T2" fmla="*/ 14 w 17"/>
                    <a:gd name="T3" fmla="*/ 15 h 16"/>
                    <a:gd name="T4" fmla="*/ 4 w 17"/>
                    <a:gd name="T5" fmla="*/ 1 h 16"/>
                    <a:gd name="T6" fmla="*/ 4 w 17"/>
                    <a:gd name="T7" fmla="*/ 1 h 16"/>
                    <a:gd name="T8" fmla="*/ 14 w 17"/>
                    <a:gd name="T9" fmla="*/ 8 h 16"/>
                  </a:gdLst>
                  <a:ahLst/>
                  <a:cxnLst>
                    <a:cxn ang="0">
                      <a:pos x="T0" y="T1"/>
                    </a:cxn>
                    <a:cxn ang="0">
                      <a:pos x="T2" y="T3"/>
                    </a:cxn>
                    <a:cxn ang="0">
                      <a:pos x="T4" y="T5"/>
                    </a:cxn>
                    <a:cxn ang="0">
                      <a:pos x="T6" y="T7"/>
                    </a:cxn>
                    <a:cxn ang="0">
                      <a:pos x="T8" y="T9"/>
                    </a:cxn>
                  </a:cxnLst>
                  <a:rect l="0" t="0" r="r" b="b"/>
                  <a:pathLst>
                    <a:path w="17" h="16">
                      <a:moveTo>
                        <a:pt x="14" y="8"/>
                      </a:moveTo>
                      <a:cubicBezTo>
                        <a:pt x="17" y="12"/>
                        <a:pt x="17" y="16"/>
                        <a:pt x="14" y="15"/>
                      </a:cubicBezTo>
                      <a:cubicBezTo>
                        <a:pt x="8" y="14"/>
                        <a:pt x="0" y="3"/>
                        <a:pt x="4" y="1"/>
                      </a:cubicBezTo>
                      <a:cubicBezTo>
                        <a:pt x="4" y="1"/>
                        <a:pt x="4" y="1"/>
                        <a:pt x="4" y="1"/>
                      </a:cubicBezTo>
                      <a:cubicBezTo>
                        <a:pt x="7" y="0"/>
                        <a:pt x="12" y="4"/>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5" name="Freeform 780">
                  <a:extLst>
                    <a:ext uri="{FF2B5EF4-FFF2-40B4-BE49-F238E27FC236}">
                      <a16:creationId xmlns:a16="http://schemas.microsoft.com/office/drawing/2014/main" id="{84D19CD8-CAC0-43E2-8DD5-56F9CB4B8EC6}"/>
                    </a:ext>
                  </a:extLst>
                </p:cNvPr>
                <p:cNvSpPr>
                  <a:spLocks/>
                </p:cNvSpPr>
                <p:nvPr/>
              </p:nvSpPr>
              <p:spPr bwMode="auto">
                <a:xfrm>
                  <a:off x="5075" y="1778"/>
                  <a:ext cx="23" cy="26"/>
                </a:xfrm>
                <a:custGeom>
                  <a:avLst/>
                  <a:gdLst>
                    <a:gd name="T0" fmla="*/ 14 w 16"/>
                    <a:gd name="T1" fmla="*/ 8 h 18"/>
                    <a:gd name="T2" fmla="*/ 11 w 16"/>
                    <a:gd name="T3" fmla="*/ 17 h 18"/>
                    <a:gd name="T4" fmla="*/ 4 w 16"/>
                    <a:gd name="T5" fmla="*/ 1 h 18"/>
                    <a:gd name="T6" fmla="*/ 5 w 16"/>
                    <a:gd name="T7" fmla="*/ 1 h 18"/>
                    <a:gd name="T8" fmla="*/ 14 w 16"/>
                    <a:gd name="T9" fmla="*/ 8 h 18"/>
                  </a:gdLst>
                  <a:ahLst/>
                  <a:cxnLst>
                    <a:cxn ang="0">
                      <a:pos x="T0" y="T1"/>
                    </a:cxn>
                    <a:cxn ang="0">
                      <a:pos x="T2" y="T3"/>
                    </a:cxn>
                    <a:cxn ang="0">
                      <a:pos x="T4" y="T5"/>
                    </a:cxn>
                    <a:cxn ang="0">
                      <a:pos x="T6" y="T7"/>
                    </a:cxn>
                    <a:cxn ang="0">
                      <a:pos x="T8" y="T9"/>
                    </a:cxn>
                  </a:cxnLst>
                  <a:rect l="0" t="0" r="r" b="b"/>
                  <a:pathLst>
                    <a:path w="16" h="18">
                      <a:moveTo>
                        <a:pt x="14" y="8"/>
                      </a:moveTo>
                      <a:cubicBezTo>
                        <a:pt x="16" y="14"/>
                        <a:pt x="15" y="18"/>
                        <a:pt x="11" y="17"/>
                      </a:cubicBezTo>
                      <a:cubicBezTo>
                        <a:pt x="5" y="15"/>
                        <a:pt x="0" y="3"/>
                        <a:pt x="4" y="1"/>
                      </a:cubicBezTo>
                      <a:cubicBezTo>
                        <a:pt x="4" y="1"/>
                        <a:pt x="4" y="1"/>
                        <a:pt x="5" y="1"/>
                      </a:cubicBezTo>
                      <a:cubicBezTo>
                        <a:pt x="8" y="0"/>
                        <a:pt x="12" y="5"/>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6" name="Freeform 781">
                  <a:extLst>
                    <a:ext uri="{FF2B5EF4-FFF2-40B4-BE49-F238E27FC236}">
                      <a16:creationId xmlns:a16="http://schemas.microsoft.com/office/drawing/2014/main" id="{F0A2784B-A54F-43FF-B84E-E017BD0643F1}"/>
                    </a:ext>
                  </a:extLst>
                </p:cNvPr>
                <p:cNvSpPr>
                  <a:spLocks/>
                </p:cNvSpPr>
                <p:nvPr/>
              </p:nvSpPr>
              <p:spPr bwMode="auto">
                <a:xfrm>
                  <a:off x="5098" y="1827"/>
                  <a:ext cx="25" cy="28"/>
                </a:xfrm>
                <a:custGeom>
                  <a:avLst/>
                  <a:gdLst>
                    <a:gd name="T0" fmla="*/ 15 w 17"/>
                    <a:gd name="T1" fmla="*/ 8 h 19"/>
                    <a:gd name="T2" fmla="*/ 11 w 17"/>
                    <a:gd name="T3" fmla="*/ 17 h 19"/>
                    <a:gd name="T4" fmla="*/ 6 w 17"/>
                    <a:gd name="T5" fmla="*/ 0 h 19"/>
                    <a:gd name="T6" fmla="*/ 15 w 17"/>
                    <a:gd name="T7" fmla="*/ 8 h 19"/>
                  </a:gdLst>
                  <a:ahLst/>
                  <a:cxnLst>
                    <a:cxn ang="0">
                      <a:pos x="T0" y="T1"/>
                    </a:cxn>
                    <a:cxn ang="0">
                      <a:pos x="T2" y="T3"/>
                    </a:cxn>
                    <a:cxn ang="0">
                      <a:pos x="T4" y="T5"/>
                    </a:cxn>
                    <a:cxn ang="0">
                      <a:pos x="T6" y="T7"/>
                    </a:cxn>
                  </a:cxnLst>
                  <a:rect l="0" t="0" r="r" b="b"/>
                  <a:pathLst>
                    <a:path w="17" h="19">
                      <a:moveTo>
                        <a:pt x="15" y="8"/>
                      </a:moveTo>
                      <a:cubicBezTo>
                        <a:pt x="17" y="15"/>
                        <a:pt x="15" y="19"/>
                        <a:pt x="11" y="17"/>
                      </a:cubicBezTo>
                      <a:cubicBezTo>
                        <a:pt x="5" y="15"/>
                        <a:pt x="0" y="2"/>
                        <a:pt x="6" y="0"/>
                      </a:cubicBezTo>
                      <a:cubicBezTo>
                        <a:pt x="9" y="0"/>
                        <a:pt x="13" y="5"/>
                        <a:pt x="1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7" name="Freeform 782">
                  <a:extLst>
                    <a:ext uri="{FF2B5EF4-FFF2-40B4-BE49-F238E27FC236}">
                      <a16:creationId xmlns:a16="http://schemas.microsoft.com/office/drawing/2014/main" id="{792AE293-9030-407D-AB2A-A165AB88E5D0}"/>
                    </a:ext>
                  </a:extLst>
                </p:cNvPr>
                <p:cNvSpPr>
                  <a:spLocks/>
                </p:cNvSpPr>
                <p:nvPr/>
              </p:nvSpPr>
              <p:spPr bwMode="auto">
                <a:xfrm>
                  <a:off x="5019" y="1685"/>
                  <a:ext cx="24" cy="25"/>
                </a:xfrm>
                <a:custGeom>
                  <a:avLst/>
                  <a:gdLst>
                    <a:gd name="T0" fmla="*/ 14 w 17"/>
                    <a:gd name="T1" fmla="*/ 8 h 17"/>
                    <a:gd name="T2" fmla="*/ 13 w 17"/>
                    <a:gd name="T3" fmla="*/ 16 h 17"/>
                    <a:gd name="T4" fmla="*/ 4 w 17"/>
                    <a:gd name="T5" fmla="*/ 1 h 17"/>
                    <a:gd name="T6" fmla="*/ 5 w 17"/>
                    <a:gd name="T7" fmla="*/ 1 h 17"/>
                    <a:gd name="T8" fmla="*/ 14 w 17"/>
                    <a:gd name="T9" fmla="*/ 8 h 17"/>
                  </a:gdLst>
                  <a:ahLst/>
                  <a:cxnLst>
                    <a:cxn ang="0">
                      <a:pos x="T0" y="T1"/>
                    </a:cxn>
                    <a:cxn ang="0">
                      <a:pos x="T2" y="T3"/>
                    </a:cxn>
                    <a:cxn ang="0">
                      <a:pos x="T4" y="T5"/>
                    </a:cxn>
                    <a:cxn ang="0">
                      <a:pos x="T6" y="T7"/>
                    </a:cxn>
                    <a:cxn ang="0">
                      <a:pos x="T8" y="T9"/>
                    </a:cxn>
                  </a:cxnLst>
                  <a:rect l="0" t="0" r="r" b="b"/>
                  <a:pathLst>
                    <a:path w="17" h="17">
                      <a:moveTo>
                        <a:pt x="14" y="8"/>
                      </a:moveTo>
                      <a:cubicBezTo>
                        <a:pt x="17" y="13"/>
                        <a:pt x="17" y="17"/>
                        <a:pt x="13" y="16"/>
                      </a:cubicBezTo>
                      <a:cubicBezTo>
                        <a:pt x="8" y="15"/>
                        <a:pt x="0" y="3"/>
                        <a:pt x="4" y="1"/>
                      </a:cubicBezTo>
                      <a:cubicBezTo>
                        <a:pt x="4" y="1"/>
                        <a:pt x="4" y="1"/>
                        <a:pt x="5" y="1"/>
                      </a:cubicBezTo>
                      <a:cubicBezTo>
                        <a:pt x="8" y="0"/>
                        <a:pt x="12" y="5"/>
                        <a:pt x="1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8" name="Freeform 783">
                  <a:extLst>
                    <a:ext uri="{FF2B5EF4-FFF2-40B4-BE49-F238E27FC236}">
                      <a16:creationId xmlns:a16="http://schemas.microsoft.com/office/drawing/2014/main" id="{80B974A6-2FE9-46A8-B23A-BD6EBBFCB524}"/>
                    </a:ext>
                  </a:extLst>
                </p:cNvPr>
                <p:cNvSpPr>
                  <a:spLocks/>
                </p:cNvSpPr>
                <p:nvPr/>
              </p:nvSpPr>
              <p:spPr bwMode="auto">
                <a:xfrm>
                  <a:off x="5049" y="1730"/>
                  <a:ext cx="23" cy="26"/>
                </a:xfrm>
                <a:custGeom>
                  <a:avLst/>
                  <a:gdLst>
                    <a:gd name="T0" fmla="*/ 13 w 16"/>
                    <a:gd name="T1" fmla="*/ 9 h 18"/>
                    <a:gd name="T2" fmla="*/ 11 w 16"/>
                    <a:gd name="T3" fmla="*/ 17 h 18"/>
                    <a:gd name="T4" fmla="*/ 3 w 16"/>
                    <a:gd name="T5" fmla="*/ 1 h 18"/>
                    <a:gd name="T6" fmla="*/ 4 w 16"/>
                    <a:gd name="T7" fmla="*/ 1 h 18"/>
                    <a:gd name="T8" fmla="*/ 13 w 16"/>
                    <a:gd name="T9" fmla="*/ 9 h 18"/>
                  </a:gdLst>
                  <a:ahLst/>
                  <a:cxnLst>
                    <a:cxn ang="0">
                      <a:pos x="T0" y="T1"/>
                    </a:cxn>
                    <a:cxn ang="0">
                      <a:pos x="T2" y="T3"/>
                    </a:cxn>
                    <a:cxn ang="0">
                      <a:pos x="T4" y="T5"/>
                    </a:cxn>
                    <a:cxn ang="0">
                      <a:pos x="T6" y="T7"/>
                    </a:cxn>
                    <a:cxn ang="0">
                      <a:pos x="T8" y="T9"/>
                    </a:cxn>
                  </a:cxnLst>
                  <a:rect l="0" t="0" r="r" b="b"/>
                  <a:pathLst>
                    <a:path w="16" h="18">
                      <a:moveTo>
                        <a:pt x="13" y="9"/>
                      </a:moveTo>
                      <a:cubicBezTo>
                        <a:pt x="16" y="14"/>
                        <a:pt x="15" y="18"/>
                        <a:pt x="11" y="17"/>
                      </a:cubicBezTo>
                      <a:cubicBezTo>
                        <a:pt x="5" y="15"/>
                        <a:pt x="0" y="3"/>
                        <a:pt x="3" y="1"/>
                      </a:cubicBezTo>
                      <a:cubicBezTo>
                        <a:pt x="4" y="1"/>
                        <a:pt x="4" y="1"/>
                        <a:pt x="4" y="1"/>
                      </a:cubicBezTo>
                      <a:cubicBezTo>
                        <a:pt x="7" y="0"/>
                        <a:pt x="12" y="5"/>
                        <a:pt x="1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9" name="Freeform 784">
                  <a:extLst>
                    <a:ext uri="{FF2B5EF4-FFF2-40B4-BE49-F238E27FC236}">
                      <a16:creationId xmlns:a16="http://schemas.microsoft.com/office/drawing/2014/main" id="{2505F2D8-6F7E-4B29-A9C6-36D6CBE701A0}"/>
                    </a:ext>
                  </a:extLst>
                </p:cNvPr>
                <p:cNvSpPr>
                  <a:spLocks/>
                </p:cNvSpPr>
                <p:nvPr/>
              </p:nvSpPr>
              <p:spPr bwMode="auto">
                <a:xfrm>
                  <a:off x="4955" y="1603"/>
                  <a:ext cx="25" cy="20"/>
                </a:xfrm>
                <a:custGeom>
                  <a:avLst/>
                  <a:gdLst>
                    <a:gd name="T0" fmla="*/ 13 w 17"/>
                    <a:gd name="T1" fmla="*/ 7 h 14"/>
                    <a:gd name="T2" fmla="*/ 14 w 17"/>
                    <a:gd name="T3" fmla="*/ 14 h 14"/>
                    <a:gd name="T4" fmla="*/ 3 w 17"/>
                    <a:gd name="T5" fmla="*/ 1 h 14"/>
                    <a:gd name="T6" fmla="*/ 3 w 17"/>
                    <a:gd name="T7" fmla="*/ 0 h 14"/>
                    <a:gd name="T8" fmla="*/ 13 w 17"/>
                    <a:gd name="T9" fmla="*/ 7 h 14"/>
                  </a:gdLst>
                  <a:ahLst/>
                  <a:cxnLst>
                    <a:cxn ang="0">
                      <a:pos x="T0" y="T1"/>
                    </a:cxn>
                    <a:cxn ang="0">
                      <a:pos x="T2" y="T3"/>
                    </a:cxn>
                    <a:cxn ang="0">
                      <a:pos x="T4" y="T5"/>
                    </a:cxn>
                    <a:cxn ang="0">
                      <a:pos x="T6" y="T7"/>
                    </a:cxn>
                    <a:cxn ang="0">
                      <a:pos x="T8" y="T9"/>
                    </a:cxn>
                  </a:cxnLst>
                  <a:rect l="0" t="0" r="r" b="b"/>
                  <a:pathLst>
                    <a:path w="17" h="14">
                      <a:moveTo>
                        <a:pt x="13" y="7"/>
                      </a:moveTo>
                      <a:cubicBezTo>
                        <a:pt x="17" y="11"/>
                        <a:pt x="17" y="14"/>
                        <a:pt x="14" y="14"/>
                      </a:cubicBezTo>
                      <a:cubicBezTo>
                        <a:pt x="9" y="14"/>
                        <a:pt x="0" y="3"/>
                        <a:pt x="3" y="1"/>
                      </a:cubicBezTo>
                      <a:cubicBezTo>
                        <a:pt x="3" y="1"/>
                        <a:pt x="3" y="0"/>
                        <a:pt x="3" y="0"/>
                      </a:cubicBezTo>
                      <a:cubicBezTo>
                        <a:pt x="6" y="0"/>
                        <a:pt x="11"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0" name="Freeform 785">
                  <a:extLst>
                    <a:ext uri="{FF2B5EF4-FFF2-40B4-BE49-F238E27FC236}">
                      <a16:creationId xmlns:a16="http://schemas.microsoft.com/office/drawing/2014/main" id="{0C579C70-91A4-44E3-8416-E11D0B09CDDC}"/>
                    </a:ext>
                  </a:extLst>
                </p:cNvPr>
                <p:cNvSpPr>
                  <a:spLocks/>
                </p:cNvSpPr>
                <p:nvPr/>
              </p:nvSpPr>
              <p:spPr bwMode="auto">
                <a:xfrm>
                  <a:off x="4989" y="1643"/>
                  <a:ext cx="24" cy="24"/>
                </a:xfrm>
                <a:custGeom>
                  <a:avLst/>
                  <a:gdLst>
                    <a:gd name="T0" fmla="*/ 14 w 17"/>
                    <a:gd name="T1" fmla="*/ 7 h 16"/>
                    <a:gd name="T2" fmla="*/ 13 w 17"/>
                    <a:gd name="T3" fmla="*/ 15 h 16"/>
                    <a:gd name="T4" fmla="*/ 3 w 17"/>
                    <a:gd name="T5" fmla="*/ 1 h 16"/>
                    <a:gd name="T6" fmla="*/ 4 w 17"/>
                    <a:gd name="T7" fmla="*/ 0 h 16"/>
                    <a:gd name="T8" fmla="*/ 14 w 17"/>
                    <a:gd name="T9" fmla="*/ 7 h 16"/>
                  </a:gdLst>
                  <a:ahLst/>
                  <a:cxnLst>
                    <a:cxn ang="0">
                      <a:pos x="T0" y="T1"/>
                    </a:cxn>
                    <a:cxn ang="0">
                      <a:pos x="T2" y="T3"/>
                    </a:cxn>
                    <a:cxn ang="0">
                      <a:pos x="T4" y="T5"/>
                    </a:cxn>
                    <a:cxn ang="0">
                      <a:pos x="T6" y="T7"/>
                    </a:cxn>
                    <a:cxn ang="0">
                      <a:pos x="T8" y="T9"/>
                    </a:cxn>
                  </a:cxnLst>
                  <a:rect l="0" t="0" r="r" b="b"/>
                  <a:pathLst>
                    <a:path w="17" h="16">
                      <a:moveTo>
                        <a:pt x="14" y="7"/>
                      </a:moveTo>
                      <a:cubicBezTo>
                        <a:pt x="17" y="12"/>
                        <a:pt x="17" y="16"/>
                        <a:pt x="13" y="15"/>
                      </a:cubicBezTo>
                      <a:cubicBezTo>
                        <a:pt x="8" y="14"/>
                        <a:pt x="0" y="3"/>
                        <a:pt x="3" y="1"/>
                      </a:cubicBezTo>
                      <a:cubicBezTo>
                        <a:pt x="3" y="0"/>
                        <a:pt x="4" y="0"/>
                        <a:pt x="4" y="0"/>
                      </a:cubicBezTo>
                      <a:cubicBezTo>
                        <a:pt x="7" y="0"/>
                        <a:pt x="11"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1" name="Freeform 786">
                  <a:extLst>
                    <a:ext uri="{FF2B5EF4-FFF2-40B4-BE49-F238E27FC236}">
                      <a16:creationId xmlns:a16="http://schemas.microsoft.com/office/drawing/2014/main" id="{1F82E5CE-A998-4CE4-9D1F-7BAC525A7CB1}"/>
                    </a:ext>
                  </a:extLst>
                </p:cNvPr>
                <p:cNvSpPr>
                  <a:spLocks/>
                </p:cNvSpPr>
                <p:nvPr/>
              </p:nvSpPr>
              <p:spPr bwMode="auto">
                <a:xfrm>
                  <a:off x="5081" y="1749"/>
                  <a:ext cx="23" cy="26"/>
                </a:xfrm>
                <a:custGeom>
                  <a:avLst/>
                  <a:gdLst>
                    <a:gd name="T0" fmla="*/ 13 w 16"/>
                    <a:gd name="T1" fmla="*/ 8 h 18"/>
                    <a:gd name="T2" fmla="*/ 11 w 16"/>
                    <a:gd name="T3" fmla="*/ 16 h 18"/>
                    <a:gd name="T4" fmla="*/ 4 w 16"/>
                    <a:gd name="T5" fmla="*/ 0 h 18"/>
                    <a:gd name="T6" fmla="*/ 4 w 16"/>
                    <a:gd name="T7" fmla="*/ 0 h 18"/>
                    <a:gd name="T8" fmla="*/ 13 w 16"/>
                    <a:gd name="T9" fmla="*/ 8 h 18"/>
                  </a:gdLst>
                  <a:ahLst/>
                  <a:cxnLst>
                    <a:cxn ang="0">
                      <a:pos x="T0" y="T1"/>
                    </a:cxn>
                    <a:cxn ang="0">
                      <a:pos x="T2" y="T3"/>
                    </a:cxn>
                    <a:cxn ang="0">
                      <a:pos x="T4" y="T5"/>
                    </a:cxn>
                    <a:cxn ang="0">
                      <a:pos x="T6" y="T7"/>
                    </a:cxn>
                    <a:cxn ang="0">
                      <a:pos x="T8" y="T9"/>
                    </a:cxn>
                  </a:cxnLst>
                  <a:rect l="0" t="0" r="r" b="b"/>
                  <a:pathLst>
                    <a:path w="16" h="18">
                      <a:moveTo>
                        <a:pt x="13" y="8"/>
                      </a:moveTo>
                      <a:cubicBezTo>
                        <a:pt x="16" y="13"/>
                        <a:pt x="15" y="18"/>
                        <a:pt x="11" y="16"/>
                      </a:cubicBezTo>
                      <a:cubicBezTo>
                        <a:pt x="6" y="14"/>
                        <a:pt x="0" y="3"/>
                        <a:pt x="4" y="0"/>
                      </a:cubicBezTo>
                      <a:cubicBezTo>
                        <a:pt x="4" y="0"/>
                        <a:pt x="4" y="0"/>
                        <a:pt x="4" y="0"/>
                      </a:cubicBezTo>
                      <a:cubicBezTo>
                        <a:pt x="7" y="0"/>
                        <a:pt x="11" y="4"/>
                        <a:pt x="1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2" name="Freeform 787">
                  <a:extLst>
                    <a:ext uri="{FF2B5EF4-FFF2-40B4-BE49-F238E27FC236}">
                      <a16:creationId xmlns:a16="http://schemas.microsoft.com/office/drawing/2014/main" id="{F6D5DB09-3059-4B14-ABCB-4A282268FD10}"/>
                    </a:ext>
                  </a:extLst>
                </p:cNvPr>
                <p:cNvSpPr>
                  <a:spLocks/>
                </p:cNvSpPr>
                <p:nvPr/>
              </p:nvSpPr>
              <p:spPr bwMode="auto">
                <a:xfrm>
                  <a:off x="5107" y="1797"/>
                  <a:ext cx="23" cy="26"/>
                </a:xfrm>
                <a:custGeom>
                  <a:avLst/>
                  <a:gdLst>
                    <a:gd name="T0" fmla="*/ 13 w 16"/>
                    <a:gd name="T1" fmla="*/ 8 h 18"/>
                    <a:gd name="T2" fmla="*/ 11 w 16"/>
                    <a:gd name="T3" fmla="*/ 17 h 18"/>
                    <a:gd name="T4" fmla="*/ 4 w 16"/>
                    <a:gd name="T5" fmla="*/ 0 h 18"/>
                    <a:gd name="T6" fmla="*/ 5 w 16"/>
                    <a:gd name="T7" fmla="*/ 0 h 18"/>
                    <a:gd name="T8" fmla="*/ 13 w 16"/>
                    <a:gd name="T9" fmla="*/ 8 h 18"/>
                  </a:gdLst>
                  <a:ahLst/>
                  <a:cxnLst>
                    <a:cxn ang="0">
                      <a:pos x="T0" y="T1"/>
                    </a:cxn>
                    <a:cxn ang="0">
                      <a:pos x="T2" y="T3"/>
                    </a:cxn>
                    <a:cxn ang="0">
                      <a:pos x="T4" y="T5"/>
                    </a:cxn>
                    <a:cxn ang="0">
                      <a:pos x="T6" y="T7"/>
                    </a:cxn>
                    <a:cxn ang="0">
                      <a:pos x="T8" y="T9"/>
                    </a:cxn>
                  </a:cxnLst>
                  <a:rect l="0" t="0" r="r" b="b"/>
                  <a:pathLst>
                    <a:path w="16" h="18">
                      <a:moveTo>
                        <a:pt x="13" y="8"/>
                      </a:moveTo>
                      <a:cubicBezTo>
                        <a:pt x="16" y="14"/>
                        <a:pt x="15" y="18"/>
                        <a:pt x="11" y="17"/>
                      </a:cubicBezTo>
                      <a:cubicBezTo>
                        <a:pt x="5" y="15"/>
                        <a:pt x="0" y="3"/>
                        <a:pt x="4" y="0"/>
                      </a:cubicBezTo>
                      <a:cubicBezTo>
                        <a:pt x="4" y="0"/>
                        <a:pt x="4" y="0"/>
                        <a:pt x="5" y="0"/>
                      </a:cubicBezTo>
                      <a:cubicBezTo>
                        <a:pt x="8" y="0"/>
                        <a:pt x="12" y="4"/>
                        <a:pt x="1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3" name="Freeform 788">
                  <a:extLst>
                    <a:ext uri="{FF2B5EF4-FFF2-40B4-BE49-F238E27FC236}">
                      <a16:creationId xmlns:a16="http://schemas.microsoft.com/office/drawing/2014/main" id="{2D91F631-685E-4536-8164-7FA5AB410E51}"/>
                    </a:ext>
                  </a:extLst>
                </p:cNvPr>
                <p:cNvSpPr>
                  <a:spLocks/>
                </p:cNvSpPr>
                <p:nvPr/>
              </p:nvSpPr>
              <p:spPr bwMode="auto">
                <a:xfrm>
                  <a:off x="5020" y="1659"/>
                  <a:ext cx="25" cy="24"/>
                </a:xfrm>
                <a:custGeom>
                  <a:avLst/>
                  <a:gdLst>
                    <a:gd name="T0" fmla="*/ 14 w 17"/>
                    <a:gd name="T1" fmla="*/ 7 h 16"/>
                    <a:gd name="T2" fmla="*/ 14 w 17"/>
                    <a:gd name="T3" fmla="*/ 15 h 16"/>
                    <a:gd name="T4" fmla="*/ 4 w 17"/>
                    <a:gd name="T5" fmla="*/ 1 h 16"/>
                    <a:gd name="T6" fmla="*/ 4 w 17"/>
                    <a:gd name="T7" fmla="*/ 1 h 16"/>
                    <a:gd name="T8" fmla="*/ 14 w 17"/>
                    <a:gd name="T9" fmla="*/ 7 h 16"/>
                  </a:gdLst>
                  <a:ahLst/>
                  <a:cxnLst>
                    <a:cxn ang="0">
                      <a:pos x="T0" y="T1"/>
                    </a:cxn>
                    <a:cxn ang="0">
                      <a:pos x="T2" y="T3"/>
                    </a:cxn>
                    <a:cxn ang="0">
                      <a:pos x="T4" y="T5"/>
                    </a:cxn>
                    <a:cxn ang="0">
                      <a:pos x="T6" y="T7"/>
                    </a:cxn>
                    <a:cxn ang="0">
                      <a:pos x="T8" y="T9"/>
                    </a:cxn>
                  </a:cxnLst>
                  <a:rect l="0" t="0" r="r" b="b"/>
                  <a:pathLst>
                    <a:path w="17" h="16">
                      <a:moveTo>
                        <a:pt x="14" y="7"/>
                      </a:moveTo>
                      <a:cubicBezTo>
                        <a:pt x="17" y="12"/>
                        <a:pt x="17" y="16"/>
                        <a:pt x="14" y="15"/>
                      </a:cubicBezTo>
                      <a:cubicBezTo>
                        <a:pt x="8" y="14"/>
                        <a:pt x="0" y="3"/>
                        <a:pt x="4" y="1"/>
                      </a:cubicBezTo>
                      <a:cubicBezTo>
                        <a:pt x="4" y="1"/>
                        <a:pt x="4" y="1"/>
                        <a:pt x="4" y="1"/>
                      </a:cubicBezTo>
                      <a:cubicBezTo>
                        <a:pt x="7" y="0"/>
                        <a:pt x="12"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4" name="Freeform 789">
                  <a:extLst>
                    <a:ext uri="{FF2B5EF4-FFF2-40B4-BE49-F238E27FC236}">
                      <a16:creationId xmlns:a16="http://schemas.microsoft.com/office/drawing/2014/main" id="{0BBB532D-4296-4A67-89CF-127A500F1EEE}"/>
                    </a:ext>
                  </a:extLst>
                </p:cNvPr>
                <p:cNvSpPr>
                  <a:spLocks/>
                </p:cNvSpPr>
                <p:nvPr/>
              </p:nvSpPr>
              <p:spPr bwMode="auto">
                <a:xfrm>
                  <a:off x="5052" y="1703"/>
                  <a:ext cx="23" cy="24"/>
                </a:xfrm>
                <a:custGeom>
                  <a:avLst/>
                  <a:gdLst>
                    <a:gd name="T0" fmla="*/ 13 w 16"/>
                    <a:gd name="T1" fmla="*/ 8 h 17"/>
                    <a:gd name="T2" fmla="*/ 13 w 16"/>
                    <a:gd name="T3" fmla="*/ 16 h 17"/>
                    <a:gd name="T4" fmla="*/ 4 w 16"/>
                    <a:gd name="T5" fmla="*/ 1 h 17"/>
                    <a:gd name="T6" fmla="*/ 4 w 16"/>
                    <a:gd name="T7" fmla="*/ 1 h 17"/>
                    <a:gd name="T8" fmla="*/ 13 w 16"/>
                    <a:gd name="T9" fmla="*/ 8 h 17"/>
                  </a:gdLst>
                  <a:ahLst/>
                  <a:cxnLst>
                    <a:cxn ang="0">
                      <a:pos x="T0" y="T1"/>
                    </a:cxn>
                    <a:cxn ang="0">
                      <a:pos x="T2" y="T3"/>
                    </a:cxn>
                    <a:cxn ang="0">
                      <a:pos x="T4" y="T5"/>
                    </a:cxn>
                    <a:cxn ang="0">
                      <a:pos x="T6" y="T7"/>
                    </a:cxn>
                    <a:cxn ang="0">
                      <a:pos x="T8" y="T9"/>
                    </a:cxn>
                  </a:cxnLst>
                  <a:rect l="0" t="0" r="r" b="b"/>
                  <a:pathLst>
                    <a:path w="16" h="17">
                      <a:moveTo>
                        <a:pt x="13" y="8"/>
                      </a:moveTo>
                      <a:cubicBezTo>
                        <a:pt x="16" y="13"/>
                        <a:pt x="16" y="17"/>
                        <a:pt x="13" y="16"/>
                      </a:cubicBezTo>
                      <a:cubicBezTo>
                        <a:pt x="7" y="15"/>
                        <a:pt x="0" y="3"/>
                        <a:pt x="4" y="1"/>
                      </a:cubicBezTo>
                      <a:cubicBezTo>
                        <a:pt x="4" y="1"/>
                        <a:pt x="4" y="1"/>
                        <a:pt x="4" y="1"/>
                      </a:cubicBezTo>
                      <a:cubicBezTo>
                        <a:pt x="7" y="0"/>
                        <a:pt x="11" y="4"/>
                        <a:pt x="1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5" name="Freeform 790">
                  <a:extLst>
                    <a:ext uri="{FF2B5EF4-FFF2-40B4-BE49-F238E27FC236}">
                      <a16:creationId xmlns:a16="http://schemas.microsoft.com/office/drawing/2014/main" id="{E87049CB-56FC-406F-B55D-A76DF7F036B6}"/>
                    </a:ext>
                  </a:extLst>
                </p:cNvPr>
                <p:cNvSpPr>
                  <a:spLocks/>
                </p:cNvSpPr>
                <p:nvPr/>
              </p:nvSpPr>
              <p:spPr bwMode="auto">
                <a:xfrm>
                  <a:off x="4952" y="1578"/>
                  <a:ext cx="25" cy="20"/>
                </a:xfrm>
                <a:custGeom>
                  <a:avLst/>
                  <a:gdLst>
                    <a:gd name="T0" fmla="*/ 13 w 17"/>
                    <a:gd name="T1" fmla="*/ 7 h 14"/>
                    <a:gd name="T2" fmla="*/ 15 w 17"/>
                    <a:gd name="T3" fmla="*/ 14 h 14"/>
                    <a:gd name="T4" fmla="*/ 3 w 17"/>
                    <a:gd name="T5" fmla="*/ 1 h 14"/>
                    <a:gd name="T6" fmla="*/ 3 w 17"/>
                    <a:gd name="T7" fmla="*/ 1 h 14"/>
                    <a:gd name="T8" fmla="*/ 13 w 17"/>
                    <a:gd name="T9" fmla="*/ 7 h 14"/>
                  </a:gdLst>
                  <a:ahLst/>
                  <a:cxnLst>
                    <a:cxn ang="0">
                      <a:pos x="T0" y="T1"/>
                    </a:cxn>
                    <a:cxn ang="0">
                      <a:pos x="T2" y="T3"/>
                    </a:cxn>
                    <a:cxn ang="0">
                      <a:pos x="T4" y="T5"/>
                    </a:cxn>
                    <a:cxn ang="0">
                      <a:pos x="T6" y="T7"/>
                    </a:cxn>
                    <a:cxn ang="0">
                      <a:pos x="T8" y="T9"/>
                    </a:cxn>
                  </a:cxnLst>
                  <a:rect l="0" t="0" r="r" b="b"/>
                  <a:pathLst>
                    <a:path w="17" h="14">
                      <a:moveTo>
                        <a:pt x="13" y="7"/>
                      </a:moveTo>
                      <a:cubicBezTo>
                        <a:pt x="16" y="11"/>
                        <a:pt x="17" y="14"/>
                        <a:pt x="15" y="14"/>
                      </a:cubicBezTo>
                      <a:cubicBezTo>
                        <a:pt x="10" y="14"/>
                        <a:pt x="0" y="3"/>
                        <a:pt x="3" y="1"/>
                      </a:cubicBezTo>
                      <a:cubicBezTo>
                        <a:pt x="3" y="1"/>
                        <a:pt x="3" y="1"/>
                        <a:pt x="3" y="1"/>
                      </a:cubicBezTo>
                      <a:cubicBezTo>
                        <a:pt x="6" y="0"/>
                        <a:pt x="10"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6" name="Freeform 791">
                  <a:extLst>
                    <a:ext uri="{FF2B5EF4-FFF2-40B4-BE49-F238E27FC236}">
                      <a16:creationId xmlns:a16="http://schemas.microsoft.com/office/drawing/2014/main" id="{35490AEC-92B0-4402-9693-C57B17785254}"/>
                    </a:ext>
                  </a:extLst>
                </p:cNvPr>
                <p:cNvSpPr>
                  <a:spLocks/>
                </p:cNvSpPr>
                <p:nvPr/>
              </p:nvSpPr>
              <p:spPr bwMode="auto">
                <a:xfrm>
                  <a:off x="4989" y="1617"/>
                  <a:ext cx="23" cy="22"/>
                </a:xfrm>
                <a:custGeom>
                  <a:avLst/>
                  <a:gdLst>
                    <a:gd name="T0" fmla="*/ 13 w 16"/>
                    <a:gd name="T1" fmla="*/ 7 h 15"/>
                    <a:gd name="T2" fmla="*/ 14 w 16"/>
                    <a:gd name="T3" fmla="*/ 15 h 15"/>
                    <a:gd name="T4" fmla="*/ 2 w 16"/>
                    <a:gd name="T5" fmla="*/ 1 h 15"/>
                    <a:gd name="T6" fmla="*/ 3 w 16"/>
                    <a:gd name="T7" fmla="*/ 1 h 15"/>
                    <a:gd name="T8" fmla="*/ 13 w 16"/>
                    <a:gd name="T9" fmla="*/ 7 h 15"/>
                  </a:gdLst>
                  <a:ahLst/>
                  <a:cxnLst>
                    <a:cxn ang="0">
                      <a:pos x="T0" y="T1"/>
                    </a:cxn>
                    <a:cxn ang="0">
                      <a:pos x="T2" y="T3"/>
                    </a:cxn>
                    <a:cxn ang="0">
                      <a:pos x="T4" y="T5"/>
                    </a:cxn>
                    <a:cxn ang="0">
                      <a:pos x="T6" y="T7"/>
                    </a:cxn>
                    <a:cxn ang="0">
                      <a:pos x="T8" y="T9"/>
                    </a:cxn>
                  </a:cxnLst>
                  <a:rect l="0" t="0" r="r" b="b"/>
                  <a:pathLst>
                    <a:path w="16" h="15">
                      <a:moveTo>
                        <a:pt x="13" y="7"/>
                      </a:moveTo>
                      <a:cubicBezTo>
                        <a:pt x="16" y="12"/>
                        <a:pt x="16" y="15"/>
                        <a:pt x="14" y="15"/>
                      </a:cubicBezTo>
                      <a:cubicBezTo>
                        <a:pt x="9" y="15"/>
                        <a:pt x="0" y="4"/>
                        <a:pt x="2" y="1"/>
                      </a:cubicBezTo>
                      <a:cubicBezTo>
                        <a:pt x="2" y="1"/>
                        <a:pt x="3" y="1"/>
                        <a:pt x="3" y="1"/>
                      </a:cubicBezTo>
                      <a:cubicBezTo>
                        <a:pt x="6" y="0"/>
                        <a:pt x="10"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7" name="Freeform 792">
                  <a:extLst>
                    <a:ext uri="{FF2B5EF4-FFF2-40B4-BE49-F238E27FC236}">
                      <a16:creationId xmlns:a16="http://schemas.microsoft.com/office/drawing/2014/main" id="{D9860543-5485-4635-A7E2-9F06995941F7}"/>
                    </a:ext>
                  </a:extLst>
                </p:cNvPr>
                <p:cNvSpPr>
                  <a:spLocks/>
                </p:cNvSpPr>
                <p:nvPr/>
              </p:nvSpPr>
              <p:spPr bwMode="auto">
                <a:xfrm>
                  <a:off x="5114" y="1765"/>
                  <a:ext cx="23" cy="26"/>
                </a:xfrm>
                <a:custGeom>
                  <a:avLst/>
                  <a:gdLst>
                    <a:gd name="T0" fmla="*/ 13 w 16"/>
                    <a:gd name="T1" fmla="*/ 8 h 18"/>
                    <a:gd name="T2" fmla="*/ 11 w 16"/>
                    <a:gd name="T3" fmla="*/ 17 h 18"/>
                    <a:gd name="T4" fmla="*/ 4 w 16"/>
                    <a:gd name="T5" fmla="*/ 1 h 18"/>
                    <a:gd name="T6" fmla="*/ 13 w 16"/>
                    <a:gd name="T7" fmla="*/ 8 h 18"/>
                  </a:gdLst>
                  <a:ahLst/>
                  <a:cxnLst>
                    <a:cxn ang="0">
                      <a:pos x="T0" y="T1"/>
                    </a:cxn>
                    <a:cxn ang="0">
                      <a:pos x="T2" y="T3"/>
                    </a:cxn>
                    <a:cxn ang="0">
                      <a:pos x="T4" y="T5"/>
                    </a:cxn>
                    <a:cxn ang="0">
                      <a:pos x="T6" y="T7"/>
                    </a:cxn>
                  </a:cxnLst>
                  <a:rect l="0" t="0" r="r" b="b"/>
                  <a:pathLst>
                    <a:path w="16" h="18">
                      <a:moveTo>
                        <a:pt x="13" y="8"/>
                      </a:moveTo>
                      <a:cubicBezTo>
                        <a:pt x="16" y="14"/>
                        <a:pt x="15" y="18"/>
                        <a:pt x="11" y="17"/>
                      </a:cubicBezTo>
                      <a:cubicBezTo>
                        <a:pt x="6" y="15"/>
                        <a:pt x="0" y="3"/>
                        <a:pt x="4" y="1"/>
                      </a:cubicBezTo>
                      <a:cubicBezTo>
                        <a:pt x="7" y="0"/>
                        <a:pt x="11" y="5"/>
                        <a:pt x="1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8" name="Freeform 793">
                  <a:extLst>
                    <a:ext uri="{FF2B5EF4-FFF2-40B4-BE49-F238E27FC236}">
                      <a16:creationId xmlns:a16="http://schemas.microsoft.com/office/drawing/2014/main" id="{7D24B4E6-6860-4E16-90F6-8EAE1B1F6DE1}"/>
                    </a:ext>
                  </a:extLst>
                </p:cNvPr>
                <p:cNvSpPr>
                  <a:spLocks/>
                </p:cNvSpPr>
                <p:nvPr/>
              </p:nvSpPr>
              <p:spPr bwMode="auto">
                <a:xfrm>
                  <a:off x="5140" y="1814"/>
                  <a:ext cx="22" cy="28"/>
                </a:xfrm>
                <a:custGeom>
                  <a:avLst/>
                  <a:gdLst>
                    <a:gd name="T0" fmla="*/ 13 w 15"/>
                    <a:gd name="T1" fmla="*/ 8 h 19"/>
                    <a:gd name="T2" fmla="*/ 11 w 15"/>
                    <a:gd name="T3" fmla="*/ 17 h 19"/>
                    <a:gd name="T4" fmla="*/ 4 w 15"/>
                    <a:gd name="T5" fmla="*/ 0 h 19"/>
                    <a:gd name="T6" fmla="*/ 13 w 15"/>
                    <a:gd name="T7" fmla="*/ 8 h 19"/>
                  </a:gdLst>
                  <a:ahLst/>
                  <a:cxnLst>
                    <a:cxn ang="0">
                      <a:pos x="T0" y="T1"/>
                    </a:cxn>
                    <a:cxn ang="0">
                      <a:pos x="T2" y="T3"/>
                    </a:cxn>
                    <a:cxn ang="0">
                      <a:pos x="T4" y="T5"/>
                    </a:cxn>
                    <a:cxn ang="0">
                      <a:pos x="T6" y="T7"/>
                    </a:cxn>
                  </a:cxnLst>
                  <a:rect l="0" t="0" r="r" b="b"/>
                  <a:pathLst>
                    <a:path w="15" h="19">
                      <a:moveTo>
                        <a:pt x="13" y="8"/>
                      </a:moveTo>
                      <a:cubicBezTo>
                        <a:pt x="15" y="14"/>
                        <a:pt x="14" y="19"/>
                        <a:pt x="11" y="17"/>
                      </a:cubicBezTo>
                      <a:cubicBezTo>
                        <a:pt x="6" y="15"/>
                        <a:pt x="0" y="3"/>
                        <a:pt x="4" y="0"/>
                      </a:cubicBezTo>
                      <a:cubicBezTo>
                        <a:pt x="7" y="0"/>
                        <a:pt x="11" y="4"/>
                        <a:pt x="1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9" name="Freeform 794">
                  <a:extLst>
                    <a:ext uri="{FF2B5EF4-FFF2-40B4-BE49-F238E27FC236}">
                      <a16:creationId xmlns:a16="http://schemas.microsoft.com/office/drawing/2014/main" id="{66E20253-A8A8-426E-A247-3A37F1D2E494}"/>
                    </a:ext>
                  </a:extLst>
                </p:cNvPr>
                <p:cNvSpPr>
                  <a:spLocks/>
                </p:cNvSpPr>
                <p:nvPr/>
              </p:nvSpPr>
              <p:spPr bwMode="auto">
                <a:xfrm>
                  <a:off x="5055" y="1674"/>
                  <a:ext cx="23" cy="24"/>
                </a:xfrm>
                <a:custGeom>
                  <a:avLst/>
                  <a:gdLst>
                    <a:gd name="T0" fmla="*/ 13 w 16"/>
                    <a:gd name="T1" fmla="*/ 8 h 17"/>
                    <a:gd name="T2" fmla="*/ 13 w 16"/>
                    <a:gd name="T3" fmla="*/ 16 h 17"/>
                    <a:gd name="T4" fmla="*/ 3 w 16"/>
                    <a:gd name="T5" fmla="*/ 1 h 17"/>
                    <a:gd name="T6" fmla="*/ 3 w 16"/>
                    <a:gd name="T7" fmla="*/ 1 h 17"/>
                    <a:gd name="T8" fmla="*/ 13 w 16"/>
                    <a:gd name="T9" fmla="*/ 8 h 17"/>
                  </a:gdLst>
                  <a:ahLst/>
                  <a:cxnLst>
                    <a:cxn ang="0">
                      <a:pos x="T0" y="T1"/>
                    </a:cxn>
                    <a:cxn ang="0">
                      <a:pos x="T2" y="T3"/>
                    </a:cxn>
                    <a:cxn ang="0">
                      <a:pos x="T4" y="T5"/>
                    </a:cxn>
                    <a:cxn ang="0">
                      <a:pos x="T6" y="T7"/>
                    </a:cxn>
                    <a:cxn ang="0">
                      <a:pos x="T8" y="T9"/>
                    </a:cxn>
                  </a:cxnLst>
                  <a:rect l="0" t="0" r="r" b="b"/>
                  <a:pathLst>
                    <a:path w="16" h="17">
                      <a:moveTo>
                        <a:pt x="13" y="8"/>
                      </a:moveTo>
                      <a:cubicBezTo>
                        <a:pt x="16" y="13"/>
                        <a:pt x="16" y="17"/>
                        <a:pt x="13" y="16"/>
                      </a:cubicBezTo>
                      <a:cubicBezTo>
                        <a:pt x="8" y="15"/>
                        <a:pt x="0" y="3"/>
                        <a:pt x="3" y="1"/>
                      </a:cubicBezTo>
                      <a:cubicBezTo>
                        <a:pt x="3" y="1"/>
                        <a:pt x="3" y="1"/>
                        <a:pt x="3" y="1"/>
                      </a:cubicBezTo>
                      <a:cubicBezTo>
                        <a:pt x="6" y="0"/>
                        <a:pt x="11" y="5"/>
                        <a:pt x="1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0" name="Freeform 795">
                  <a:extLst>
                    <a:ext uri="{FF2B5EF4-FFF2-40B4-BE49-F238E27FC236}">
                      <a16:creationId xmlns:a16="http://schemas.microsoft.com/office/drawing/2014/main" id="{30103DFF-EEDF-415B-B642-3AD8D7482CE6}"/>
                    </a:ext>
                  </a:extLst>
                </p:cNvPr>
                <p:cNvSpPr>
                  <a:spLocks/>
                </p:cNvSpPr>
                <p:nvPr/>
              </p:nvSpPr>
              <p:spPr bwMode="auto">
                <a:xfrm>
                  <a:off x="5087" y="1719"/>
                  <a:ext cx="22" cy="24"/>
                </a:xfrm>
                <a:custGeom>
                  <a:avLst/>
                  <a:gdLst>
                    <a:gd name="T0" fmla="*/ 12 w 15"/>
                    <a:gd name="T1" fmla="*/ 8 h 17"/>
                    <a:gd name="T2" fmla="*/ 12 w 15"/>
                    <a:gd name="T3" fmla="*/ 17 h 17"/>
                    <a:gd name="T4" fmla="*/ 3 w 15"/>
                    <a:gd name="T5" fmla="*/ 1 h 17"/>
                    <a:gd name="T6" fmla="*/ 3 w 15"/>
                    <a:gd name="T7" fmla="*/ 1 h 17"/>
                    <a:gd name="T8" fmla="*/ 12 w 15"/>
                    <a:gd name="T9" fmla="*/ 8 h 17"/>
                  </a:gdLst>
                  <a:ahLst/>
                  <a:cxnLst>
                    <a:cxn ang="0">
                      <a:pos x="T0" y="T1"/>
                    </a:cxn>
                    <a:cxn ang="0">
                      <a:pos x="T2" y="T3"/>
                    </a:cxn>
                    <a:cxn ang="0">
                      <a:pos x="T4" y="T5"/>
                    </a:cxn>
                    <a:cxn ang="0">
                      <a:pos x="T6" y="T7"/>
                    </a:cxn>
                    <a:cxn ang="0">
                      <a:pos x="T8" y="T9"/>
                    </a:cxn>
                  </a:cxnLst>
                  <a:rect l="0" t="0" r="r" b="b"/>
                  <a:pathLst>
                    <a:path w="15" h="17">
                      <a:moveTo>
                        <a:pt x="12" y="8"/>
                      </a:moveTo>
                      <a:cubicBezTo>
                        <a:pt x="15" y="13"/>
                        <a:pt x="15" y="17"/>
                        <a:pt x="12" y="17"/>
                      </a:cubicBezTo>
                      <a:cubicBezTo>
                        <a:pt x="7" y="15"/>
                        <a:pt x="0" y="3"/>
                        <a:pt x="3" y="1"/>
                      </a:cubicBezTo>
                      <a:cubicBezTo>
                        <a:pt x="3" y="1"/>
                        <a:pt x="3" y="1"/>
                        <a:pt x="3" y="1"/>
                      </a:cubicBezTo>
                      <a:cubicBezTo>
                        <a:pt x="6" y="0"/>
                        <a:pt x="10" y="5"/>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1" name="Freeform 796">
                  <a:extLst>
                    <a:ext uri="{FF2B5EF4-FFF2-40B4-BE49-F238E27FC236}">
                      <a16:creationId xmlns:a16="http://schemas.microsoft.com/office/drawing/2014/main" id="{D1A0E18E-5D47-4CF4-900C-B772BBD6BE5A}"/>
                    </a:ext>
                  </a:extLst>
                </p:cNvPr>
                <p:cNvSpPr>
                  <a:spLocks/>
                </p:cNvSpPr>
                <p:nvPr/>
              </p:nvSpPr>
              <p:spPr bwMode="auto">
                <a:xfrm>
                  <a:off x="4986" y="1593"/>
                  <a:ext cx="24" cy="20"/>
                </a:xfrm>
                <a:custGeom>
                  <a:avLst/>
                  <a:gdLst>
                    <a:gd name="T0" fmla="*/ 13 w 17"/>
                    <a:gd name="T1" fmla="*/ 7 h 14"/>
                    <a:gd name="T2" fmla="*/ 15 w 17"/>
                    <a:gd name="T3" fmla="*/ 14 h 14"/>
                    <a:gd name="T4" fmla="*/ 3 w 17"/>
                    <a:gd name="T5" fmla="*/ 1 h 14"/>
                    <a:gd name="T6" fmla="*/ 3 w 17"/>
                    <a:gd name="T7" fmla="*/ 1 h 14"/>
                    <a:gd name="T8" fmla="*/ 13 w 17"/>
                    <a:gd name="T9" fmla="*/ 7 h 14"/>
                  </a:gdLst>
                  <a:ahLst/>
                  <a:cxnLst>
                    <a:cxn ang="0">
                      <a:pos x="T0" y="T1"/>
                    </a:cxn>
                    <a:cxn ang="0">
                      <a:pos x="T2" y="T3"/>
                    </a:cxn>
                    <a:cxn ang="0">
                      <a:pos x="T4" y="T5"/>
                    </a:cxn>
                    <a:cxn ang="0">
                      <a:pos x="T6" y="T7"/>
                    </a:cxn>
                    <a:cxn ang="0">
                      <a:pos x="T8" y="T9"/>
                    </a:cxn>
                  </a:cxnLst>
                  <a:rect l="0" t="0" r="r" b="b"/>
                  <a:pathLst>
                    <a:path w="17" h="14">
                      <a:moveTo>
                        <a:pt x="13" y="7"/>
                      </a:moveTo>
                      <a:cubicBezTo>
                        <a:pt x="17" y="11"/>
                        <a:pt x="17" y="14"/>
                        <a:pt x="15" y="14"/>
                      </a:cubicBezTo>
                      <a:cubicBezTo>
                        <a:pt x="10" y="14"/>
                        <a:pt x="0" y="3"/>
                        <a:pt x="3" y="1"/>
                      </a:cubicBezTo>
                      <a:cubicBezTo>
                        <a:pt x="3" y="1"/>
                        <a:pt x="3" y="1"/>
                        <a:pt x="3" y="1"/>
                      </a:cubicBezTo>
                      <a:cubicBezTo>
                        <a:pt x="6" y="0"/>
                        <a:pt x="10"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2" name="Freeform 797">
                  <a:extLst>
                    <a:ext uri="{FF2B5EF4-FFF2-40B4-BE49-F238E27FC236}">
                      <a16:creationId xmlns:a16="http://schemas.microsoft.com/office/drawing/2014/main" id="{110E6612-6AFE-4659-ACF9-DC2DA735A268}"/>
                    </a:ext>
                  </a:extLst>
                </p:cNvPr>
                <p:cNvSpPr>
                  <a:spLocks/>
                </p:cNvSpPr>
                <p:nvPr/>
              </p:nvSpPr>
              <p:spPr bwMode="auto">
                <a:xfrm>
                  <a:off x="5022" y="1632"/>
                  <a:ext cx="24" cy="22"/>
                </a:xfrm>
                <a:custGeom>
                  <a:avLst/>
                  <a:gdLst>
                    <a:gd name="T0" fmla="*/ 13 w 17"/>
                    <a:gd name="T1" fmla="*/ 8 h 15"/>
                    <a:gd name="T2" fmla="*/ 14 w 17"/>
                    <a:gd name="T3" fmla="*/ 15 h 15"/>
                    <a:gd name="T4" fmla="*/ 3 w 17"/>
                    <a:gd name="T5" fmla="*/ 1 h 15"/>
                    <a:gd name="T6" fmla="*/ 3 w 17"/>
                    <a:gd name="T7" fmla="*/ 1 h 15"/>
                    <a:gd name="T8" fmla="*/ 13 w 17"/>
                    <a:gd name="T9" fmla="*/ 8 h 15"/>
                  </a:gdLst>
                  <a:ahLst/>
                  <a:cxnLst>
                    <a:cxn ang="0">
                      <a:pos x="T0" y="T1"/>
                    </a:cxn>
                    <a:cxn ang="0">
                      <a:pos x="T2" y="T3"/>
                    </a:cxn>
                    <a:cxn ang="0">
                      <a:pos x="T4" y="T5"/>
                    </a:cxn>
                    <a:cxn ang="0">
                      <a:pos x="T6" y="T7"/>
                    </a:cxn>
                    <a:cxn ang="0">
                      <a:pos x="T8" y="T9"/>
                    </a:cxn>
                  </a:cxnLst>
                  <a:rect l="0" t="0" r="r" b="b"/>
                  <a:pathLst>
                    <a:path w="17" h="15">
                      <a:moveTo>
                        <a:pt x="13" y="8"/>
                      </a:moveTo>
                      <a:cubicBezTo>
                        <a:pt x="16" y="12"/>
                        <a:pt x="17" y="15"/>
                        <a:pt x="14" y="15"/>
                      </a:cubicBezTo>
                      <a:cubicBezTo>
                        <a:pt x="9" y="15"/>
                        <a:pt x="0" y="3"/>
                        <a:pt x="3" y="1"/>
                      </a:cubicBezTo>
                      <a:cubicBezTo>
                        <a:pt x="3" y="1"/>
                        <a:pt x="3" y="1"/>
                        <a:pt x="3" y="1"/>
                      </a:cubicBezTo>
                      <a:cubicBezTo>
                        <a:pt x="6" y="0"/>
                        <a:pt x="10" y="4"/>
                        <a:pt x="1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3" name="Freeform 798">
                  <a:extLst>
                    <a:ext uri="{FF2B5EF4-FFF2-40B4-BE49-F238E27FC236}">
                      <a16:creationId xmlns:a16="http://schemas.microsoft.com/office/drawing/2014/main" id="{FCE52B68-3B49-4BB3-BFBE-614760C884DB}"/>
                    </a:ext>
                  </a:extLst>
                </p:cNvPr>
                <p:cNvSpPr>
                  <a:spLocks/>
                </p:cNvSpPr>
                <p:nvPr/>
              </p:nvSpPr>
              <p:spPr bwMode="auto">
                <a:xfrm>
                  <a:off x="5117" y="1736"/>
                  <a:ext cx="22" cy="25"/>
                </a:xfrm>
                <a:custGeom>
                  <a:avLst/>
                  <a:gdLst>
                    <a:gd name="T0" fmla="*/ 12 w 15"/>
                    <a:gd name="T1" fmla="*/ 8 h 17"/>
                    <a:gd name="T2" fmla="*/ 11 w 15"/>
                    <a:gd name="T3" fmla="*/ 17 h 17"/>
                    <a:gd name="T4" fmla="*/ 3 w 15"/>
                    <a:gd name="T5" fmla="*/ 1 h 17"/>
                    <a:gd name="T6" fmla="*/ 3 w 15"/>
                    <a:gd name="T7" fmla="*/ 1 h 17"/>
                    <a:gd name="T8" fmla="*/ 12 w 15"/>
                    <a:gd name="T9" fmla="*/ 8 h 17"/>
                  </a:gdLst>
                  <a:ahLst/>
                  <a:cxnLst>
                    <a:cxn ang="0">
                      <a:pos x="T0" y="T1"/>
                    </a:cxn>
                    <a:cxn ang="0">
                      <a:pos x="T2" y="T3"/>
                    </a:cxn>
                    <a:cxn ang="0">
                      <a:pos x="T4" y="T5"/>
                    </a:cxn>
                    <a:cxn ang="0">
                      <a:pos x="T6" y="T7"/>
                    </a:cxn>
                    <a:cxn ang="0">
                      <a:pos x="T8" y="T9"/>
                    </a:cxn>
                  </a:cxnLst>
                  <a:rect l="0" t="0" r="r" b="b"/>
                  <a:pathLst>
                    <a:path w="15" h="17">
                      <a:moveTo>
                        <a:pt x="12" y="8"/>
                      </a:moveTo>
                      <a:cubicBezTo>
                        <a:pt x="15" y="13"/>
                        <a:pt x="14" y="17"/>
                        <a:pt x="11" y="17"/>
                      </a:cubicBezTo>
                      <a:cubicBezTo>
                        <a:pt x="7" y="15"/>
                        <a:pt x="0" y="3"/>
                        <a:pt x="3" y="1"/>
                      </a:cubicBezTo>
                      <a:cubicBezTo>
                        <a:pt x="3" y="1"/>
                        <a:pt x="3" y="1"/>
                        <a:pt x="3" y="1"/>
                      </a:cubicBezTo>
                      <a:cubicBezTo>
                        <a:pt x="6" y="0"/>
                        <a:pt x="10" y="4"/>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4" name="Freeform 799">
                  <a:extLst>
                    <a:ext uri="{FF2B5EF4-FFF2-40B4-BE49-F238E27FC236}">
                      <a16:creationId xmlns:a16="http://schemas.microsoft.com/office/drawing/2014/main" id="{5AFFF969-507E-4BF2-8B55-100532163A6E}"/>
                    </a:ext>
                  </a:extLst>
                </p:cNvPr>
                <p:cNvSpPr>
                  <a:spLocks/>
                </p:cNvSpPr>
                <p:nvPr/>
              </p:nvSpPr>
              <p:spPr bwMode="auto">
                <a:xfrm>
                  <a:off x="5143" y="1783"/>
                  <a:ext cx="23" cy="27"/>
                </a:xfrm>
                <a:custGeom>
                  <a:avLst/>
                  <a:gdLst>
                    <a:gd name="T0" fmla="*/ 13 w 16"/>
                    <a:gd name="T1" fmla="*/ 9 h 19"/>
                    <a:gd name="T2" fmla="*/ 12 w 16"/>
                    <a:gd name="T3" fmla="*/ 18 h 19"/>
                    <a:gd name="T4" fmla="*/ 4 w 16"/>
                    <a:gd name="T5" fmla="*/ 1 h 19"/>
                    <a:gd name="T6" fmla="*/ 13 w 16"/>
                    <a:gd name="T7" fmla="*/ 9 h 19"/>
                  </a:gdLst>
                  <a:ahLst/>
                  <a:cxnLst>
                    <a:cxn ang="0">
                      <a:pos x="T0" y="T1"/>
                    </a:cxn>
                    <a:cxn ang="0">
                      <a:pos x="T2" y="T3"/>
                    </a:cxn>
                    <a:cxn ang="0">
                      <a:pos x="T4" y="T5"/>
                    </a:cxn>
                    <a:cxn ang="0">
                      <a:pos x="T6" y="T7"/>
                    </a:cxn>
                  </a:cxnLst>
                  <a:rect l="0" t="0" r="r" b="b"/>
                  <a:pathLst>
                    <a:path w="16" h="19">
                      <a:moveTo>
                        <a:pt x="13" y="9"/>
                      </a:moveTo>
                      <a:cubicBezTo>
                        <a:pt x="16" y="14"/>
                        <a:pt x="15" y="19"/>
                        <a:pt x="12" y="18"/>
                      </a:cubicBezTo>
                      <a:cubicBezTo>
                        <a:pt x="7" y="16"/>
                        <a:pt x="0" y="3"/>
                        <a:pt x="4" y="1"/>
                      </a:cubicBezTo>
                      <a:cubicBezTo>
                        <a:pt x="7" y="0"/>
                        <a:pt x="11" y="5"/>
                        <a:pt x="1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5" name="Freeform 800">
                  <a:extLst>
                    <a:ext uri="{FF2B5EF4-FFF2-40B4-BE49-F238E27FC236}">
                      <a16:creationId xmlns:a16="http://schemas.microsoft.com/office/drawing/2014/main" id="{A9C4734C-A617-4049-B5CE-61A2EC8BE91D}"/>
                    </a:ext>
                  </a:extLst>
                </p:cNvPr>
                <p:cNvSpPr>
                  <a:spLocks/>
                </p:cNvSpPr>
                <p:nvPr/>
              </p:nvSpPr>
              <p:spPr bwMode="auto">
                <a:xfrm>
                  <a:off x="5054" y="1648"/>
                  <a:ext cx="23" cy="23"/>
                </a:xfrm>
                <a:custGeom>
                  <a:avLst/>
                  <a:gdLst>
                    <a:gd name="T0" fmla="*/ 12 w 16"/>
                    <a:gd name="T1" fmla="*/ 7 h 16"/>
                    <a:gd name="T2" fmla="*/ 13 w 16"/>
                    <a:gd name="T3" fmla="*/ 15 h 16"/>
                    <a:gd name="T4" fmla="*/ 2 w 16"/>
                    <a:gd name="T5" fmla="*/ 1 h 16"/>
                    <a:gd name="T6" fmla="*/ 2 w 16"/>
                    <a:gd name="T7" fmla="*/ 1 h 16"/>
                    <a:gd name="T8" fmla="*/ 12 w 16"/>
                    <a:gd name="T9" fmla="*/ 7 h 16"/>
                  </a:gdLst>
                  <a:ahLst/>
                  <a:cxnLst>
                    <a:cxn ang="0">
                      <a:pos x="T0" y="T1"/>
                    </a:cxn>
                    <a:cxn ang="0">
                      <a:pos x="T2" y="T3"/>
                    </a:cxn>
                    <a:cxn ang="0">
                      <a:pos x="T4" y="T5"/>
                    </a:cxn>
                    <a:cxn ang="0">
                      <a:pos x="T6" y="T7"/>
                    </a:cxn>
                    <a:cxn ang="0">
                      <a:pos x="T8" y="T9"/>
                    </a:cxn>
                  </a:cxnLst>
                  <a:rect l="0" t="0" r="r" b="b"/>
                  <a:pathLst>
                    <a:path w="16" h="16">
                      <a:moveTo>
                        <a:pt x="12" y="7"/>
                      </a:moveTo>
                      <a:cubicBezTo>
                        <a:pt x="15" y="12"/>
                        <a:pt x="16" y="16"/>
                        <a:pt x="13" y="15"/>
                      </a:cubicBezTo>
                      <a:cubicBezTo>
                        <a:pt x="8" y="14"/>
                        <a:pt x="0" y="3"/>
                        <a:pt x="2" y="1"/>
                      </a:cubicBezTo>
                      <a:cubicBezTo>
                        <a:pt x="2" y="1"/>
                        <a:pt x="2" y="1"/>
                        <a:pt x="2" y="1"/>
                      </a:cubicBezTo>
                      <a:cubicBezTo>
                        <a:pt x="5" y="0"/>
                        <a:pt x="9" y="4"/>
                        <a:pt x="1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6" name="Freeform 801">
                  <a:extLst>
                    <a:ext uri="{FF2B5EF4-FFF2-40B4-BE49-F238E27FC236}">
                      <a16:creationId xmlns:a16="http://schemas.microsoft.com/office/drawing/2014/main" id="{8F38E232-863A-43A4-90E1-AC2D2328AF81}"/>
                    </a:ext>
                  </a:extLst>
                </p:cNvPr>
                <p:cNvSpPr>
                  <a:spLocks/>
                </p:cNvSpPr>
                <p:nvPr/>
              </p:nvSpPr>
              <p:spPr bwMode="auto">
                <a:xfrm>
                  <a:off x="5085" y="1691"/>
                  <a:ext cx="24" cy="23"/>
                </a:xfrm>
                <a:custGeom>
                  <a:avLst/>
                  <a:gdLst>
                    <a:gd name="T0" fmla="*/ 13 w 16"/>
                    <a:gd name="T1" fmla="*/ 7 h 16"/>
                    <a:gd name="T2" fmla="*/ 13 w 16"/>
                    <a:gd name="T3" fmla="*/ 16 h 16"/>
                    <a:gd name="T4" fmla="*/ 3 w 16"/>
                    <a:gd name="T5" fmla="*/ 1 h 16"/>
                    <a:gd name="T6" fmla="*/ 3 w 16"/>
                    <a:gd name="T7" fmla="*/ 0 h 16"/>
                    <a:gd name="T8" fmla="*/ 13 w 16"/>
                    <a:gd name="T9" fmla="*/ 7 h 16"/>
                  </a:gdLst>
                  <a:ahLst/>
                  <a:cxnLst>
                    <a:cxn ang="0">
                      <a:pos x="T0" y="T1"/>
                    </a:cxn>
                    <a:cxn ang="0">
                      <a:pos x="T2" y="T3"/>
                    </a:cxn>
                    <a:cxn ang="0">
                      <a:pos x="T4" y="T5"/>
                    </a:cxn>
                    <a:cxn ang="0">
                      <a:pos x="T6" y="T7"/>
                    </a:cxn>
                    <a:cxn ang="0">
                      <a:pos x="T8" y="T9"/>
                    </a:cxn>
                  </a:cxnLst>
                  <a:rect l="0" t="0" r="r" b="b"/>
                  <a:pathLst>
                    <a:path w="16" h="16">
                      <a:moveTo>
                        <a:pt x="13" y="7"/>
                      </a:moveTo>
                      <a:cubicBezTo>
                        <a:pt x="16" y="12"/>
                        <a:pt x="16" y="16"/>
                        <a:pt x="13" y="16"/>
                      </a:cubicBezTo>
                      <a:cubicBezTo>
                        <a:pt x="8" y="15"/>
                        <a:pt x="0" y="3"/>
                        <a:pt x="3" y="1"/>
                      </a:cubicBezTo>
                      <a:cubicBezTo>
                        <a:pt x="3" y="0"/>
                        <a:pt x="3" y="0"/>
                        <a:pt x="3" y="0"/>
                      </a:cubicBezTo>
                      <a:cubicBezTo>
                        <a:pt x="6" y="0"/>
                        <a:pt x="10"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7" name="Freeform 802">
                  <a:extLst>
                    <a:ext uri="{FF2B5EF4-FFF2-40B4-BE49-F238E27FC236}">
                      <a16:creationId xmlns:a16="http://schemas.microsoft.com/office/drawing/2014/main" id="{3DB7567E-866D-4FB2-9F39-C73EBFBC3347}"/>
                    </a:ext>
                  </a:extLst>
                </p:cNvPr>
                <p:cNvSpPr>
                  <a:spLocks/>
                </p:cNvSpPr>
                <p:nvPr/>
              </p:nvSpPr>
              <p:spPr bwMode="auto">
                <a:xfrm>
                  <a:off x="4980" y="1569"/>
                  <a:ext cx="24" cy="19"/>
                </a:xfrm>
                <a:custGeom>
                  <a:avLst/>
                  <a:gdLst>
                    <a:gd name="T0" fmla="*/ 12 w 17"/>
                    <a:gd name="T1" fmla="*/ 6 h 13"/>
                    <a:gd name="T2" fmla="*/ 15 w 17"/>
                    <a:gd name="T3" fmla="*/ 13 h 13"/>
                    <a:gd name="T4" fmla="*/ 2 w 17"/>
                    <a:gd name="T5" fmla="*/ 0 h 13"/>
                    <a:gd name="T6" fmla="*/ 2 w 17"/>
                    <a:gd name="T7" fmla="*/ 0 h 13"/>
                    <a:gd name="T8" fmla="*/ 12 w 17"/>
                    <a:gd name="T9" fmla="*/ 6 h 13"/>
                  </a:gdLst>
                  <a:ahLst/>
                  <a:cxnLst>
                    <a:cxn ang="0">
                      <a:pos x="T0" y="T1"/>
                    </a:cxn>
                    <a:cxn ang="0">
                      <a:pos x="T2" y="T3"/>
                    </a:cxn>
                    <a:cxn ang="0">
                      <a:pos x="T4" y="T5"/>
                    </a:cxn>
                    <a:cxn ang="0">
                      <a:pos x="T6" y="T7"/>
                    </a:cxn>
                    <a:cxn ang="0">
                      <a:pos x="T8" y="T9"/>
                    </a:cxn>
                  </a:cxnLst>
                  <a:rect l="0" t="0" r="r" b="b"/>
                  <a:pathLst>
                    <a:path w="17" h="13">
                      <a:moveTo>
                        <a:pt x="12" y="6"/>
                      </a:moveTo>
                      <a:cubicBezTo>
                        <a:pt x="16" y="10"/>
                        <a:pt x="17" y="13"/>
                        <a:pt x="15" y="13"/>
                      </a:cubicBezTo>
                      <a:cubicBezTo>
                        <a:pt x="11" y="13"/>
                        <a:pt x="0" y="2"/>
                        <a:pt x="2" y="0"/>
                      </a:cubicBezTo>
                      <a:cubicBezTo>
                        <a:pt x="2" y="0"/>
                        <a:pt x="2" y="0"/>
                        <a:pt x="2" y="0"/>
                      </a:cubicBezTo>
                      <a:cubicBezTo>
                        <a:pt x="5" y="0"/>
                        <a:pt x="10" y="3"/>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8" name="Freeform 803">
                  <a:extLst>
                    <a:ext uri="{FF2B5EF4-FFF2-40B4-BE49-F238E27FC236}">
                      <a16:creationId xmlns:a16="http://schemas.microsoft.com/office/drawing/2014/main" id="{77C30FB6-9850-471A-A4F6-A3518C11877B}"/>
                    </a:ext>
                  </a:extLst>
                </p:cNvPr>
                <p:cNvSpPr>
                  <a:spLocks/>
                </p:cNvSpPr>
                <p:nvPr/>
              </p:nvSpPr>
              <p:spPr bwMode="auto">
                <a:xfrm>
                  <a:off x="5017" y="1607"/>
                  <a:ext cx="25" cy="20"/>
                </a:xfrm>
                <a:custGeom>
                  <a:avLst/>
                  <a:gdLst>
                    <a:gd name="T0" fmla="*/ 12 w 17"/>
                    <a:gd name="T1" fmla="*/ 7 h 14"/>
                    <a:gd name="T2" fmla="*/ 14 w 17"/>
                    <a:gd name="T3" fmla="*/ 14 h 14"/>
                    <a:gd name="T4" fmla="*/ 2 w 17"/>
                    <a:gd name="T5" fmla="*/ 1 h 14"/>
                    <a:gd name="T6" fmla="*/ 3 w 17"/>
                    <a:gd name="T7" fmla="*/ 1 h 14"/>
                    <a:gd name="T8" fmla="*/ 12 w 17"/>
                    <a:gd name="T9" fmla="*/ 7 h 14"/>
                  </a:gdLst>
                  <a:ahLst/>
                  <a:cxnLst>
                    <a:cxn ang="0">
                      <a:pos x="T0" y="T1"/>
                    </a:cxn>
                    <a:cxn ang="0">
                      <a:pos x="T2" y="T3"/>
                    </a:cxn>
                    <a:cxn ang="0">
                      <a:pos x="T4" y="T5"/>
                    </a:cxn>
                    <a:cxn ang="0">
                      <a:pos x="T6" y="T7"/>
                    </a:cxn>
                    <a:cxn ang="0">
                      <a:pos x="T8" y="T9"/>
                    </a:cxn>
                  </a:cxnLst>
                  <a:rect l="0" t="0" r="r" b="b"/>
                  <a:pathLst>
                    <a:path w="17" h="14">
                      <a:moveTo>
                        <a:pt x="12" y="7"/>
                      </a:moveTo>
                      <a:cubicBezTo>
                        <a:pt x="16" y="11"/>
                        <a:pt x="17" y="14"/>
                        <a:pt x="14" y="14"/>
                      </a:cubicBezTo>
                      <a:cubicBezTo>
                        <a:pt x="10" y="14"/>
                        <a:pt x="0" y="3"/>
                        <a:pt x="2" y="1"/>
                      </a:cubicBezTo>
                      <a:cubicBezTo>
                        <a:pt x="2" y="1"/>
                        <a:pt x="3" y="1"/>
                        <a:pt x="3" y="1"/>
                      </a:cubicBezTo>
                      <a:cubicBezTo>
                        <a:pt x="5" y="0"/>
                        <a:pt x="10" y="4"/>
                        <a:pt x="1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9" name="Freeform 804">
                  <a:extLst>
                    <a:ext uri="{FF2B5EF4-FFF2-40B4-BE49-F238E27FC236}">
                      <a16:creationId xmlns:a16="http://schemas.microsoft.com/office/drawing/2014/main" id="{3AFAB9F3-CDE7-4C33-8C5E-BEC9A923C297}"/>
                    </a:ext>
                  </a:extLst>
                </p:cNvPr>
                <p:cNvSpPr>
                  <a:spLocks/>
                </p:cNvSpPr>
                <p:nvPr/>
              </p:nvSpPr>
              <p:spPr bwMode="auto">
                <a:xfrm>
                  <a:off x="5146" y="1752"/>
                  <a:ext cx="22" cy="26"/>
                </a:xfrm>
                <a:custGeom>
                  <a:avLst/>
                  <a:gdLst>
                    <a:gd name="T0" fmla="*/ 12 w 15"/>
                    <a:gd name="T1" fmla="*/ 8 h 18"/>
                    <a:gd name="T2" fmla="*/ 12 w 15"/>
                    <a:gd name="T3" fmla="*/ 17 h 18"/>
                    <a:gd name="T4" fmla="*/ 4 w 15"/>
                    <a:gd name="T5" fmla="*/ 1 h 18"/>
                    <a:gd name="T6" fmla="*/ 12 w 15"/>
                    <a:gd name="T7" fmla="*/ 8 h 18"/>
                  </a:gdLst>
                  <a:ahLst/>
                  <a:cxnLst>
                    <a:cxn ang="0">
                      <a:pos x="T0" y="T1"/>
                    </a:cxn>
                    <a:cxn ang="0">
                      <a:pos x="T2" y="T3"/>
                    </a:cxn>
                    <a:cxn ang="0">
                      <a:pos x="T4" y="T5"/>
                    </a:cxn>
                    <a:cxn ang="0">
                      <a:pos x="T6" y="T7"/>
                    </a:cxn>
                  </a:cxnLst>
                  <a:rect l="0" t="0" r="r" b="b"/>
                  <a:pathLst>
                    <a:path w="15" h="18">
                      <a:moveTo>
                        <a:pt x="12" y="8"/>
                      </a:moveTo>
                      <a:cubicBezTo>
                        <a:pt x="15" y="13"/>
                        <a:pt x="15" y="18"/>
                        <a:pt x="12" y="17"/>
                      </a:cubicBezTo>
                      <a:cubicBezTo>
                        <a:pt x="8" y="16"/>
                        <a:pt x="0" y="3"/>
                        <a:pt x="4" y="1"/>
                      </a:cubicBezTo>
                      <a:cubicBezTo>
                        <a:pt x="6" y="0"/>
                        <a:pt x="10" y="5"/>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0" name="Freeform 805">
                  <a:extLst>
                    <a:ext uri="{FF2B5EF4-FFF2-40B4-BE49-F238E27FC236}">
                      <a16:creationId xmlns:a16="http://schemas.microsoft.com/office/drawing/2014/main" id="{E4C38B47-2CE6-4D14-9794-8D25B5C08C48}"/>
                    </a:ext>
                  </a:extLst>
                </p:cNvPr>
                <p:cNvSpPr>
                  <a:spLocks/>
                </p:cNvSpPr>
                <p:nvPr/>
              </p:nvSpPr>
              <p:spPr bwMode="auto">
                <a:xfrm>
                  <a:off x="5174" y="1800"/>
                  <a:ext cx="20" cy="27"/>
                </a:xfrm>
                <a:custGeom>
                  <a:avLst/>
                  <a:gdLst>
                    <a:gd name="T0" fmla="*/ 12 w 14"/>
                    <a:gd name="T1" fmla="*/ 8 h 19"/>
                    <a:gd name="T2" fmla="*/ 11 w 14"/>
                    <a:gd name="T3" fmla="*/ 17 h 19"/>
                    <a:gd name="T4" fmla="*/ 4 w 14"/>
                    <a:gd name="T5" fmla="*/ 1 h 19"/>
                    <a:gd name="T6" fmla="*/ 12 w 14"/>
                    <a:gd name="T7" fmla="*/ 8 h 19"/>
                  </a:gdLst>
                  <a:ahLst/>
                  <a:cxnLst>
                    <a:cxn ang="0">
                      <a:pos x="T0" y="T1"/>
                    </a:cxn>
                    <a:cxn ang="0">
                      <a:pos x="T2" y="T3"/>
                    </a:cxn>
                    <a:cxn ang="0">
                      <a:pos x="T4" y="T5"/>
                    </a:cxn>
                    <a:cxn ang="0">
                      <a:pos x="T6" y="T7"/>
                    </a:cxn>
                  </a:cxnLst>
                  <a:rect l="0" t="0" r="r" b="b"/>
                  <a:pathLst>
                    <a:path w="14" h="19">
                      <a:moveTo>
                        <a:pt x="12" y="8"/>
                      </a:moveTo>
                      <a:cubicBezTo>
                        <a:pt x="14" y="14"/>
                        <a:pt x="14" y="19"/>
                        <a:pt x="11" y="17"/>
                      </a:cubicBezTo>
                      <a:cubicBezTo>
                        <a:pt x="7" y="16"/>
                        <a:pt x="0" y="3"/>
                        <a:pt x="4" y="1"/>
                      </a:cubicBezTo>
                      <a:cubicBezTo>
                        <a:pt x="6" y="0"/>
                        <a:pt x="10" y="5"/>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1" name="Freeform 806">
                  <a:extLst>
                    <a:ext uri="{FF2B5EF4-FFF2-40B4-BE49-F238E27FC236}">
                      <a16:creationId xmlns:a16="http://schemas.microsoft.com/office/drawing/2014/main" id="{A0D469D2-98F8-4C78-AB4F-4D83D2A0925B}"/>
                    </a:ext>
                  </a:extLst>
                </p:cNvPr>
                <p:cNvSpPr>
                  <a:spLocks/>
                </p:cNvSpPr>
                <p:nvPr/>
              </p:nvSpPr>
              <p:spPr bwMode="auto">
                <a:xfrm>
                  <a:off x="5084" y="1662"/>
                  <a:ext cx="23" cy="23"/>
                </a:xfrm>
                <a:custGeom>
                  <a:avLst/>
                  <a:gdLst>
                    <a:gd name="T0" fmla="*/ 12 w 16"/>
                    <a:gd name="T1" fmla="*/ 8 h 16"/>
                    <a:gd name="T2" fmla="*/ 13 w 16"/>
                    <a:gd name="T3" fmla="*/ 16 h 16"/>
                    <a:gd name="T4" fmla="*/ 3 w 16"/>
                    <a:gd name="T5" fmla="*/ 1 h 16"/>
                    <a:gd name="T6" fmla="*/ 12 w 16"/>
                    <a:gd name="T7" fmla="*/ 8 h 16"/>
                  </a:gdLst>
                  <a:ahLst/>
                  <a:cxnLst>
                    <a:cxn ang="0">
                      <a:pos x="T0" y="T1"/>
                    </a:cxn>
                    <a:cxn ang="0">
                      <a:pos x="T2" y="T3"/>
                    </a:cxn>
                    <a:cxn ang="0">
                      <a:pos x="T4" y="T5"/>
                    </a:cxn>
                    <a:cxn ang="0">
                      <a:pos x="T6" y="T7"/>
                    </a:cxn>
                  </a:cxnLst>
                  <a:rect l="0" t="0" r="r" b="b"/>
                  <a:pathLst>
                    <a:path w="16" h="16">
                      <a:moveTo>
                        <a:pt x="12" y="8"/>
                      </a:moveTo>
                      <a:cubicBezTo>
                        <a:pt x="16" y="12"/>
                        <a:pt x="16" y="16"/>
                        <a:pt x="13" y="16"/>
                      </a:cubicBezTo>
                      <a:cubicBezTo>
                        <a:pt x="9" y="15"/>
                        <a:pt x="0" y="3"/>
                        <a:pt x="3" y="1"/>
                      </a:cubicBezTo>
                      <a:cubicBezTo>
                        <a:pt x="5" y="0"/>
                        <a:pt x="10" y="4"/>
                        <a:pt x="12"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2" name="Freeform 807">
                  <a:extLst>
                    <a:ext uri="{FF2B5EF4-FFF2-40B4-BE49-F238E27FC236}">
                      <a16:creationId xmlns:a16="http://schemas.microsoft.com/office/drawing/2014/main" id="{C04C23F3-3BEB-4DBC-96D5-9BF69577286E}"/>
                    </a:ext>
                  </a:extLst>
                </p:cNvPr>
                <p:cNvSpPr>
                  <a:spLocks/>
                </p:cNvSpPr>
                <p:nvPr/>
              </p:nvSpPr>
              <p:spPr bwMode="auto">
                <a:xfrm>
                  <a:off x="5116" y="1706"/>
                  <a:ext cx="23" cy="24"/>
                </a:xfrm>
                <a:custGeom>
                  <a:avLst/>
                  <a:gdLst>
                    <a:gd name="T0" fmla="*/ 13 w 16"/>
                    <a:gd name="T1" fmla="*/ 8 h 17"/>
                    <a:gd name="T2" fmla="*/ 13 w 16"/>
                    <a:gd name="T3" fmla="*/ 17 h 17"/>
                    <a:gd name="T4" fmla="*/ 4 w 16"/>
                    <a:gd name="T5" fmla="*/ 1 h 17"/>
                    <a:gd name="T6" fmla="*/ 13 w 16"/>
                    <a:gd name="T7" fmla="*/ 8 h 17"/>
                  </a:gdLst>
                  <a:ahLst/>
                  <a:cxnLst>
                    <a:cxn ang="0">
                      <a:pos x="T0" y="T1"/>
                    </a:cxn>
                    <a:cxn ang="0">
                      <a:pos x="T2" y="T3"/>
                    </a:cxn>
                    <a:cxn ang="0">
                      <a:pos x="T4" y="T5"/>
                    </a:cxn>
                    <a:cxn ang="0">
                      <a:pos x="T6" y="T7"/>
                    </a:cxn>
                  </a:cxnLst>
                  <a:rect l="0" t="0" r="r" b="b"/>
                  <a:pathLst>
                    <a:path w="16" h="17">
                      <a:moveTo>
                        <a:pt x="13" y="8"/>
                      </a:moveTo>
                      <a:cubicBezTo>
                        <a:pt x="16" y="13"/>
                        <a:pt x="16" y="17"/>
                        <a:pt x="13" y="17"/>
                      </a:cubicBezTo>
                      <a:cubicBezTo>
                        <a:pt x="9" y="16"/>
                        <a:pt x="0" y="3"/>
                        <a:pt x="4" y="1"/>
                      </a:cubicBezTo>
                      <a:cubicBezTo>
                        <a:pt x="6" y="0"/>
                        <a:pt x="10" y="5"/>
                        <a:pt x="1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sp>
          <p:nvSpPr>
            <p:cNvPr id="320" name="Freeform 809">
              <a:extLst>
                <a:ext uri="{FF2B5EF4-FFF2-40B4-BE49-F238E27FC236}">
                  <a16:creationId xmlns:a16="http://schemas.microsoft.com/office/drawing/2014/main" id="{072621B5-3062-4303-812E-CBACA907629C}"/>
                </a:ext>
              </a:extLst>
            </p:cNvPr>
            <p:cNvSpPr>
              <a:spLocks/>
            </p:cNvSpPr>
            <p:nvPr/>
          </p:nvSpPr>
          <p:spPr bwMode="auto">
            <a:xfrm>
              <a:off x="7956550" y="2513013"/>
              <a:ext cx="38100" cy="31750"/>
            </a:xfrm>
            <a:custGeom>
              <a:avLst/>
              <a:gdLst>
                <a:gd name="T0" fmla="*/ 12 w 17"/>
                <a:gd name="T1" fmla="*/ 6 h 14"/>
                <a:gd name="T2" fmla="*/ 15 w 17"/>
                <a:gd name="T3" fmla="*/ 13 h 14"/>
                <a:gd name="T4" fmla="*/ 2 w 17"/>
                <a:gd name="T5" fmla="*/ 0 h 14"/>
                <a:gd name="T6" fmla="*/ 2 w 17"/>
                <a:gd name="T7" fmla="*/ 0 h 14"/>
                <a:gd name="T8" fmla="*/ 12 w 17"/>
                <a:gd name="T9" fmla="*/ 6 h 14"/>
              </a:gdLst>
              <a:ahLst/>
              <a:cxnLst>
                <a:cxn ang="0">
                  <a:pos x="T0" y="T1"/>
                </a:cxn>
                <a:cxn ang="0">
                  <a:pos x="T2" y="T3"/>
                </a:cxn>
                <a:cxn ang="0">
                  <a:pos x="T4" y="T5"/>
                </a:cxn>
                <a:cxn ang="0">
                  <a:pos x="T6" y="T7"/>
                </a:cxn>
                <a:cxn ang="0">
                  <a:pos x="T8" y="T9"/>
                </a:cxn>
              </a:cxnLst>
              <a:rect l="0" t="0" r="r" b="b"/>
              <a:pathLst>
                <a:path w="17" h="14">
                  <a:moveTo>
                    <a:pt x="12" y="6"/>
                  </a:moveTo>
                  <a:cubicBezTo>
                    <a:pt x="16" y="10"/>
                    <a:pt x="17" y="14"/>
                    <a:pt x="15" y="13"/>
                  </a:cubicBezTo>
                  <a:cubicBezTo>
                    <a:pt x="11" y="13"/>
                    <a:pt x="0" y="2"/>
                    <a:pt x="2" y="0"/>
                  </a:cubicBezTo>
                  <a:cubicBezTo>
                    <a:pt x="2" y="0"/>
                    <a:pt x="2" y="0"/>
                    <a:pt x="2" y="0"/>
                  </a:cubicBezTo>
                  <a:cubicBezTo>
                    <a:pt x="4" y="0"/>
                    <a:pt x="9" y="3"/>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1" name="Freeform 810">
              <a:extLst>
                <a:ext uri="{FF2B5EF4-FFF2-40B4-BE49-F238E27FC236}">
                  <a16:creationId xmlns:a16="http://schemas.microsoft.com/office/drawing/2014/main" id="{E91F0F2A-93E4-4E36-A1A7-0C4A14458120}"/>
                </a:ext>
              </a:extLst>
            </p:cNvPr>
            <p:cNvSpPr>
              <a:spLocks/>
            </p:cNvSpPr>
            <p:nvPr/>
          </p:nvSpPr>
          <p:spPr bwMode="auto">
            <a:xfrm>
              <a:off x="8015288" y="2574925"/>
              <a:ext cx="36513" cy="31750"/>
            </a:xfrm>
            <a:custGeom>
              <a:avLst/>
              <a:gdLst>
                <a:gd name="T0" fmla="*/ 12 w 16"/>
                <a:gd name="T1" fmla="*/ 7 h 14"/>
                <a:gd name="T2" fmla="*/ 14 w 16"/>
                <a:gd name="T3" fmla="*/ 14 h 14"/>
                <a:gd name="T4" fmla="*/ 2 w 16"/>
                <a:gd name="T5" fmla="*/ 0 h 14"/>
                <a:gd name="T6" fmla="*/ 2 w 16"/>
                <a:gd name="T7" fmla="*/ 0 h 14"/>
                <a:gd name="T8" fmla="*/ 12 w 16"/>
                <a:gd name="T9" fmla="*/ 7 h 14"/>
              </a:gdLst>
              <a:ahLst/>
              <a:cxnLst>
                <a:cxn ang="0">
                  <a:pos x="T0" y="T1"/>
                </a:cxn>
                <a:cxn ang="0">
                  <a:pos x="T2" y="T3"/>
                </a:cxn>
                <a:cxn ang="0">
                  <a:pos x="T4" y="T5"/>
                </a:cxn>
                <a:cxn ang="0">
                  <a:pos x="T6" y="T7"/>
                </a:cxn>
                <a:cxn ang="0">
                  <a:pos x="T8" y="T9"/>
                </a:cxn>
              </a:cxnLst>
              <a:rect l="0" t="0" r="r" b="b"/>
              <a:pathLst>
                <a:path w="16" h="14">
                  <a:moveTo>
                    <a:pt x="12" y="7"/>
                  </a:moveTo>
                  <a:cubicBezTo>
                    <a:pt x="15" y="11"/>
                    <a:pt x="16" y="14"/>
                    <a:pt x="14" y="14"/>
                  </a:cubicBezTo>
                  <a:cubicBezTo>
                    <a:pt x="10" y="14"/>
                    <a:pt x="0" y="3"/>
                    <a:pt x="2" y="0"/>
                  </a:cubicBezTo>
                  <a:cubicBezTo>
                    <a:pt x="2" y="0"/>
                    <a:pt x="2" y="0"/>
                    <a:pt x="2" y="0"/>
                  </a:cubicBezTo>
                  <a:cubicBezTo>
                    <a:pt x="5" y="0"/>
                    <a:pt x="9" y="4"/>
                    <a:pt x="1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2" name="Freeform 811">
              <a:extLst>
                <a:ext uri="{FF2B5EF4-FFF2-40B4-BE49-F238E27FC236}">
                  <a16:creationId xmlns:a16="http://schemas.microsoft.com/office/drawing/2014/main" id="{449F43CA-B314-49DB-A0F8-CD3A61ADD805}"/>
                </a:ext>
              </a:extLst>
            </p:cNvPr>
            <p:cNvSpPr>
              <a:spLocks/>
            </p:cNvSpPr>
            <p:nvPr/>
          </p:nvSpPr>
          <p:spPr bwMode="auto">
            <a:xfrm>
              <a:off x="8167688" y="2733675"/>
              <a:ext cx="33338" cy="41275"/>
            </a:xfrm>
            <a:custGeom>
              <a:avLst/>
              <a:gdLst>
                <a:gd name="T0" fmla="*/ 11 w 15"/>
                <a:gd name="T1" fmla="*/ 8 h 18"/>
                <a:gd name="T2" fmla="*/ 12 w 15"/>
                <a:gd name="T3" fmla="*/ 17 h 18"/>
                <a:gd name="T4" fmla="*/ 3 w 15"/>
                <a:gd name="T5" fmla="*/ 1 h 18"/>
                <a:gd name="T6" fmla="*/ 11 w 15"/>
                <a:gd name="T7" fmla="*/ 8 h 18"/>
              </a:gdLst>
              <a:ahLst/>
              <a:cxnLst>
                <a:cxn ang="0">
                  <a:pos x="T0" y="T1"/>
                </a:cxn>
                <a:cxn ang="0">
                  <a:pos x="T2" y="T3"/>
                </a:cxn>
                <a:cxn ang="0">
                  <a:pos x="T4" y="T5"/>
                </a:cxn>
                <a:cxn ang="0">
                  <a:pos x="T6" y="T7"/>
                </a:cxn>
              </a:cxnLst>
              <a:rect l="0" t="0" r="r" b="b"/>
              <a:pathLst>
                <a:path w="15" h="18">
                  <a:moveTo>
                    <a:pt x="11" y="8"/>
                  </a:moveTo>
                  <a:cubicBezTo>
                    <a:pt x="14" y="13"/>
                    <a:pt x="15" y="18"/>
                    <a:pt x="12" y="17"/>
                  </a:cubicBezTo>
                  <a:cubicBezTo>
                    <a:pt x="8" y="16"/>
                    <a:pt x="0" y="4"/>
                    <a:pt x="3" y="1"/>
                  </a:cubicBezTo>
                  <a:cubicBezTo>
                    <a:pt x="5" y="0"/>
                    <a:pt x="9" y="5"/>
                    <a:pt x="1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3" name="Freeform 812">
              <a:extLst>
                <a:ext uri="{FF2B5EF4-FFF2-40B4-BE49-F238E27FC236}">
                  <a16:creationId xmlns:a16="http://schemas.microsoft.com/office/drawing/2014/main" id="{8832CA06-F9C7-4ACC-96AF-4B88C8DB8C0B}"/>
                </a:ext>
              </a:extLst>
            </p:cNvPr>
            <p:cNvSpPr>
              <a:spLocks/>
            </p:cNvSpPr>
            <p:nvPr/>
          </p:nvSpPr>
          <p:spPr bwMode="auto">
            <a:xfrm>
              <a:off x="8213725" y="2808288"/>
              <a:ext cx="31750" cy="42863"/>
            </a:xfrm>
            <a:custGeom>
              <a:avLst/>
              <a:gdLst>
                <a:gd name="T0" fmla="*/ 11 w 14"/>
                <a:gd name="T1" fmla="*/ 8 h 18"/>
                <a:gd name="T2" fmla="*/ 11 w 14"/>
                <a:gd name="T3" fmla="*/ 17 h 18"/>
                <a:gd name="T4" fmla="*/ 3 w 14"/>
                <a:gd name="T5" fmla="*/ 0 h 18"/>
                <a:gd name="T6" fmla="*/ 11 w 14"/>
                <a:gd name="T7" fmla="*/ 8 h 18"/>
              </a:gdLst>
              <a:ahLst/>
              <a:cxnLst>
                <a:cxn ang="0">
                  <a:pos x="T0" y="T1"/>
                </a:cxn>
                <a:cxn ang="0">
                  <a:pos x="T2" y="T3"/>
                </a:cxn>
                <a:cxn ang="0">
                  <a:pos x="T4" y="T5"/>
                </a:cxn>
                <a:cxn ang="0">
                  <a:pos x="T6" y="T7"/>
                </a:cxn>
              </a:cxnLst>
              <a:rect l="0" t="0" r="r" b="b"/>
              <a:pathLst>
                <a:path w="14" h="18">
                  <a:moveTo>
                    <a:pt x="11" y="8"/>
                  </a:moveTo>
                  <a:cubicBezTo>
                    <a:pt x="14" y="13"/>
                    <a:pt x="14" y="18"/>
                    <a:pt x="11" y="17"/>
                  </a:cubicBezTo>
                  <a:cubicBezTo>
                    <a:pt x="8" y="16"/>
                    <a:pt x="0" y="3"/>
                    <a:pt x="3" y="0"/>
                  </a:cubicBezTo>
                  <a:cubicBezTo>
                    <a:pt x="5" y="0"/>
                    <a:pt x="9" y="4"/>
                    <a:pt x="1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4" name="Freeform 813">
              <a:extLst>
                <a:ext uri="{FF2B5EF4-FFF2-40B4-BE49-F238E27FC236}">
                  <a16:creationId xmlns:a16="http://schemas.microsoft.com/office/drawing/2014/main" id="{3EC119DC-3601-4516-B2D3-5B47CA4ADC1D}"/>
                </a:ext>
              </a:extLst>
            </p:cNvPr>
            <p:cNvSpPr>
              <a:spLocks/>
            </p:cNvSpPr>
            <p:nvPr/>
          </p:nvSpPr>
          <p:spPr bwMode="auto">
            <a:xfrm>
              <a:off x="8061325" y="2597150"/>
              <a:ext cx="36513" cy="34925"/>
            </a:xfrm>
            <a:custGeom>
              <a:avLst/>
              <a:gdLst>
                <a:gd name="T0" fmla="*/ 11 w 16"/>
                <a:gd name="T1" fmla="*/ 7 h 15"/>
                <a:gd name="T2" fmla="*/ 14 w 16"/>
                <a:gd name="T3" fmla="*/ 15 h 15"/>
                <a:gd name="T4" fmla="*/ 2 w 16"/>
                <a:gd name="T5" fmla="*/ 1 h 15"/>
                <a:gd name="T6" fmla="*/ 2 w 16"/>
                <a:gd name="T7" fmla="*/ 0 h 15"/>
                <a:gd name="T8" fmla="*/ 11 w 16"/>
                <a:gd name="T9" fmla="*/ 7 h 15"/>
              </a:gdLst>
              <a:ahLst/>
              <a:cxnLst>
                <a:cxn ang="0">
                  <a:pos x="T0" y="T1"/>
                </a:cxn>
                <a:cxn ang="0">
                  <a:pos x="T2" y="T3"/>
                </a:cxn>
                <a:cxn ang="0">
                  <a:pos x="T4" y="T5"/>
                </a:cxn>
                <a:cxn ang="0">
                  <a:pos x="T6" y="T7"/>
                </a:cxn>
                <a:cxn ang="0">
                  <a:pos x="T8" y="T9"/>
                </a:cxn>
              </a:cxnLst>
              <a:rect l="0" t="0" r="r" b="b"/>
              <a:pathLst>
                <a:path w="16" h="15">
                  <a:moveTo>
                    <a:pt x="11" y="7"/>
                  </a:moveTo>
                  <a:cubicBezTo>
                    <a:pt x="15" y="11"/>
                    <a:pt x="16" y="15"/>
                    <a:pt x="14" y="15"/>
                  </a:cubicBezTo>
                  <a:cubicBezTo>
                    <a:pt x="10" y="15"/>
                    <a:pt x="0" y="3"/>
                    <a:pt x="2" y="1"/>
                  </a:cubicBezTo>
                  <a:cubicBezTo>
                    <a:pt x="2" y="1"/>
                    <a:pt x="2" y="0"/>
                    <a:pt x="2" y="0"/>
                  </a:cubicBezTo>
                  <a:cubicBezTo>
                    <a:pt x="4" y="0"/>
                    <a:pt x="9" y="4"/>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5" name="Freeform 814">
              <a:extLst>
                <a:ext uri="{FF2B5EF4-FFF2-40B4-BE49-F238E27FC236}">
                  <a16:creationId xmlns:a16="http://schemas.microsoft.com/office/drawing/2014/main" id="{E212AA18-B45B-4E2F-A756-DC9809D5C9CB}"/>
                </a:ext>
              </a:extLst>
            </p:cNvPr>
            <p:cNvSpPr>
              <a:spLocks/>
            </p:cNvSpPr>
            <p:nvPr/>
          </p:nvSpPr>
          <p:spPr bwMode="auto">
            <a:xfrm>
              <a:off x="8116888" y="2663825"/>
              <a:ext cx="34925" cy="36513"/>
            </a:xfrm>
            <a:custGeom>
              <a:avLst/>
              <a:gdLst>
                <a:gd name="T0" fmla="*/ 11 w 15"/>
                <a:gd name="T1" fmla="*/ 7 h 16"/>
                <a:gd name="T2" fmla="*/ 13 w 15"/>
                <a:gd name="T3" fmla="*/ 16 h 16"/>
                <a:gd name="T4" fmla="*/ 2 w 15"/>
                <a:gd name="T5" fmla="*/ 1 h 16"/>
                <a:gd name="T6" fmla="*/ 11 w 15"/>
                <a:gd name="T7" fmla="*/ 7 h 16"/>
              </a:gdLst>
              <a:ahLst/>
              <a:cxnLst>
                <a:cxn ang="0">
                  <a:pos x="T0" y="T1"/>
                </a:cxn>
                <a:cxn ang="0">
                  <a:pos x="T2" y="T3"/>
                </a:cxn>
                <a:cxn ang="0">
                  <a:pos x="T4" y="T5"/>
                </a:cxn>
                <a:cxn ang="0">
                  <a:pos x="T6" y="T7"/>
                </a:cxn>
              </a:cxnLst>
              <a:rect l="0" t="0" r="r" b="b"/>
              <a:pathLst>
                <a:path w="15" h="16">
                  <a:moveTo>
                    <a:pt x="11" y="7"/>
                  </a:moveTo>
                  <a:cubicBezTo>
                    <a:pt x="14" y="12"/>
                    <a:pt x="15" y="16"/>
                    <a:pt x="13" y="16"/>
                  </a:cubicBezTo>
                  <a:cubicBezTo>
                    <a:pt x="9" y="15"/>
                    <a:pt x="0" y="3"/>
                    <a:pt x="2" y="1"/>
                  </a:cubicBezTo>
                  <a:cubicBezTo>
                    <a:pt x="5" y="0"/>
                    <a:pt x="9" y="4"/>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6" name="Freeform 815">
              <a:extLst>
                <a:ext uri="{FF2B5EF4-FFF2-40B4-BE49-F238E27FC236}">
                  <a16:creationId xmlns:a16="http://schemas.microsoft.com/office/drawing/2014/main" id="{64B376BF-5406-4448-83D5-DE8DE867BF83}"/>
                </a:ext>
              </a:extLst>
            </p:cNvPr>
            <p:cNvSpPr>
              <a:spLocks/>
            </p:cNvSpPr>
            <p:nvPr/>
          </p:nvSpPr>
          <p:spPr bwMode="auto">
            <a:xfrm>
              <a:off x="7940675" y="2473325"/>
              <a:ext cx="38100" cy="31750"/>
            </a:xfrm>
            <a:custGeom>
              <a:avLst/>
              <a:gdLst>
                <a:gd name="T0" fmla="*/ 12 w 17"/>
                <a:gd name="T1" fmla="*/ 7 h 14"/>
                <a:gd name="T2" fmla="*/ 15 w 17"/>
                <a:gd name="T3" fmla="*/ 14 h 14"/>
                <a:gd name="T4" fmla="*/ 2 w 17"/>
                <a:gd name="T5" fmla="*/ 1 h 14"/>
                <a:gd name="T6" fmla="*/ 2 w 17"/>
                <a:gd name="T7" fmla="*/ 1 h 14"/>
                <a:gd name="T8" fmla="*/ 12 w 17"/>
                <a:gd name="T9" fmla="*/ 7 h 14"/>
              </a:gdLst>
              <a:ahLst/>
              <a:cxnLst>
                <a:cxn ang="0">
                  <a:pos x="T0" y="T1"/>
                </a:cxn>
                <a:cxn ang="0">
                  <a:pos x="T2" y="T3"/>
                </a:cxn>
                <a:cxn ang="0">
                  <a:pos x="T4" y="T5"/>
                </a:cxn>
                <a:cxn ang="0">
                  <a:pos x="T6" y="T7"/>
                </a:cxn>
                <a:cxn ang="0">
                  <a:pos x="T8" y="T9"/>
                </a:cxn>
              </a:cxnLst>
              <a:rect l="0" t="0" r="r" b="b"/>
              <a:pathLst>
                <a:path w="17" h="14">
                  <a:moveTo>
                    <a:pt x="12" y="7"/>
                  </a:moveTo>
                  <a:cubicBezTo>
                    <a:pt x="15" y="11"/>
                    <a:pt x="17" y="14"/>
                    <a:pt x="15" y="14"/>
                  </a:cubicBezTo>
                  <a:cubicBezTo>
                    <a:pt x="11" y="14"/>
                    <a:pt x="0" y="3"/>
                    <a:pt x="2" y="1"/>
                  </a:cubicBezTo>
                  <a:cubicBezTo>
                    <a:pt x="2" y="1"/>
                    <a:pt x="2" y="1"/>
                    <a:pt x="2" y="1"/>
                  </a:cubicBezTo>
                  <a:cubicBezTo>
                    <a:pt x="4" y="0"/>
                    <a:pt x="9" y="4"/>
                    <a:pt x="1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7" name="Freeform 816">
              <a:extLst>
                <a:ext uri="{FF2B5EF4-FFF2-40B4-BE49-F238E27FC236}">
                  <a16:creationId xmlns:a16="http://schemas.microsoft.com/office/drawing/2014/main" id="{6D4EAC92-B7CE-4C58-A9D0-1643F33DF5A2}"/>
                </a:ext>
              </a:extLst>
            </p:cNvPr>
            <p:cNvSpPr>
              <a:spLocks/>
            </p:cNvSpPr>
            <p:nvPr/>
          </p:nvSpPr>
          <p:spPr bwMode="auto">
            <a:xfrm>
              <a:off x="8004175" y="2533650"/>
              <a:ext cx="36513" cy="31750"/>
            </a:xfrm>
            <a:custGeom>
              <a:avLst/>
              <a:gdLst>
                <a:gd name="T0" fmla="*/ 11 w 16"/>
                <a:gd name="T1" fmla="*/ 7 h 14"/>
                <a:gd name="T2" fmla="*/ 14 w 16"/>
                <a:gd name="T3" fmla="*/ 14 h 14"/>
                <a:gd name="T4" fmla="*/ 1 w 16"/>
                <a:gd name="T5" fmla="*/ 1 h 14"/>
                <a:gd name="T6" fmla="*/ 1 w 16"/>
                <a:gd name="T7" fmla="*/ 1 h 14"/>
                <a:gd name="T8" fmla="*/ 11 w 16"/>
                <a:gd name="T9" fmla="*/ 7 h 14"/>
              </a:gdLst>
              <a:ahLst/>
              <a:cxnLst>
                <a:cxn ang="0">
                  <a:pos x="T0" y="T1"/>
                </a:cxn>
                <a:cxn ang="0">
                  <a:pos x="T2" y="T3"/>
                </a:cxn>
                <a:cxn ang="0">
                  <a:pos x="T4" y="T5"/>
                </a:cxn>
                <a:cxn ang="0">
                  <a:pos x="T6" y="T7"/>
                </a:cxn>
                <a:cxn ang="0">
                  <a:pos x="T8" y="T9"/>
                </a:cxn>
              </a:cxnLst>
              <a:rect l="0" t="0" r="r" b="b"/>
              <a:pathLst>
                <a:path w="16" h="14">
                  <a:moveTo>
                    <a:pt x="11" y="7"/>
                  </a:moveTo>
                  <a:cubicBezTo>
                    <a:pt x="14" y="11"/>
                    <a:pt x="16" y="14"/>
                    <a:pt x="14" y="14"/>
                  </a:cubicBezTo>
                  <a:cubicBezTo>
                    <a:pt x="10" y="14"/>
                    <a:pt x="0" y="3"/>
                    <a:pt x="1" y="1"/>
                  </a:cubicBezTo>
                  <a:cubicBezTo>
                    <a:pt x="1" y="1"/>
                    <a:pt x="1" y="1"/>
                    <a:pt x="1" y="1"/>
                  </a:cubicBezTo>
                  <a:cubicBezTo>
                    <a:pt x="3" y="0"/>
                    <a:pt x="8" y="4"/>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8" name="Freeform 817">
              <a:extLst>
                <a:ext uri="{FF2B5EF4-FFF2-40B4-BE49-F238E27FC236}">
                  <a16:creationId xmlns:a16="http://schemas.microsoft.com/office/drawing/2014/main" id="{4132D360-55DB-44D4-A64C-E63CD4FACE96}"/>
                </a:ext>
              </a:extLst>
            </p:cNvPr>
            <p:cNvSpPr>
              <a:spLocks/>
            </p:cNvSpPr>
            <p:nvPr/>
          </p:nvSpPr>
          <p:spPr bwMode="auto">
            <a:xfrm>
              <a:off x="8210550" y="2759075"/>
              <a:ext cx="31750" cy="41275"/>
            </a:xfrm>
            <a:custGeom>
              <a:avLst/>
              <a:gdLst>
                <a:gd name="T0" fmla="*/ 10 w 14"/>
                <a:gd name="T1" fmla="*/ 8 h 18"/>
                <a:gd name="T2" fmla="*/ 12 w 14"/>
                <a:gd name="T3" fmla="*/ 17 h 18"/>
                <a:gd name="T4" fmla="*/ 2 w 14"/>
                <a:gd name="T5" fmla="*/ 1 h 18"/>
                <a:gd name="T6" fmla="*/ 10 w 14"/>
                <a:gd name="T7" fmla="*/ 8 h 18"/>
              </a:gdLst>
              <a:ahLst/>
              <a:cxnLst>
                <a:cxn ang="0">
                  <a:pos x="T0" y="T1"/>
                </a:cxn>
                <a:cxn ang="0">
                  <a:pos x="T2" y="T3"/>
                </a:cxn>
                <a:cxn ang="0">
                  <a:pos x="T4" y="T5"/>
                </a:cxn>
                <a:cxn ang="0">
                  <a:pos x="T6" y="T7"/>
                </a:cxn>
              </a:cxnLst>
              <a:rect l="0" t="0" r="r" b="b"/>
              <a:pathLst>
                <a:path w="14" h="18">
                  <a:moveTo>
                    <a:pt x="10" y="8"/>
                  </a:moveTo>
                  <a:cubicBezTo>
                    <a:pt x="13" y="13"/>
                    <a:pt x="14" y="18"/>
                    <a:pt x="12" y="17"/>
                  </a:cubicBezTo>
                  <a:cubicBezTo>
                    <a:pt x="8" y="16"/>
                    <a:pt x="0" y="3"/>
                    <a:pt x="2" y="1"/>
                  </a:cubicBezTo>
                  <a:cubicBezTo>
                    <a:pt x="4" y="0"/>
                    <a:pt x="8" y="5"/>
                    <a:pt x="1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9" name="Freeform 818">
              <a:extLst>
                <a:ext uri="{FF2B5EF4-FFF2-40B4-BE49-F238E27FC236}">
                  <a16:creationId xmlns:a16="http://schemas.microsoft.com/office/drawing/2014/main" id="{2461DEBD-1194-4163-8056-FD3B31A471E0}"/>
                </a:ext>
              </a:extLst>
            </p:cNvPr>
            <p:cNvSpPr>
              <a:spLocks/>
            </p:cNvSpPr>
            <p:nvPr/>
          </p:nvSpPr>
          <p:spPr bwMode="auto">
            <a:xfrm>
              <a:off x="8255000" y="2833688"/>
              <a:ext cx="28575" cy="41275"/>
            </a:xfrm>
            <a:custGeom>
              <a:avLst/>
              <a:gdLst>
                <a:gd name="T0" fmla="*/ 10 w 13"/>
                <a:gd name="T1" fmla="*/ 8 h 18"/>
                <a:gd name="T2" fmla="*/ 11 w 13"/>
                <a:gd name="T3" fmla="*/ 17 h 18"/>
                <a:gd name="T4" fmla="*/ 3 w 13"/>
                <a:gd name="T5" fmla="*/ 1 h 18"/>
                <a:gd name="T6" fmla="*/ 10 w 13"/>
                <a:gd name="T7" fmla="*/ 8 h 18"/>
              </a:gdLst>
              <a:ahLst/>
              <a:cxnLst>
                <a:cxn ang="0">
                  <a:pos x="T0" y="T1"/>
                </a:cxn>
                <a:cxn ang="0">
                  <a:pos x="T2" y="T3"/>
                </a:cxn>
                <a:cxn ang="0">
                  <a:pos x="T4" y="T5"/>
                </a:cxn>
                <a:cxn ang="0">
                  <a:pos x="T6" y="T7"/>
                </a:cxn>
              </a:cxnLst>
              <a:rect l="0" t="0" r="r" b="b"/>
              <a:pathLst>
                <a:path w="13" h="18">
                  <a:moveTo>
                    <a:pt x="10" y="8"/>
                  </a:moveTo>
                  <a:cubicBezTo>
                    <a:pt x="13" y="13"/>
                    <a:pt x="13" y="18"/>
                    <a:pt x="11" y="17"/>
                  </a:cubicBezTo>
                  <a:cubicBezTo>
                    <a:pt x="8" y="17"/>
                    <a:pt x="0" y="3"/>
                    <a:pt x="3" y="1"/>
                  </a:cubicBezTo>
                  <a:cubicBezTo>
                    <a:pt x="5" y="0"/>
                    <a:pt x="8" y="4"/>
                    <a:pt x="1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0" name="Freeform 819">
              <a:extLst>
                <a:ext uri="{FF2B5EF4-FFF2-40B4-BE49-F238E27FC236}">
                  <a16:creationId xmlns:a16="http://schemas.microsoft.com/office/drawing/2014/main" id="{3328C366-69D0-44A2-8F50-0A35F2CEED60}"/>
                </a:ext>
              </a:extLst>
            </p:cNvPr>
            <p:cNvSpPr>
              <a:spLocks/>
            </p:cNvSpPr>
            <p:nvPr/>
          </p:nvSpPr>
          <p:spPr bwMode="auto">
            <a:xfrm>
              <a:off x="8107363" y="2617788"/>
              <a:ext cx="34925" cy="36513"/>
            </a:xfrm>
            <a:custGeom>
              <a:avLst/>
              <a:gdLst>
                <a:gd name="T0" fmla="*/ 11 w 15"/>
                <a:gd name="T1" fmla="*/ 8 h 16"/>
                <a:gd name="T2" fmla="*/ 13 w 15"/>
                <a:gd name="T3" fmla="*/ 16 h 16"/>
                <a:gd name="T4" fmla="*/ 2 w 15"/>
                <a:gd name="T5" fmla="*/ 1 h 16"/>
                <a:gd name="T6" fmla="*/ 11 w 15"/>
                <a:gd name="T7" fmla="*/ 8 h 16"/>
              </a:gdLst>
              <a:ahLst/>
              <a:cxnLst>
                <a:cxn ang="0">
                  <a:pos x="T0" y="T1"/>
                </a:cxn>
                <a:cxn ang="0">
                  <a:pos x="T2" y="T3"/>
                </a:cxn>
                <a:cxn ang="0">
                  <a:pos x="T4" y="T5"/>
                </a:cxn>
                <a:cxn ang="0">
                  <a:pos x="T6" y="T7"/>
                </a:cxn>
              </a:cxnLst>
              <a:rect l="0" t="0" r="r" b="b"/>
              <a:pathLst>
                <a:path w="15" h="16">
                  <a:moveTo>
                    <a:pt x="11" y="8"/>
                  </a:moveTo>
                  <a:cubicBezTo>
                    <a:pt x="14" y="12"/>
                    <a:pt x="15" y="16"/>
                    <a:pt x="13" y="16"/>
                  </a:cubicBezTo>
                  <a:cubicBezTo>
                    <a:pt x="11" y="16"/>
                    <a:pt x="0" y="4"/>
                    <a:pt x="2" y="1"/>
                  </a:cubicBezTo>
                  <a:cubicBezTo>
                    <a:pt x="4" y="0"/>
                    <a:pt x="8" y="4"/>
                    <a:pt x="1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1" name="Freeform 820">
              <a:extLst>
                <a:ext uri="{FF2B5EF4-FFF2-40B4-BE49-F238E27FC236}">
                  <a16:creationId xmlns:a16="http://schemas.microsoft.com/office/drawing/2014/main" id="{BD1A7FDB-AAC1-4BCD-BB16-A3078398D649}"/>
                </a:ext>
              </a:extLst>
            </p:cNvPr>
            <p:cNvSpPr>
              <a:spLocks/>
            </p:cNvSpPr>
            <p:nvPr/>
          </p:nvSpPr>
          <p:spPr bwMode="auto">
            <a:xfrm>
              <a:off x="8159750" y="2687638"/>
              <a:ext cx="34925" cy="38100"/>
            </a:xfrm>
            <a:custGeom>
              <a:avLst/>
              <a:gdLst>
                <a:gd name="T0" fmla="*/ 11 w 15"/>
                <a:gd name="T1" fmla="*/ 8 h 17"/>
                <a:gd name="T2" fmla="*/ 13 w 15"/>
                <a:gd name="T3" fmla="*/ 16 h 17"/>
                <a:gd name="T4" fmla="*/ 3 w 15"/>
                <a:gd name="T5" fmla="*/ 1 h 17"/>
                <a:gd name="T6" fmla="*/ 11 w 15"/>
                <a:gd name="T7" fmla="*/ 8 h 17"/>
              </a:gdLst>
              <a:ahLst/>
              <a:cxnLst>
                <a:cxn ang="0">
                  <a:pos x="T0" y="T1"/>
                </a:cxn>
                <a:cxn ang="0">
                  <a:pos x="T2" y="T3"/>
                </a:cxn>
                <a:cxn ang="0">
                  <a:pos x="T4" y="T5"/>
                </a:cxn>
                <a:cxn ang="0">
                  <a:pos x="T6" y="T7"/>
                </a:cxn>
              </a:cxnLst>
              <a:rect l="0" t="0" r="r" b="b"/>
              <a:pathLst>
                <a:path w="15" h="17">
                  <a:moveTo>
                    <a:pt x="11" y="8"/>
                  </a:moveTo>
                  <a:cubicBezTo>
                    <a:pt x="14" y="13"/>
                    <a:pt x="15" y="17"/>
                    <a:pt x="13" y="16"/>
                  </a:cubicBezTo>
                  <a:cubicBezTo>
                    <a:pt x="9" y="15"/>
                    <a:pt x="0" y="3"/>
                    <a:pt x="3" y="1"/>
                  </a:cubicBezTo>
                  <a:cubicBezTo>
                    <a:pt x="4" y="0"/>
                    <a:pt x="8" y="4"/>
                    <a:pt x="1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2" name="Freeform 821">
              <a:extLst>
                <a:ext uri="{FF2B5EF4-FFF2-40B4-BE49-F238E27FC236}">
                  <a16:creationId xmlns:a16="http://schemas.microsoft.com/office/drawing/2014/main" id="{D7BBA38B-4537-460B-801A-37B8193FCCD0}"/>
                </a:ext>
              </a:extLst>
            </p:cNvPr>
            <p:cNvSpPr>
              <a:spLocks/>
            </p:cNvSpPr>
            <p:nvPr/>
          </p:nvSpPr>
          <p:spPr bwMode="auto">
            <a:xfrm>
              <a:off x="7985125" y="2493963"/>
              <a:ext cx="39688" cy="31750"/>
            </a:xfrm>
            <a:custGeom>
              <a:avLst/>
              <a:gdLst>
                <a:gd name="T0" fmla="*/ 12 w 17"/>
                <a:gd name="T1" fmla="*/ 6 h 14"/>
                <a:gd name="T2" fmla="*/ 15 w 17"/>
                <a:gd name="T3" fmla="*/ 14 h 14"/>
                <a:gd name="T4" fmla="*/ 2 w 17"/>
                <a:gd name="T5" fmla="*/ 1 h 14"/>
                <a:gd name="T6" fmla="*/ 12 w 17"/>
                <a:gd name="T7" fmla="*/ 6 h 14"/>
              </a:gdLst>
              <a:ahLst/>
              <a:cxnLst>
                <a:cxn ang="0">
                  <a:pos x="T0" y="T1"/>
                </a:cxn>
                <a:cxn ang="0">
                  <a:pos x="T2" y="T3"/>
                </a:cxn>
                <a:cxn ang="0">
                  <a:pos x="T4" y="T5"/>
                </a:cxn>
                <a:cxn ang="0">
                  <a:pos x="T6" y="T7"/>
                </a:cxn>
              </a:cxnLst>
              <a:rect l="0" t="0" r="r" b="b"/>
              <a:pathLst>
                <a:path w="17" h="14">
                  <a:moveTo>
                    <a:pt x="12" y="6"/>
                  </a:moveTo>
                  <a:cubicBezTo>
                    <a:pt x="15" y="10"/>
                    <a:pt x="17" y="14"/>
                    <a:pt x="15" y="14"/>
                  </a:cubicBezTo>
                  <a:cubicBezTo>
                    <a:pt x="13" y="14"/>
                    <a:pt x="0" y="3"/>
                    <a:pt x="2" y="1"/>
                  </a:cubicBezTo>
                  <a:cubicBezTo>
                    <a:pt x="4" y="0"/>
                    <a:pt x="9" y="4"/>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3" name="Freeform 822">
              <a:extLst>
                <a:ext uri="{FF2B5EF4-FFF2-40B4-BE49-F238E27FC236}">
                  <a16:creationId xmlns:a16="http://schemas.microsoft.com/office/drawing/2014/main" id="{2D30DA72-45BA-4987-B5C7-E94900218FCE}"/>
                </a:ext>
              </a:extLst>
            </p:cNvPr>
            <p:cNvSpPr>
              <a:spLocks/>
            </p:cNvSpPr>
            <p:nvPr/>
          </p:nvSpPr>
          <p:spPr bwMode="auto">
            <a:xfrm>
              <a:off x="8048625" y="2554288"/>
              <a:ext cx="38100" cy="33338"/>
            </a:xfrm>
            <a:custGeom>
              <a:avLst/>
              <a:gdLst>
                <a:gd name="T0" fmla="*/ 11 w 17"/>
                <a:gd name="T1" fmla="*/ 7 h 15"/>
                <a:gd name="T2" fmla="*/ 15 w 17"/>
                <a:gd name="T3" fmla="*/ 15 h 15"/>
                <a:gd name="T4" fmla="*/ 2 w 17"/>
                <a:gd name="T5" fmla="*/ 1 h 15"/>
                <a:gd name="T6" fmla="*/ 11 w 17"/>
                <a:gd name="T7" fmla="*/ 7 h 15"/>
              </a:gdLst>
              <a:ahLst/>
              <a:cxnLst>
                <a:cxn ang="0">
                  <a:pos x="T0" y="T1"/>
                </a:cxn>
                <a:cxn ang="0">
                  <a:pos x="T2" y="T3"/>
                </a:cxn>
                <a:cxn ang="0">
                  <a:pos x="T4" y="T5"/>
                </a:cxn>
                <a:cxn ang="0">
                  <a:pos x="T6" y="T7"/>
                </a:cxn>
              </a:cxnLst>
              <a:rect l="0" t="0" r="r" b="b"/>
              <a:pathLst>
                <a:path w="17" h="15">
                  <a:moveTo>
                    <a:pt x="11" y="7"/>
                  </a:moveTo>
                  <a:cubicBezTo>
                    <a:pt x="15" y="11"/>
                    <a:pt x="17" y="15"/>
                    <a:pt x="15" y="15"/>
                  </a:cubicBezTo>
                  <a:cubicBezTo>
                    <a:pt x="12" y="15"/>
                    <a:pt x="0" y="3"/>
                    <a:pt x="2" y="1"/>
                  </a:cubicBezTo>
                  <a:cubicBezTo>
                    <a:pt x="4" y="0"/>
                    <a:pt x="9" y="4"/>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4" name="Freeform 823">
              <a:extLst>
                <a:ext uri="{FF2B5EF4-FFF2-40B4-BE49-F238E27FC236}">
                  <a16:creationId xmlns:a16="http://schemas.microsoft.com/office/drawing/2014/main" id="{9A9A1FE6-C7B4-462E-A059-42044A8799E1}"/>
                </a:ext>
              </a:extLst>
            </p:cNvPr>
            <p:cNvSpPr>
              <a:spLocks/>
            </p:cNvSpPr>
            <p:nvPr/>
          </p:nvSpPr>
          <p:spPr bwMode="auto">
            <a:xfrm>
              <a:off x="8201025" y="2713038"/>
              <a:ext cx="30163" cy="38100"/>
            </a:xfrm>
            <a:custGeom>
              <a:avLst/>
              <a:gdLst>
                <a:gd name="T0" fmla="*/ 9 w 13"/>
                <a:gd name="T1" fmla="*/ 8 h 17"/>
                <a:gd name="T2" fmla="*/ 11 w 13"/>
                <a:gd name="T3" fmla="*/ 16 h 17"/>
                <a:gd name="T4" fmla="*/ 1 w 13"/>
                <a:gd name="T5" fmla="*/ 1 h 17"/>
                <a:gd name="T6" fmla="*/ 9 w 13"/>
                <a:gd name="T7" fmla="*/ 8 h 17"/>
              </a:gdLst>
              <a:ahLst/>
              <a:cxnLst>
                <a:cxn ang="0">
                  <a:pos x="T0" y="T1"/>
                </a:cxn>
                <a:cxn ang="0">
                  <a:pos x="T2" y="T3"/>
                </a:cxn>
                <a:cxn ang="0">
                  <a:pos x="T4" y="T5"/>
                </a:cxn>
                <a:cxn ang="0">
                  <a:pos x="T6" y="T7"/>
                </a:cxn>
              </a:cxnLst>
              <a:rect l="0" t="0" r="r" b="b"/>
              <a:pathLst>
                <a:path w="13" h="17">
                  <a:moveTo>
                    <a:pt x="9" y="8"/>
                  </a:moveTo>
                  <a:cubicBezTo>
                    <a:pt x="12" y="13"/>
                    <a:pt x="13" y="17"/>
                    <a:pt x="11" y="16"/>
                  </a:cubicBezTo>
                  <a:cubicBezTo>
                    <a:pt x="8" y="16"/>
                    <a:pt x="0" y="3"/>
                    <a:pt x="1" y="1"/>
                  </a:cubicBezTo>
                  <a:cubicBezTo>
                    <a:pt x="3" y="0"/>
                    <a:pt x="7" y="4"/>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5" name="Freeform 824">
              <a:extLst>
                <a:ext uri="{FF2B5EF4-FFF2-40B4-BE49-F238E27FC236}">
                  <a16:creationId xmlns:a16="http://schemas.microsoft.com/office/drawing/2014/main" id="{70812808-C622-46D4-85A7-D8BDE9E58537}"/>
                </a:ext>
              </a:extLst>
            </p:cNvPr>
            <p:cNvSpPr>
              <a:spLocks/>
            </p:cNvSpPr>
            <p:nvPr/>
          </p:nvSpPr>
          <p:spPr bwMode="auto">
            <a:xfrm>
              <a:off x="8247063" y="2786063"/>
              <a:ext cx="30163" cy="39688"/>
            </a:xfrm>
            <a:custGeom>
              <a:avLst/>
              <a:gdLst>
                <a:gd name="T0" fmla="*/ 10 w 13"/>
                <a:gd name="T1" fmla="*/ 8 h 17"/>
                <a:gd name="T2" fmla="*/ 11 w 13"/>
                <a:gd name="T3" fmla="*/ 17 h 17"/>
                <a:gd name="T4" fmla="*/ 2 w 13"/>
                <a:gd name="T5" fmla="*/ 0 h 17"/>
                <a:gd name="T6" fmla="*/ 10 w 13"/>
                <a:gd name="T7" fmla="*/ 8 h 17"/>
              </a:gdLst>
              <a:ahLst/>
              <a:cxnLst>
                <a:cxn ang="0">
                  <a:pos x="T0" y="T1"/>
                </a:cxn>
                <a:cxn ang="0">
                  <a:pos x="T2" y="T3"/>
                </a:cxn>
                <a:cxn ang="0">
                  <a:pos x="T4" y="T5"/>
                </a:cxn>
                <a:cxn ang="0">
                  <a:pos x="T6" y="T7"/>
                </a:cxn>
              </a:cxnLst>
              <a:rect l="0" t="0" r="r" b="b"/>
              <a:pathLst>
                <a:path w="13" h="17">
                  <a:moveTo>
                    <a:pt x="10" y="8"/>
                  </a:moveTo>
                  <a:cubicBezTo>
                    <a:pt x="13" y="13"/>
                    <a:pt x="13" y="17"/>
                    <a:pt x="11" y="17"/>
                  </a:cubicBezTo>
                  <a:cubicBezTo>
                    <a:pt x="8" y="16"/>
                    <a:pt x="0" y="3"/>
                    <a:pt x="2" y="0"/>
                  </a:cubicBezTo>
                  <a:cubicBezTo>
                    <a:pt x="4" y="0"/>
                    <a:pt x="8" y="4"/>
                    <a:pt x="10"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6" name="Freeform 825">
              <a:extLst>
                <a:ext uri="{FF2B5EF4-FFF2-40B4-BE49-F238E27FC236}">
                  <a16:creationId xmlns:a16="http://schemas.microsoft.com/office/drawing/2014/main" id="{162605F0-7CE7-4923-89D1-DD708A6914A8}"/>
                </a:ext>
              </a:extLst>
            </p:cNvPr>
            <p:cNvSpPr>
              <a:spLocks/>
            </p:cNvSpPr>
            <p:nvPr/>
          </p:nvSpPr>
          <p:spPr bwMode="auto">
            <a:xfrm>
              <a:off x="8091488" y="2576513"/>
              <a:ext cx="34925" cy="34925"/>
            </a:xfrm>
            <a:custGeom>
              <a:avLst/>
              <a:gdLst>
                <a:gd name="T0" fmla="*/ 10 w 15"/>
                <a:gd name="T1" fmla="*/ 7 h 15"/>
                <a:gd name="T2" fmla="*/ 14 w 15"/>
                <a:gd name="T3" fmla="*/ 15 h 15"/>
                <a:gd name="T4" fmla="*/ 2 w 15"/>
                <a:gd name="T5" fmla="*/ 1 h 15"/>
                <a:gd name="T6" fmla="*/ 10 w 15"/>
                <a:gd name="T7" fmla="*/ 7 h 15"/>
              </a:gdLst>
              <a:ahLst/>
              <a:cxnLst>
                <a:cxn ang="0">
                  <a:pos x="T0" y="T1"/>
                </a:cxn>
                <a:cxn ang="0">
                  <a:pos x="T2" y="T3"/>
                </a:cxn>
                <a:cxn ang="0">
                  <a:pos x="T4" y="T5"/>
                </a:cxn>
                <a:cxn ang="0">
                  <a:pos x="T6" y="T7"/>
                </a:cxn>
              </a:cxnLst>
              <a:rect l="0" t="0" r="r" b="b"/>
              <a:pathLst>
                <a:path w="15" h="15">
                  <a:moveTo>
                    <a:pt x="10" y="7"/>
                  </a:moveTo>
                  <a:cubicBezTo>
                    <a:pt x="14" y="11"/>
                    <a:pt x="15" y="15"/>
                    <a:pt x="14" y="15"/>
                  </a:cubicBezTo>
                  <a:cubicBezTo>
                    <a:pt x="11" y="15"/>
                    <a:pt x="0" y="3"/>
                    <a:pt x="2" y="1"/>
                  </a:cubicBezTo>
                  <a:cubicBezTo>
                    <a:pt x="3" y="0"/>
                    <a:pt x="7" y="4"/>
                    <a:pt x="1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7" name="Freeform 826">
              <a:extLst>
                <a:ext uri="{FF2B5EF4-FFF2-40B4-BE49-F238E27FC236}">
                  <a16:creationId xmlns:a16="http://schemas.microsoft.com/office/drawing/2014/main" id="{A29F2452-EE8D-4906-BD29-8EF5E04F5BE3}"/>
                </a:ext>
              </a:extLst>
            </p:cNvPr>
            <p:cNvSpPr>
              <a:spLocks/>
            </p:cNvSpPr>
            <p:nvPr/>
          </p:nvSpPr>
          <p:spPr bwMode="auto">
            <a:xfrm>
              <a:off x="8148638" y="2643188"/>
              <a:ext cx="31750" cy="36513"/>
            </a:xfrm>
            <a:custGeom>
              <a:avLst/>
              <a:gdLst>
                <a:gd name="T0" fmla="*/ 9 w 14"/>
                <a:gd name="T1" fmla="*/ 7 h 16"/>
                <a:gd name="T2" fmla="*/ 12 w 14"/>
                <a:gd name="T3" fmla="*/ 15 h 16"/>
                <a:gd name="T4" fmla="*/ 1 w 14"/>
                <a:gd name="T5" fmla="*/ 0 h 16"/>
                <a:gd name="T6" fmla="*/ 9 w 14"/>
                <a:gd name="T7" fmla="*/ 7 h 16"/>
              </a:gdLst>
              <a:ahLst/>
              <a:cxnLst>
                <a:cxn ang="0">
                  <a:pos x="T0" y="T1"/>
                </a:cxn>
                <a:cxn ang="0">
                  <a:pos x="T2" y="T3"/>
                </a:cxn>
                <a:cxn ang="0">
                  <a:pos x="T4" y="T5"/>
                </a:cxn>
                <a:cxn ang="0">
                  <a:pos x="T6" y="T7"/>
                </a:cxn>
              </a:cxnLst>
              <a:rect l="0" t="0" r="r" b="b"/>
              <a:pathLst>
                <a:path w="14" h="16">
                  <a:moveTo>
                    <a:pt x="9" y="7"/>
                  </a:moveTo>
                  <a:cubicBezTo>
                    <a:pt x="13" y="12"/>
                    <a:pt x="14" y="16"/>
                    <a:pt x="12" y="15"/>
                  </a:cubicBezTo>
                  <a:cubicBezTo>
                    <a:pt x="9" y="15"/>
                    <a:pt x="0" y="3"/>
                    <a:pt x="1" y="0"/>
                  </a:cubicBezTo>
                  <a:cubicBezTo>
                    <a:pt x="3" y="0"/>
                    <a:pt x="7" y="4"/>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8" name="Freeform 827">
              <a:extLst>
                <a:ext uri="{FF2B5EF4-FFF2-40B4-BE49-F238E27FC236}">
                  <a16:creationId xmlns:a16="http://schemas.microsoft.com/office/drawing/2014/main" id="{FF95B13B-0C93-4157-8C42-B248F97DDF2E}"/>
                </a:ext>
              </a:extLst>
            </p:cNvPr>
            <p:cNvSpPr>
              <a:spLocks/>
            </p:cNvSpPr>
            <p:nvPr/>
          </p:nvSpPr>
          <p:spPr bwMode="auto">
            <a:xfrm>
              <a:off x="7964488" y="2457450"/>
              <a:ext cx="39688" cy="30163"/>
            </a:xfrm>
            <a:custGeom>
              <a:avLst/>
              <a:gdLst>
                <a:gd name="T0" fmla="*/ 11 w 17"/>
                <a:gd name="T1" fmla="*/ 6 h 13"/>
                <a:gd name="T2" fmla="*/ 15 w 17"/>
                <a:gd name="T3" fmla="*/ 13 h 13"/>
                <a:gd name="T4" fmla="*/ 2 w 17"/>
                <a:gd name="T5" fmla="*/ 1 h 13"/>
                <a:gd name="T6" fmla="*/ 11 w 17"/>
                <a:gd name="T7" fmla="*/ 6 h 13"/>
              </a:gdLst>
              <a:ahLst/>
              <a:cxnLst>
                <a:cxn ang="0">
                  <a:pos x="T0" y="T1"/>
                </a:cxn>
                <a:cxn ang="0">
                  <a:pos x="T2" y="T3"/>
                </a:cxn>
                <a:cxn ang="0">
                  <a:pos x="T4" y="T5"/>
                </a:cxn>
                <a:cxn ang="0">
                  <a:pos x="T6" y="T7"/>
                </a:cxn>
              </a:cxnLst>
              <a:rect l="0" t="0" r="r" b="b"/>
              <a:pathLst>
                <a:path w="17" h="13">
                  <a:moveTo>
                    <a:pt x="11" y="6"/>
                  </a:moveTo>
                  <a:cubicBezTo>
                    <a:pt x="15" y="10"/>
                    <a:pt x="17" y="13"/>
                    <a:pt x="15" y="13"/>
                  </a:cubicBezTo>
                  <a:cubicBezTo>
                    <a:pt x="13" y="13"/>
                    <a:pt x="0" y="3"/>
                    <a:pt x="2" y="1"/>
                  </a:cubicBezTo>
                  <a:cubicBezTo>
                    <a:pt x="3" y="0"/>
                    <a:pt x="7" y="3"/>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9" name="Freeform 828">
              <a:extLst>
                <a:ext uri="{FF2B5EF4-FFF2-40B4-BE49-F238E27FC236}">
                  <a16:creationId xmlns:a16="http://schemas.microsoft.com/office/drawing/2014/main" id="{CBF58D48-EC29-45D8-8C50-3C6F690235B3}"/>
                </a:ext>
              </a:extLst>
            </p:cNvPr>
            <p:cNvSpPr>
              <a:spLocks/>
            </p:cNvSpPr>
            <p:nvPr/>
          </p:nvSpPr>
          <p:spPr bwMode="auto">
            <a:xfrm>
              <a:off x="8029575" y="2514600"/>
              <a:ext cx="39688" cy="31750"/>
            </a:xfrm>
            <a:custGeom>
              <a:avLst/>
              <a:gdLst>
                <a:gd name="T0" fmla="*/ 11 w 17"/>
                <a:gd name="T1" fmla="*/ 7 h 14"/>
                <a:gd name="T2" fmla="*/ 15 w 17"/>
                <a:gd name="T3" fmla="*/ 14 h 14"/>
                <a:gd name="T4" fmla="*/ 2 w 17"/>
                <a:gd name="T5" fmla="*/ 1 h 14"/>
                <a:gd name="T6" fmla="*/ 11 w 17"/>
                <a:gd name="T7" fmla="*/ 7 h 14"/>
              </a:gdLst>
              <a:ahLst/>
              <a:cxnLst>
                <a:cxn ang="0">
                  <a:pos x="T0" y="T1"/>
                </a:cxn>
                <a:cxn ang="0">
                  <a:pos x="T2" y="T3"/>
                </a:cxn>
                <a:cxn ang="0">
                  <a:pos x="T4" y="T5"/>
                </a:cxn>
                <a:cxn ang="0">
                  <a:pos x="T6" y="T7"/>
                </a:cxn>
              </a:cxnLst>
              <a:rect l="0" t="0" r="r" b="b"/>
              <a:pathLst>
                <a:path w="17" h="14">
                  <a:moveTo>
                    <a:pt x="11" y="7"/>
                  </a:moveTo>
                  <a:cubicBezTo>
                    <a:pt x="15" y="11"/>
                    <a:pt x="17" y="14"/>
                    <a:pt x="15" y="14"/>
                  </a:cubicBezTo>
                  <a:cubicBezTo>
                    <a:pt x="12" y="14"/>
                    <a:pt x="0" y="3"/>
                    <a:pt x="2" y="1"/>
                  </a:cubicBezTo>
                  <a:cubicBezTo>
                    <a:pt x="3" y="0"/>
                    <a:pt x="7" y="3"/>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0" name="Freeform 829">
              <a:extLst>
                <a:ext uri="{FF2B5EF4-FFF2-40B4-BE49-F238E27FC236}">
                  <a16:creationId xmlns:a16="http://schemas.microsoft.com/office/drawing/2014/main" id="{E25C250E-6DC8-428B-A028-5EFBAE8BC752}"/>
                </a:ext>
              </a:extLst>
            </p:cNvPr>
            <p:cNvSpPr>
              <a:spLocks/>
            </p:cNvSpPr>
            <p:nvPr/>
          </p:nvSpPr>
          <p:spPr bwMode="auto">
            <a:xfrm>
              <a:off x="7524750" y="2470150"/>
              <a:ext cx="36513" cy="33338"/>
            </a:xfrm>
            <a:custGeom>
              <a:avLst/>
              <a:gdLst>
                <a:gd name="T0" fmla="*/ 14 w 16"/>
                <a:gd name="T1" fmla="*/ 7 h 14"/>
                <a:gd name="T2" fmla="*/ 12 w 16"/>
                <a:gd name="T3" fmla="*/ 13 h 14"/>
                <a:gd name="T4" fmla="*/ 4 w 16"/>
                <a:gd name="T5" fmla="*/ 1 h 14"/>
                <a:gd name="T6" fmla="*/ 5 w 16"/>
                <a:gd name="T7" fmla="*/ 0 h 14"/>
                <a:gd name="T8" fmla="*/ 14 w 16"/>
                <a:gd name="T9" fmla="*/ 7 h 14"/>
              </a:gdLst>
              <a:ahLst/>
              <a:cxnLst>
                <a:cxn ang="0">
                  <a:pos x="T0" y="T1"/>
                </a:cxn>
                <a:cxn ang="0">
                  <a:pos x="T2" y="T3"/>
                </a:cxn>
                <a:cxn ang="0">
                  <a:pos x="T4" y="T5"/>
                </a:cxn>
                <a:cxn ang="0">
                  <a:pos x="T6" y="T7"/>
                </a:cxn>
                <a:cxn ang="0">
                  <a:pos x="T8" y="T9"/>
                </a:cxn>
              </a:cxnLst>
              <a:rect l="0" t="0" r="r" b="b"/>
              <a:pathLst>
                <a:path w="16" h="14">
                  <a:moveTo>
                    <a:pt x="14" y="7"/>
                  </a:moveTo>
                  <a:cubicBezTo>
                    <a:pt x="16" y="11"/>
                    <a:pt x="15" y="14"/>
                    <a:pt x="12" y="13"/>
                  </a:cubicBezTo>
                  <a:cubicBezTo>
                    <a:pt x="6" y="12"/>
                    <a:pt x="0" y="2"/>
                    <a:pt x="4" y="1"/>
                  </a:cubicBezTo>
                  <a:cubicBezTo>
                    <a:pt x="4" y="0"/>
                    <a:pt x="5" y="0"/>
                    <a:pt x="5" y="0"/>
                  </a:cubicBezTo>
                  <a:cubicBezTo>
                    <a:pt x="9" y="0"/>
                    <a:pt x="12"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1" name="Freeform 830">
              <a:extLst>
                <a:ext uri="{FF2B5EF4-FFF2-40B4-BE49-F238E27FC236}">
                  <a16:creationId xmlns:a16="http://schemas.microsoft.com/office/drawing/2014/main" id="{5188D654-0945-47CA-ABE9-C6DE6B515E23}"/>
                </a:ext>
              </a:extLst>
            </p:cNvPr>
            <p:cNvSpPr>
              <a:spLocks/>
            </p:cNvSpPr>
            <p:nvPr/>
          </p:nvSpPr>
          <p:spPr bwMode="auto">
            <a:xfrm>
              <a:off x="7561263" y="2530475"/>
              <a:ext cx="38100" cy="34925"/>
            </a:xfrm>
            <a:custGeom>
              <a:avLst/>
              <a:gdLst>
                <a:gd name="T0" fmla="*/ 15 w 17"/>
                <a:gd name="T1" fmla="*/ 7 h 15"/>
                <a:gd name="T2" fmla="*/ 11 w 17"/>
                <a:gd name="T3" fmla="*/ 14 h 15"/>
                <a:gd name="T4" fmla="*/ 4 w 17"/>
                <a:gd name="T5" fmla="*/ 1 h 15"/>
                <a:gd name="T6" fmla="*/ 5 w 17"/>
                <a:gd name="T7" fmla="*/ 1 h 15"/>
                <a:gd name="T8" fmla="*/ 15 w 17"/>
                <a:gd name="T9" fmla="*/ 7 h 15"/>
              </a:gdLst>
              <a:ahLst/>
              <a:cxnLst>
                <a:cxn ang="0">
                  <a:pos x="T0" y="T1"/>
                </a:cxn>
                <a:cxn ang="0">
                  <a:pos x="T2" y="T3"/>
                </a:cxn>
                <a:cxn ang="0">
                  <a:pos x="T4" y="T5"/>
                </a:cxn>
                <a:cxn ang="0">
                  <a:pos x="T6" y="T7"/>
                </a:cxn>
                <a:cxn ang="0">
                  <a:pos x="T8" y="T9"/>
                </a:cxn>
              </a:cxnLst>
              <a:rect l="0" t="0" r="r" b="b"/>
              <a:pathLst>
                <a:path w="17" h="15">
                  <a:moveTo>
                    <a:pt x="15" y="7"/>
                  </a:moveTo>
                  <a:cubicBezTo>
                    <a:pt x="17" y="12"/>
                    <a:pt x="15" y="15"/>
                    <a:pt x="11" y="14"/>
                  </a:cubicBezTo>
                  <a:cubicBezTo>
                    <a:pt x="5" y="12"/>
                    <a:pt x="0" y="3"/>
                    <a:pt x="4" y="1"/>
                  </a:cubicBezTo>
                  <a:cubicBezTo>
                    <a:pt x="5" y="1"/>
                    <a:pt x="5" y="1"/>
                    <a:pt x="5" y="1"/>
                  </a:cubicBezTo>
                  <a:cubicBezTo>
                    <a:pt x="9" y="0"/>
                    <a:pt x="13" y="4"/>
                    <a:pt x="1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2" name="Freeform 831">
              <a:extLst>
                <a:ext uri="{FF2B5EF4-FFF2-40B4-BE49-F238E27FC236}">
                  <a16:creationId xmlns:a16="http://schemas.microsoft.com/office/drawing/2014/main" id="{EC6752E6-E81F-4177-995A-6DA3F338D85D}"/>
                </a:ext>
              </a:extLst>
            </p:cNvPr>
            <p:cNvSpPr>
              <a:spLocks/>
            </p:cNvSpPr>
            <p:nvPr/>
          </p:nvSpPr>
          <p:spPr bwMode="auto">
            <a:xfrm>
              <a:off x="7488238" y="2416175"/>
              <a:ext cx="33338" cy="26988"/>
            </a:xfrm>
            <a:custGeom>
              <a:avLst/>
              <a:gdLst>
                <a:gd name="T0" fmla="*/ 13 w 15"/>
                <a:gd name="T1" fmla="*/ 6 h 12"/>
                <a:gd name="T2" fmla="*/ 11 w 15"/>
                <a:gd name="T3" fmla="*/ 12 h 12"/>
                <a:gd name="T4" fmla="*/ 3 w 15"/>
                <a:gd name="T5" fmla="*/ 0 h 12"/>
                <a:gd name="T6" fmla="*/ 4 w 15"/>
                <a:gd name="T7" fmla="*/ 0 h 12"/>
                <a:gd name="T8" fmla="*/ 13 w 15"/>
                <a:gd name="T9" fmla="*/ 6 h 12"/>
              </a:gdLst>
              <a:ahLst/>
              <a:cxnLst>
                <a:cxn ang="0">
                  <a:pos x="T0" y="T1"/>
                </a:cxn>
                <a:cxn ang="0">
                  <a:pos x="T2" y="T3"/>
                </a:cxn>
                <a:cxn ang="0">
                  <a:pos x="T4" y="T5"/>
                </a:cxn>
                <a:cxn ang="0">
                  <a:pos x="T6" y="T7"/>
                </a:cxn>
                <a:cxn ang="0">
                  <a:pos x="T8" y="T9"/>
                </a:cxn>
              </a:cxnLst>
              <a:rect l="0" t="0" r="r" b="b"/>
              <a:pathLst>
                <a:path w="15" h="12">
                  <a:moveTo>
                    <a:pt x="13" y="6"/>
                  </a:moveTo>
                  <a:cubicBezTo>
                    <a:pt x="15" y="9"/>
                    <a:pt x="14" y="12"/>
                    <a:pt x="11" y="12"/>
                  </a:cubicBezTo>
                  <a:cubicBezTo>
                    <a:pt x="6" y="10"/>
                    <a:pt x="0" y="2"/>
                    <a:pt x="3" y="0"/>
                  </a:cubicBezTo>
                  <a:cubicBezTo>
                    <a:pt x="3" y="0"/>
                    <a:pt x="4" y="0"/>
                    <a:pt x="4" y="0"/>
                  </a:cubicBezTo>
                  <a:cubicBezTo>
                    <a:pt x="7" y="0"/>
                    <a:pt x="11" y="3"/>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3" name="Freeform 832">
              <a:extLst>
                <a:ext uri="{FF2B5EF4-FFF2-40B4-BE49-F238E27FC236}">
                  <a16:creationId xmlns:a16="http://schemas.microsoft.com/office/drawing/2014/main" id="{D2D9EEA5-4354-4E10-9D1D-888AAFDD1A7A}"/>
                </a:ext>
              </a:extLst>
            </p:cNvPr>
            <p:cNvSpPr>
              <a:spLocks/>
            </p:cNvSpPr>
            <p:nvPr/>
          </p:nvSpPr>
          <p:spPr bwMode="auto">
            <a:xfrm>
              <a:off x="7535863" y="2438400"/>
              <a:ext cx="36513" cy="30163"/>
            </a:xfrm>
            <a:custGeom>
              <a:avLst/>
              <a:gdLst>
                <a:gd name="T0" fmla="*/ 13 w 16"/>
                <a:gd name="T1" fmla="*/ 6 h 13"/>
                <a:gd name="T2" fmla="*/ 12 w 16"/>
                <a:gd name="T3" fmla="*/ 12 h 13"/>
                <a:gd name="T4" fmla="*/ 3 w 16"/>
                <a:gd name="T5" fmla="*/ 0 h 13"/>
                <a:gd name="T6" fmla="*/ 4 w 16"/>
                <a:gd name="T7" fmla="*/ 0 h 13"/>
                <a:gd name="T8" fmla="*/ 13 w 16"/>
                <a:gd name="T9" fmla="*/ 6 h 13"/>
              </a:gdLst>
              <a:ahLst/>
              <a:cxnLst>
                <a:cxn ang="0">
                  <a:pos x="T0" y="T1"/>
                </a:cxn>
                <a:cxn ang="0">
                  <a:pos x="T2" y="T3"/>
                </a:cxn>
                <a:cxn ang="0">
                  <a:pos x="T4" y="T5"/>
                </a:cxn>
                <a:cxn ang="0">
                  <a:pos x="T6" y="T7"/>
                </a:cxn>
                <a:cxn ang="0">
                  <a:pos x="T8" y="T9"/>
                </a:cxn>
              </a:cxnLst>
              <a:rect l="0" t="0" r="r" b="b"/>
              <a:pathLst>
                <a:path w="16" h="13">
                  <a:moveTo>
                    <a:pt x="13" y="6"/>
                  </a:moveTo>
                  <a:cubicBezTo>
                    <a:pt x="16" y="10"/>
                    <a:pt x="15" y="13"/>
                    <a:pt x="12" y="12"/>
                  </a:cubicBezTo>
                  <a:cubicBezTo>
                    <a:pt x="6" y="11"/>
                    <a:pt x="0" y="2"/>
                    <a:pt x="3" y="0"/>
                  </a:cubicBezTo>
                  <a:cubicBezTo>
                    <a:pt x="3" y="0"/>
                    <a:pt x="4" y="0"/>
                    <a:pt x="4" y="0"/>
                  </a:cubicBezTo>
                  <a:cubicBezTo>
                    <a:pt x="7" y="0"/>
                    <a:pt x="11" y="4"/>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4" name="Freeform 833">
              <a:extLst>
                <a:ext uri="{FF2B5EF4-FFF2-40B4-BE49-F238E27FC236}">
                  <a16:creationId xmlns:a16="http://schemas.microsoft.com/office/drawing/2014/main" id="{7930C8B3-ED24-432D-AC09-76EEDDF58682}"/>
                </a:ext>
              </a:extLst>
            </p:cNvPr>
            <p:cNvSpPr>
              <a:spLocks/>
            </p:cNvSpPr>
            <p:nvPr/>
          </p:nvSpPr>
          <p:spPr bwMode="auto">
            <a:xfrm>
              <a:off x="7575550" y="2495550"/>
              <a:ext cx="38100" cy="33338"/>
            </a:xfrm>
            <a:custGeom>
              <a:avLst/>
              <a:gdLst>
                <a:gd name="T0" fmla="*/ 14 w 17"/>
                <a:gd name="T1" fmla="*/ 7 h 14"/>
                <a:gd name="T2" fmla="*/ 12 w 17"/>
                <a:gd name="T3" fmla="*/ 13 h 14"/>
                <a:gd name="T4" fmla="*/ 4 w 17"/>
                <a:gd name="T5" fmla="*/ 1 h 14"/>
                <a:gd name="T6" fmla="*/ 5 w 17"/>
                <a:gd name="T7" fmla="*/ 0 h 14"/>
                <a:gd name="T8" fmla="*/ 14 w 17"/>
                <a:gd name="T9" fmla="*/ 7 h 14"/>
              </a:gdLst>
              <a:ahLst/>
              <a:cxnLst>
                <a:cxn ang="0">
                  <a:pos x="T0" y="T1"/>
                </a:cxn>
                <a:cxn ang="0">
                  <a:pos x="T2" y="T3"/>
                </a:cxn>
                <a:cxn ang="0">
                  <a:pos x="T4" y="T5"/>
                </a:cxn>
                <a:cxn ang="0">
                  <a:pos x="T6" y="T7"/>
                </a:cxn>
                <a:cxn ang="0">
                  <a:pos x="T8" y="T9"/>
                </a:cxn>
              </a:cxnLst>
              <a:rect l="0" t="0" r="r" b="b"/>
              <a:pathLst>
                <a:path w="17" h="14">
                  <a:moveTo>
                    <a:pt x="14" y="7"/>
                  </a:moveTo>
                  <a:cubicBezTo>
                    <a:pt x="17" y="11"/>
                    <a:pt x="16" y="14"/>
                    <a:pt x="12" y="13"/>
                  </a:cubicBezTo>
                  <a:cubicBezTo>
                    <a:pt x="6" y="12"/>
                    <a:pt x="0" y="3"/>
                    <a:pt x="4" y="1"/>
                  </a:cubicBezTo>
                  <a:cubicBezTo>
                    <a:pt x="4" y="0"/>
                    <a:pt x="5" y="0"/>
                    <a:pt x="5" y="0"/>
                  </a:cubicBezTo>
                  <a:cubicBezTo>
                    <a:pt x="9" y="0"/>
                    <a:pt x="13"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5" name="Freeform 834">
              <a:extLst>
                <a:ext uri="{FF2B5EF4-FFF2-40B4-BE49-F238E27FC236}">
                  <a16:creationId xmlns:a16="http://schemas.microsoft.com/office/drawing/2014/main" id="{D903B244-210B-489C-A72F-7238780FF843}"/>
                </a:ext>
              </a:extLst>
            </p:cNvPr>
            <p:cNvSpPr>
              <a:spLocks/>
            </p:cNvSpPr>
            <p:nvPr/>
          </p:nvSpPr>
          <p:spPr bwMode="auto">
            <a:xfrm>
              <a:off x="7494588" y="2386013"/>
              <a:ext cx="34925" cy="25400"/>
            </a:xfrm>
            <a:custGeom>
              <a:avLst/>
              <a:gdLst>
                <a:gd name="T0" fmla="*/ 12 w 15"/>
                <a:gd name="T1" fmla="*/ 5 h 11"/>
                <a:gd name="T2" fmla="*/ 12 w 15"/>
                <a:gd name="T3" fmla="*/ 11 h 11"/>
                <a:gd name="T4" fmla="*/ 2 w 15"/>
                <a:gd name="T5" fmla="*/ 0 h 11"/>
                <a:gd name="T6" fmla="*/ 3 w 15"/>
                <a:gd name="T7" fmla="*/ 0 h 11"/>
                <a:gd name="T8" fmla="*/ 12 w 15"/>
                <a:gd name="T9" fmla="*/ 5 h 11"/>
              </a:gdLst>
              <a:ahLst/>
              <a:cxnLst>
                <a:cxn ang="0">
                  <a:pos x="T0" y="T1"/>
                </a:cxn>
                <a:cxn ang="0">
                  <a:pos x="T2" y="T3"/>
                </a:cxn>
                <a:cxn ang="0">
                  <a:pos x="T4" y="T5"/>
                </a:cxn>
                <a:cxn ang="0">
                  <a:pos x="T6" y="T7"/>
                </a:cxn>
                <a:cxn ang="0">
                  <a:pos x="T8" y="T9"/>
                </a:cxn>
              </a:cxnLst>
              <a:rect l="0" t="0" r="r" b="b"/>
              <a:pathLst>
                <a:path w="15" h="11">
                  <a:moveTo>
                    <a:pt x="12" y="5"/>
                  </a:moveTo>
                  <a:cubicBezTo>
                    <a:pt x="15" y="9"/>
                    <a:pt x="14" y="11"/>
                    <a:pt x="12" y="11"/>
                  </a:cubicBezTo>
                  <a:cubicBezTo>
                    <a:pt x="7" y="10"/>
                    <a:pt x="0" y="2"/>
                    <a:pt x="2" y="0"/>
                  </a:cubicBezTo>
                  <a:cubicBezTo>
                    <a:pt x="3" y="0"/>
                    <a:pt x="3" y="0"/>
                    <a:pt x="3" y="0"/>
                  </a:cubicBezTo>
                  <a:cubicBezTo>
                    <a:pt x="6" y="0"/>
                    <a:pt x="10" y="3"/>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6" name="Freeform 835">
              <a:extLst>
                <a:ext uri="{FF2B5EF4-FFF2-40B4-BE49-F238E27FC236}">
                  <a16:creationId xmlns:a16="http://schemas.microsoft.com/office/drawing/2014/main" id="{FFAAA687-8B1F-495D-9CFC-0854A9817642}"/>
                </a:ext>
              </a:extLst>
            </p:cNvPr>
            <p:cNvSpPr>
              <a:spLocks/>
            </p:cNvSpPr>
            <p:nvPr/>
          </p:nvSpPr>
          <p:spPr bwMode="auto">
            <a:xfrm>
              <a:off x="7591425" y="2462213"/>
              <a:ext cx="36513" cy="31750"/>
            </a:xfrm>
            <a:custGeom>
              <a:avLst/>
              <a:gdLst>
                <a:gd name="T0" fmla="*/ 13 w 16"/>
                <a:gd name="T1" fmla="*/ 6 h 14"/>
                <a:gd name="T2" fmla="*/ 12 w 16"/>
                <a:gd name="T3" fmla="*/ 13 h 14"/>
                <a:gd name="T4" fmla="*/ 3 w 16"/>
                <a:gd name="T5" fmla="*/ 1 h 14"/>
                <a:gd name="T6" fmla="*/ 4 w 16"/>
                <a:gd name="T7" fmla="*/ 0 h 14"/>
                <a:gd name="T8" fmla="*/ 13 w 16"/>
                <a:gd name="T9" fmla="*/ 6 h 14"/>
              </a:gdLst>
              <a:ahLst/>
              <a:cxnLst>
                <a:cxn ang="0">
                  <a:pos x="T0" y="T1"/>
                </a:cxn>
                <a:cxn ang="0">
                  <a:pos x="T2" y="T3"/>
                </a:cxn>
                <a:cxn ang="0">
                  <a:pos x="T4" y="T5"/>
                </a:cxn>
                <a:cxn ang="0">
                  <a:pos x="T6" y="T7"/>
                </a:cxn>
                <a:cxn ang="0">
                  <a:pos x="T8" y="T9"/>
                </a:cxn>
              </a:cxnLst>
              <a:rect l="0" t="0" r="r" b="b"/>
              <a:pathLst>
                <a:path w="16" h="14">
                  <a:moveTo>
                    <a:pt x="13" y="6"/>
                  </a:moveTo>
                  <a:cubicBezTo>
                    <a:pt x="16" y="11"/>
                    <a:pt x="15" y="14"/>
                    <a:pt x="12" y="13"/>
                  </a:cubicBezTo>
                  <a:cubicBezTo>
                    <a:pt x="6" y="12"/>
                    <a:pt x="0" y="2"/>
                    <a:pt x="3" y="1"/>
                  </a:cubicBezTo>
                  <a:cubicBezTo>
                    <a:pt x="3" y="0"/>
                    <a:pt x="3" y="0"/>
                    <a:pt x="4" y="0"/>
                  </a:cubicBezTo>
                  <a:cubicBezTo>
                    <a:pt x="7" y="0"/>
                    <a:pt x="11" y="4"/>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7" name="Freeform 836">
              <a:extLst>
                <a:ext uri="{FF2B5EF4-FFF2-40B4-BE49-F238E27FC236}">
                  <a16:creationId xmlns:a16="http://schemas.microsoft.com/office/drawing/2014/main" id="{08332196-1A7F-4618-8167-37827F4E448F}"/>
                </a:ext>
              </a:extLst>
            </p:cNvPr>
            <p:cNvSpPr>
              <a:spLocks/>
            </p:cNvSpPr>
            <p:nvPr/>
          </p:nvSpPr>
          <p:spPr bwMode="auto">
            <a:xfrm>
              <a:off x="7632700" y="2520950"/>
              <a:ext cx="38100" cy="33338"/>
            </a:xfrm>
            <a:custGeom>
              <a:avLst/>
              <a:gdLst>
                <a:gd name="T0" fmla="*/ 14 w 17"/>
                <a:gd name="T1" fmla="*/ 7 h 14"/>
                <a:gd name="T2" fmla="*/ 12 w 17"/>
                <a:gd name="T3" fmla="*/ 14 h 14"/>
                <a:gd name="T4" fmla="*/ 4 w 17"/>
                <a:gd name="T5" fmla="*/ 0 h 14"/>
                <a:gd name="T6" fmla="*/ 5 w 17"/>
                <a:gd name="T7" fmla="*/ 0 h 14"/>
                <a:gd name="T8" fmla="*/ 14 w 17"/>
                <a:gd name="T9" fmla="*/ 7 h 14"/>
              </a:gdLst>
              <a:ahLst/>
              <a:cxnLst>
                <a:cxn ang="0">
                  <a:pos x="T0" y="T1"/>
                </a:cxn>
                <a:cxn ang="0">
                  <a:pos x="T2" y="T3"/>
                </a:cxn>
                <a:cxn ang="0">
                  <a:pos x="T4" y="T5"/>
                </a:cxn>
                <a:cxn ang="0">
                  <a:pos x="T6" y="T7"/>
                </a:cxn>
                <a:cxn ang="0">
                  <a:pos x="T8" y="T9"/>
                </a:cxn>
              </a:cxnLst>
              <a:rect l="0" t="0" r="r" b="b"/>
              <a:pathLst>
                <a:path w="17" h="14">
                  <a:moveTo>
                    <a:pt x="14" y="7"/>
                  </a:moveTo>
                  <a:cubicBezTo>
                    <a:pt x="17" y="11"/>
                    <a:pt x="16" y="14"/>
                    <a:pt x="12" y="14"/>
                  </a:cubicBezTo>
                  <a:cubicBezTo>
                    <a:pt x="6" y="12"/>
                    <a:pt x="0" y="3"/>
                    <a:pt x="4" y="0"/>
                  </a:cubicBezTo>
                  <a:cubicBezTo>
                    <a:pt x="4" y="0"/>
                    <a:pt x="4" y="0"/>
                    <a:pt x="5" y="0"/>
                  </a:cubicBezTo>
                  <a:cubicBezTo>
                    <a:pt x="8" y="0"/>
                    <a:pt x="12"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8" name="Freeform 837">
              <a:extLst>
                <a:ext uri="{FF2B5EF4-FFF2-40B4-BE49-F238E27FC236}">
                  <a16:creationId xmlns:a16="http://schemas.microsoft.com/office/drawing/2014/main" id="{C76E6026-6BB7-4717-BF28-28FE6A5A22F4}"/>
                </a:ext>
              </a:extLst>
            </p:cNvPr>
            <p:cNvSpPr>
              <a:spLocks/>
            </p:cNvSpPr>
            <p:nvPr/>
          </p:nvSpPr>
          <p:spPr bwMode="auto">
            <a:xfrm>
              <a:off x="7545388" y="2406650"/>
              <a:ext cx="36513" cy="26988"/>
            </a:xfrm>
            <a:custGeom>
              <a:avLst/>
              <a:gdLst>
                <a:gd name="T0" fmla="*/ 13 w 16"/>
                <a:gd name="T1" fmla="*/ 6 h 12"/>
                <a:gd name="T2" fmla="*/ 13 w 16"/>
                <a:gd name="T3" fmla="*/ 12 h 12"/>
                <a:gd name="T4" fmla="*/ 3 w 16"/>
                <a:gd name="T5" fmla="*/ 0 h 12"/>
                <a:gd name="T6" fmla="*/ 4 w 16"/>
                <a:gd name="T7" fmla="*/ 0 h 12"/>
                <a:gd name="T8" fmla="*/ 13 w 16"/>
                <a:gd name="T9" fmla="*/ 6 h 12"/>
              </a:gdLst>
              <a:ahLst/>
              <a:cxnLst>
                <a:cxn ang="0">
                  <a:pos x="T0" y="T1"/>
                </a:cxn>
                <a:cxn ang="0">
                  <a:pos x="T2" y="T3"/>
                </a:cxn>
                <a:cxn ang="0">
                  <a:pos x="T4" y="T5"/>
                </a:cxn>
                <a:cxn ang="0">
                  <a:pos x="T6" y="T7"/>
                </a:cxn>
                <a:cxn ang="0">
                  <a:pos x="T8" y="T9"/>
                </a:cxn>
              </a:cxnLst>
              <a:rect l="0" t="0" r="r" b="b"/>
              <a:pathLst>
                <a:path w="16" h="12">
                  <a:moveTo>
                    <a:pt x="13" y="6"/>
                  </a:moveTo>
                  <a:cubicBezTo>
                    <a:pt x="16" y="9"/>
                    <a:pt x="16" y="12"/>
                    <a:pt x="13" y="12"/>
                  </a:cubicBezTo>
                  <a:cubicBezTo>
                    <a:pt x="8" y="11"/>
                    <a:pt x="0" y="2"/>
                    <a:pt x="3" y="0"/>
                  </a:cubicBezTo>
                  <a:cubicBezTo>
                    <a:pt x="3" y="0"/>
                    <a:pt x="3" y="0"/>
                    <a:pt x="4" y="0"/>
                  </a:cubicBezTo>
                  <a:cubicBezTo>
                    <a:pt x="7" y="0"/>
                    <a:pt x="11" y="3"/>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9" name="Freeform 838">
              <a:extLst>
                <a:ext uri="{FF2B5EF4-FFF2-40B4-BE49-F238E27FC236}">
                  <a16:creationId xmlns:a16="http://schemas.microsoft.com/office/drawing/2014/main" id="{EF295354-21C6-4A50-ABAF-AAA8021E3291}"/>
                </a:ext>
              </a:extLst>
            </p:cNvPr>
            <p:cNvSpPr>
              <a:spLocks/>
            </p:cNvSpPr>
            <p:nvPr/>
          </p:nvSpPr>
          <p:spPr bwMode="auto">
            <a:xfrm>
              <a:off x="7596188" y="2428875"/>
              <a:ext cx="36513" cy="28575"/>
            </a:xfrm>
            <a:custGeom>
              <a:avLst/>
              <a:gdLst>
                <a:gd name="T0" fmla="*/ 13 w 16"/>
                <a:gd name="T1" fmla="*/ 6 h 12"/>
                <a:gd name="T2" fmla="*/ 13 w 16"/>
                <a:gd name="T3" fmla="*/ 12 h 12"/>
                <a:gd name="T4" fmla="*/ 2 w 16"/>
                <a:gd name="T5" fmla="*/ 0 h 12"/>
                <a:gd name="T6" fmla="*/ 3 w 16"/>
                <a:gd name="T7" fmla="*/ 0 h 12"/>
                <a:gd name="T8" fmla="*/ 13 w 16"/>
                <a:gd name="T9" fmla="*/ 6 h 12"/>
              </a:gdLst>
              <a:ahLst/>
              <a:cxnLst>
                <a:cxn ang="0">
                  <a:pos x="T0" y="T1"/>
                </a:cxn>
                <a:cxn ang="0">
                  <a:pos x="T2" y="T3"/>
                </a:cxn>
                <a:cxn ang="0">
                  <a:pos x="T4" y="T5"/>
                </a:cxn>
                <a:cxn ang="0">
                  <a:pos x="T6" y="T7"/>
                </a:cxn>
                <a:cxn ang="0">
                  <a:pos x="T8" y="T9"/>
                </a:cxn>
              </a:cxnLst>
              <a:rect l="0" t="0" r="r" b="b"/>
              <a:pathLst>
                <a:path w="16" h="12">
                  <a:moveTo>
                    <a:pt x="13" y="6"/>
                  </a:moveTo>
                  <a:cubicBezTo>
                    <a:pt x="16" y="10"/>
                    <a:pt x="16" y="12"/>
                    <a:pt x="13" y="12"/>
                  </a:cubicBezTo>
                  <a:cubicBezTo>
                    <a:pt x="8" y="12"/>
                    <a:pt x="0" y="2"/>
                    <a:pt x="2" y="0"/>
                  </a:cubicBezTo>
                  <a:cubicBezTo>
                    <a:pt x="3" y="0"/>
                    <a:pt x="3" y="0"/>
                    <a:pt x="3" y="0"/>
                  </a:cubicBezTo>
                  <a:cubicBezTo>
                    <a:pt x="6" y="0"/>
                    <a:pt x="11" y="3"/>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0" name="Freeform 839">
              <a:extLst>
                <a:ext uri="{FF2B5EF4-FFF2-40B4-BE49-F238E27FC236}">
                  <a16:creationId xmlns:a16="http://schemas.microsoft.com/office/drawing/2014/main" id="{3A44D8A3-D195-4893-B76D-BAF1118E6C1C}"/>
                </a:ext>
              </a:extLst>
            </p:cNvPr>
            <p:cNvSpPr>
              <a:spLocks/>
            </p:cNvSpPr>
            <p:nvPr/>
          </p:nvSpPr>
          <p:spPr bwMode="auto">
            <a:xfrm>
              <a:off x="7642225" y="2487613"/>
              <a:ext cx="38100" cy="28575"/>
            </a:xfrm>
            <a:custGeom>
              <a:avLst/>
              <a:gdLst>
                <a:gd name="T0" fmla="*/ 14 w 17"/>
                <a:gd name="T1" fmla="*/ 6 h 13"/>
                <a:gd name="T2" fmla="*/ 12 w 17"/>
                <a:gd name="T3" fmla="*/ 13 h 13"/>
                <a:gd name="T4" fmla="*/ 3 w 17"/>
                <a:gd name="T5" fmla="*/ 0 h 13"/>
                <a:gd name="T6" fmla="*/ 4 w 17"/>
                <a:gd name="T7" fmla="*/ 0 h 13"/>
                <a:gd name="T8" fmla="*/ 14 w 17"/>
                <a:gd name="T9" fmla="*/ 6 h 13"/>
              </a:gdLst>
              <a:ahLst/>
              <a:cxnLst>
                <a:cxn ang="0">
                  <a:pos x="T0" y="T1"/>
                </a:cxn>
                <a:cxn ang="0">
                  <a:pos x="T2" y="T3"/>
                </a:cxn>
                <a:cxn ang="0">
                  <a:pos x="T4" y="T5"/>
                </a:cxn>
                <a:cxn ang="0">
                  <a:pos x="T6" y="T7"/>
                </a:cxn>
                <a:cxn ang="0">
                  <a:pos x="T8" y="T9"/>
                </a:cxn>
              </a:cxnLst>
              <a:rect l="0" t="0" r="r" b="b"/>
              <a:pathLst>
                <a:path w="17" h="13">
                  <a:moveTo>
                    <a:pt x="14" y="6"/>
                  </a:moveTo>
                  <a:cubicBezTo>
                    <a:pt x="17" y="10"/>
                    <a:pt x="16" y="13"/>
                    <a:pt x="12" y="13"/>
                  </a:cubicBezTo>
                  <a:cubicBezTo>
                    <a:pt x="7" y="12"/>
                    <a:pt x="0" y="2"/>
                    <a:pt x="3" y="0"/>
                  </a:cubicBezTo>
                  <a:cubicBezTo>
                    <a:pt x="3" y="0"/>
                    <a:pt x="4" y="0"/>
                    <a:pt x="4" y="0"/>
                  </a:cubicBezTo>
                  <a:cubicBezTo>
                    <a:pt x="7" y="0"/>
                    <a:pt x="12" y="3"/>
                    <a:pt x="1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1" name="Freeform 840">
              <a:extLst>
                <a:ext uri="{FF2B5EF4-FFF2-40B4-BE49-F238E27FC236}">
                  <a16:creationId xmlns:a16="http://schemas.microsoft.com/office/drawing/2014/main" id="{AAA61F81-F264-4F1D-A86F-3F8439BB2FF4}"/>
                </a:ext>
              </a:extLst>
            </p:cNvPr>
            <p:cNvSpPr>
              <a:spLocks/>
            </p:cNvSpPr>
            <p:nvPr/>
          </p:nvSpPr>
          <p:spPr bwMode="auto">
            <a:xfrm>
              <a:off x="7546975" y="2376488"/>
              <a:ext cx="34925" cy="25400"/>
            </a:xfrm>
            <a:custGeom>
              <a:avLst/>
              <a:gdLst>
                <a:gd name="T0" fmla="*/ 12 w 15"/>
                <a:gd name="T1" fmla="*/ 6 h 11"/>
                <a:gd name="T2" fmla="*/ 13 w 15"/>
                <a:gd name="T3" fmla="*/ 11 h 11"/>
                <a:gd name="T4" fmla="*/ 2 w 15"/>
                <a:gd name="T5" fmla="*/ 1 h 11"/>
                <a:gd name="T6" fmla="*/ 2 w 15"/>
                <a:gd name="T7" fmla="*/ 0 h 11"/>
                <a:gd name="T8" fmla="*/ 12 w 15"/>
                <a:gd name="T9" fmla="*/ 6 h 11"/>
              </a:gdLst>
              <a:ahLst/>
              <a:cxnLst>
                <a:cxn ang="0">
                  <a:pos x="T0" y="T1"/>
                </a:cxn>
                <a:cxn ang="0">
                  <a:pos x="T2" y="T3"/>
                </a:cxn>
                <a:cxn ang="0">
                  <a:pos x="T4" y="T5"/>
                </a:cxn>
                <a:cxn ang="0">
                  <a:pos x="T6" y="T7"/>
                </a:cxn>
                <a:cxn ang="0">
                  <a:pos x="T8" y="T9"/>
                </a:cxn>
              </a:cxnLst>
              <a:rect l="0" t="0" r="r" b="b"/>
              <a:pathLst>
                <a:path w="15" h="11">
                  <a:moveTo>
                    <a:pt x="12" y="6"/>
                  </a:moveTo>
                  <a:cubicBezTo>
                    <a:pt x="15" y="9"/>
                    <a:pt x="15" y="11"/>
                    <a:pt x="13" y="11"/>
                  </a:cubicBezTo>
                  <a:cubicBezTo>
                    <a:pt x="9" y="11"/>
                    <a:pt x="0" y="3"/>
                    <a:pt x="2" y="1"/>
                  </a:cubicBezTo>
                  <a:cubicBezTo>
                    <a:pt x="2" y="0"/>
                    <a:pt x="2" y="0"/>
                    <a:pt x="2" y="0"/>
                  </a:cubicBezTo>
                  <a:cubicBezTo>
                    <a:pt x="5" y="0"/>
                    <a:pt x="10" y="3"/>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2" name="Freeform 841">
              <a:extLst>
                <a:ext uri="{FF2B5EF4-FFF2-40B4-BE49-F238E27FC236}">
                  <a16:creationId xmlns:a16="http://schemas.microsoft.com/office/drawing/2014/main" id="{B57DC9D1-60F2-42B8-BEFF-D72EFF1A505A}"/>
                </a:ext>
              </a:extLst>
            </p:cNvPr>
            <p:cNvSpPr>
              <a:spLocks/>
            </p:cNvSpPr>
            <p:nvPr/>
          </p:nvSpPr>
          <p:spPr bwMode="auto">
            <a:xfrm>
              <a:off x="7648575" y="2449513"/>
              <a:ext cx="38100" cy="30163"/>
            </a:xfrm>
            <a:custGeom>
              <a:avLst/>
              <a:gdLst>
                <a:gd name="T0" fmla="*/ 14 w 17"/>
                <a:gd name="T1" fmla="*/ 7 h 13"/>
                <a:gd name="T2" fmla="*/ 14 w 17"/>
                <a:gd name="T3" fmla="*/ 13 h 13"/>
                <a:gd name="T4" fmla="*/ 3 w 17"/>
                <a:gd name="T5" fmla="*/ 1 h 13"/>
                <a:gd name="T6" fmla="*/ 4 w 17"/>
                <a:gd name="T7" fmla="*/ 1 h 13"/>
                <a:gd name="T8" fmla="*/ 14 w 17"/>
                <a:gd name="T9" fmla="*/ 7 h 13"/>
              </a:gdLst>
              <a:ahLst/>
              <a:cxnLst>
                <a:cxn ang="0">
                  <a:pos x="T0" y="T1"/>
                </a:cxn>
                <a:cxn ang="0">
                  <a:pos x="T2" y="T3"/>
                </a:cxn>
                <a:cxn ang="0">
                  <a:pos x="T4" y="T5"/>
                </a:cxn>
                <a:cxn ang="0">
                  <a:pos x="T6" y="T7"/>
                </a:cxn>
                <a:cxn ang="0">
                  <a:pos x="T8" y="T9"/>
                </a:cxn>
              </a:cxnLst>
              <a:rect l="0" t="0" r="r" b="b"/>
              <a:pathLst>
                <a:path w="17" h="13">
                  <a:moveTo>
                    <a:pt x="14" y="7"/>
                  </a:moveTo>
                  <a:cubicBezTo>
                    <a:pt x="17" y="10"/>
                    <a:pt x="17" y="13"/>
                    <a:pt x="14" y="13"/>
                  </a:cubicBezTo>
                  <a:cubicBezTo>
                    <a:pt x="9" y="13"/>
                    <a:pt x="0" y="3"/>
                    <a:pt x="3" y="1"/>
                  </a:cubicBezTo>
                  <a:cubicBezTo>
                    <a:pt x="3" y="1"/>
                    <a:pt x="4" y="1"/>
                    <a:pt x="4" y="1"/>
                  </a:cubicBezTo>
                  <a:cubicBezTo>
                    <a:pt x="7" y="0"/>
                    <a:pt x="12"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3" name="Freeform 842">
              <a:extLst>
                <a:ext uri="{FF2B5EF4-FFF2-40B4-BE49-F238E27FC236}">
                  <a16:creationId xmlns:a16="http://schemas.microsoft.com/office/drawing/2014/main" id="{9AA858B8-D32C-4DA3-9CE3-E064B24C0EA7}"/>
                </a:ext>
              </a:extLst>
            </p:cNvPr>
            <p:cNvSpPr>
              <a:spLocks/>
            </p:cNvSpPr>
            <p:nvPr/>
          </p:nvSpPr>
          <p:spPr bwMode="auto">
            <a:xfrm>
              <a:off x="7699375" y="2509838"/>
              <a:ext cx="38100" cy="31750"/>
            </a:xfrm>
            <a:custGeom>
              <a:avLst/>
              <a:gdLst>
                <a:gd name="T0" fmla="*/ 14 w 17"/>
                <a:gd name="T1" fmla="*/ 7 h 14"/>
                <a:gd name="T2" fmla="*/ 12 w 17"/>
                <a:gd name="T3" fmla="*/ 13 h 14"/>
                <a:gd name="T4" fmla="*/ 3 w 17"/>
                <a:gd name="T5" fmla="*/ 1 h 14"/>
                <a:gd name="T6" fmla="*/ 4 w 17"/>
                <a:gd name="T7" fmla="*/ 0 h 14"/>
                <a:gd name="T8" fmla="*/ 14 w 17"/>
                <a:gd name="T9" fmla="*/ 7 h 14"/>
              </a:gdLst>
              <a:ahLst/>
              <a:cxnLst>
                <a:cxn ang="0">
                  <a:pos x="T0" y="T1"/>
                </a:cxn>
                <a:cxn ang="0">
                  <a:pos x="T2" y="T3"/>
                </a:cxn>
                <a:cxn ang="0">
                  <a:pos x="T4" y="T5"/>
                </a:cxn>
                <a:cxn ang="0">
                  <a:pos x="T6" y="T7"/>
                </a:cxn>
                <a:cxn ang="0">
                  <a:pos x="T8" y="T9"/>
                </a:cxn>
              </a:cxnLst>
              <a:rect l="0" t="0" r="r" b="b"/>
              <a:pathLst>
                <a:path w="17" h="14">
                  <a:moveTo>
                    <a:pt x="14" y="7"/>
                  </a:moveTo>
                  <a:cubicBezTo>
                    <a:pt x="17" y="11"/>
                    <a:pt x="16" y="14"/>
                    <a:pt x="12" y="13"/>
                  </a:cubicBezTo>
                  <a:cubicBezTo>
                    <a:pt x="7" y="12"/>
                    <a:pt x="0" y="3"/>
                    <a:pt x="3" y="1"/>
                  </a:cubicBezTo>
                  <a:cubicBezTo>
                    <a:pt x="3" y="0"/>
                    <a:pt x="3" y="0"/>
                    <a:pt x="4" y="0"/>
                  </a:cubicBezTo>
                  <a:cubicBezTo>
                    <a:pt x="7" y="0"/>
                    <a:pt x="11" y="4"/>
                    <a:pt x="1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4" name="Freeform 843">
              <a:extLst>
                <a:ext uri="{FF2B5EF4-FFF2-40B4-BE49-F238E27FC236}">
                  <a16:creationId xmlns:a16="http://schemas.microsoft.com/office/drawing/2014/main" id="{62772E22-AE77-4490-9E90-31D9BD01D316}"/>
                </a:ext>
              </a:extLst>
            </p:cNvPr>
            <p:cNvSpPr>
              <a:spLocks/>
            </p:cNvSpPr>
            <p:nvPr/>
          </p:nvSpPr>
          <p:spPr bwMode="auto">
            <a:xfrm>
              <a:off x="7545388" y="2346325"/>
              <a:ext cx="36513" cy="25400"/>
            </a:xfrm>
            <a:custGeom>
              <a:avLst/>
              <a:gdLst>
                <a:gd name="T0" fmla="*/ 12 w 16"/>
                <a:gd name="T1" fmla="*/ 6 h 11"/>
                <a:gd name="T2" fmla="*/ 14 w 16"/>
                <a:gd name="T3" fmla="*/ 11 h 11"/>
                <a:gd name="T4" fmla="*/ 2 w 16"/>
                <a:gd name="T5" fmla="*/ 1 h 11"/>
                <a:gd name="T6" fmla="*/ 3 w 16"/>
                <a:gd name="T7" fmla="*/ 1 h 11"/>
                <a:gd name="T8" fmla="*/ 12 w 16"/>
                <a:gd name="T9" fmla="*/ 6 h 11"/>
              </a:gdLst>
              <a:ahLst/>
              <a:cxnLst>
                <a:cxn ang="0">
                  <a:pos x="T0" y="T1"/>
                </a:cxn>
                <a:cxn ang="0">
                  <a:pos x="T2" y="T3"/>
                </a:cxn>
                <a:cxn ang="0">
                  <a:pos x="T4" y="T5"/>
                </a:cxn>
                <a:cxn ang="0">
                  <a:pos x="T6" y="T7"/>
                </a:cxn>
                <a:cxn ang="0">
                  <a:pos x="T8" y="T9"/>
                </a:cxn>
              </a:cxnLst>
              <a:rect l="0" t="0" r="r" b="b"/>
              <a:pathLst>
                <a:path w="16" h="11">
                  <a:moveTo>
                    <a:pt x="12" y="6"/>
                  </a:moveTo>
                  <a:cubicBezTo>
                    <a:pt x="15" y="9"/>
                    <a:pt x="16" y="11"/>
                    <a:pt x="14" y="11"/>
                  </a:cubicBezTo>
                  <a:cubicBezTo>
                    <a:pt x="10" y="11"/>
                    <a:pt x="0" y="3"/>
                    <a:pt x="2" y="1"/>
                  </a:cubicBezTo>
                  <a:cubicBezTo>
                    <a:pt x="2" y="1"/>
                    <a:pt x="2" y="1"/>
                    <a:pt x="3" y="1"/>
                  </a:cubicBezTo>
                  <a:cubicBezTo>
                    <a:pt x="5" y="0"/>
                    <a:pt x="10" y="3"/>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5" name="Freeform 844">
              <a:extLst>
                <a:ext uri="{FF2B5EF4-FFF2-40B4-BE49-F238E27FC236}">
                  <a16:creationId xmlns:a16="http://schemas.microsoft.com/office/drawing/2014/main" id="{3DC1AC54-3AF9-43E0-8851-BCCB9C25A54A}"/>
                </a:ext>
              </a:extLst>
            </p:cNvPr>
            <p:cNvSpPr>
              <a:spLocks/>
            </p:cNvSpPr>
            <p:nvPr/>
          </p:nvSpPr>
          <p:spPr bwMode="auto">
            <a:xfrm>
              <a:off x="7597775" y="2397125"/>
              <a:ext cx="36513" cy="26988"/>
            </a:xfrm>
            <a:custGeom>
              <a:avLst/>
              <a:gdLst>
                <a:gd name="T0" fmla="*/ 13 w 16"/>
                <a:gd name="T1" fmla="*/ 6 h 12"/>
                <a:gd name="T2" fmla="*/ 14 w 16"/>
                <a:gd name="T3" fmla="*/ 12 h 12"/>
                <a:gd name="T4" fmla="*/ 3 w 16"/>
                <a:gd name="T5" fmla="*/ 0 h 12"/>
                <a:gd name="T6" fmla="*/ 3 w 16"/>
                <a:gd name="T7" fmla="*/ 0 h 12"/>
                <a:gd name="T8" fmla="*/ 13 w 16"/>
                <a:gd name="T9" fmla="*/ 6 h 12"/>
              </a:gdLst>
              <a:ahLst/>
              <a:cxnLst>
                <a:cxn ang="0">
                  <a:pos x="T0" y="T1"/>
                </a:cxn>
                <a:cxn ang="0">
                  <a:pos x="T2" y="T3"/>
                </a:cxn>
                <a:cxn ang="0">
                  <a:pos x="T4" y="T5"/>
                </a:cxn>
                <a:cxn ang="0">
                  <a:pos x="T6" y="T7"/>
                </a:cxn>
                <a:cxn ang="0">
                  <a:pos x="T8" y="T9"/>
                </a:cxn>
              </a:cxnLst>
              <a:rect l="0" t="0" r="r" b="b"/>
              <a:pathLst>
                <a:path w="16" h="12">
                  <a:moveTo>
                    <a:pt x="13" y="6"/>
                  </a:moveTo>
                  <a:cubicBezTo>
                    <a:pt x="16" y="9"/>
                    <a:pt x="16" y="12"/>
                    <a:pt x="14" y="12"/>
                  </a:cubicBezTo>
                  <a:cubicBezTo>
                    <a:pt x="10" y="12"/>
                    <a:pt x="0" y="2"/>
                    <a:pt x="3" y="0"/>
                  </a:cubicBezTo>
                  <a:cubicBezTo>
                    <a:pt x="3" y="0"/>
                    <a:pt x="3" y="0"/>
                    <a:pt x="3" y="0"/>
                  </a:cubicBezTo>
                  <a:cubicBezTo>
                    <a:pt x="6" y="0"/>
                    <a:pt x="11" y="3"/>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6" name="Freeform 845">
              <a:extLst>
                <a:ext uri="{FF2B5EF4-FFF2-40B4-BE49-F238E27FC236}">
                  <a16:creationId xmlns:a16="http://schemas.microsoft.com/office/drawing/2014/main" id="{390077E0-B7CF-4C34-BFC6-3B33BBE3B012}"/>
                </a:ext>
              </a:extLst>
            </p:cNvPr>
            <p:cNvSpPr>
              <a:spLocks/>
            </p:cNvSpPr>
            <p:nvPr/>
          </p:nvSpPr>
          <p:spPr bwMode="auto">
            <a:xfrm>
              <a:off x="7648575" y="2417763"/>
              <a:ext cx="38100" cy="30163"/>
            </a:xfrm>
            <a:custGeom>
              <a:avLst/>
              <a:gdLst>
                <a:gd name="T0" fmla="*/ 13 w 17"/>
                <a:gd name="T1" fmla="*/ 6 h 13"/>
                <a:gd name="T2" fmla="*/ 14 w 17"/>
                <a:gd name="T3" fmla="*/ 12 h 13"/>
                <a:gd name="T4" fmla="*/ 3 w 17"/>
                <a:gd name="T5" fmla="*/ 1 h 13"/>
                <a:gd name="T6" fmla="*/ 3 w 17"/>
                <a:gd name="T7" fmla="*/ 1 h 13"/>
                <a:gd name="T8" fmla="*/ 13 w 17"/>
                <a:gd name="T9" fmla="*/ 6 h 13"/>
              </a:gdLst>
              <a:ahLst/>
              <a:cxnLst>
                <a:cxn ang="0">
                  <a:pos x="T0" y="T1"/>
                </a:cxn>
                <a:cxn ang="0">
                  <a:pos x="T2" y="T3"/>
                </a:cxn>
                <a:cxn ang="0">
                  <a:pos x="T4" y="T5"/>
                </a:cxn>
                <a:cxn ang="0">
                  <a:pos x="T6" y="T7"/>
                </a:cxn>
                <a:cxn ang="0">
                  <a:pos x="T8" y="T9"/>
                </a:cxn>
              </a:cxnLst>
              <a:rect l="0" t="0" r="r" b="b"/>
              <a:pathLst>
                <a:path w="17" h="13">
                  <a:moveTo>
                    <a:pt x="13" y="6"/>
                  </a:moveTo>
                  <a:cubicBezTo>
                    <a:pt x="16" y="10"/>
                    <a:pt x="17" y="13"/>
                    <a:pt x="14" y="12"/>
                  </a:cubicBezTo>
                  <a:cubicBezTo>
                    <a:pt x="9" y="12"/>
                    <a:pt x="0" y="3"/>
                    <a:pt x="3" y="1"/>
                  </a:cubicBezTo>
                  <a:cubicBezTo>
                    <a:pt x="3" y="1"/>
                    <a:pt x="3" y="1"/>
                    <a:pt x="3" y="1"/>
                  </a:cubicBezTo>
                  <a:cubicBezTo>
                    <a:pt x="6" y="0"/>
                    <a:pt x="11" y="4"/>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7" name="Freeform 846">
              <a:extLst>
                <a:ext uri="{FF2B5EF4-FFF2-40B4-BE49-F238E27FC236}">
                  <a16:creationId xmlns:a16="http://schemas.microsoft.com/office/drawing/2014/main" id="{0065A944-3781-49B2-B64A-DFC7C17B7C90}"/>
                </a:ext>
              </a:extLst>
            </p:cNvPr>
            <p:cNvSpPr>
              <a:spLocks/>
            </p:cNvSpPr>
            <p:nvPr/>
          </p:nvSpPr>
          <p:spPr bwMode="auto">
            <a:xfrm>
              <a:off x="7700963" y="2473325"/>
              <a:ext cx="39688" cy="31750"/>
            </a:xfrm>
            <a:custGeom>
              <a:avLst/>
              <a:gdLst>
                <a:gd name="T0" fmla="*/ 13 w 17"/>
                <a:gd name="T1" fmla="*/ 7 h 14"/>
                <a:gd name="T2" fmla="*/ 14 w 17"/>
                <a:gd name="T3" fmla="*/ 14 h 14"/>
                <a:gd name="T4" fmla="*/ 3 w 17"/>
                <a:gd name="T5" fmla="*/ 1 h 14"/>
                <a:gd name="T6" fmla="*/ 3 w 17"/>
                <a:gd name="T7" fmla="*/ 1 h 14"/>
                <a:gd name="T8" fmla="*/ 13 w 17"/>
                <a:gd name="T9" fmla="*/ 7 h 14"/>
              </a:gdLst>
              <a:ahLst/>
              <a:cxnLst>
                <a:cxn ang="0">
                  <a:pos x="T0" y="T1"/>
                </a:cxn>
                <a:cxn ang="0">
                  <a:pos x="T2" y="T3"/>
                </a:cxn>
                <a:cxn ang="0">
                  <a:pos x="T4" y="T5"/>
                </a:cxn>
                <a:cxn ang="0">
                  <a:pos x="T6" y="T7"/>
                </a:cxn>
                <a:cxn ang="0">
                  <a:pos x="T8" y="T9"/>
                </a:cxn>
              </a:cxnLst>
              <a:rect l="0" t="0" r="r" b="b"/>
              <a:pathLst>
                <a:path w="17" h="14">
                  <a:moveTo>
                    <a:pt x="13" y="7"/>
                  </a:moveTo>
                  <a:cubicBezTo>
                    <a:pt x="17" y="11"/>
                    <a:pt x="17" y="14"/>
                    <a:pt x="14" y="14"/>
                  </a:cubicBezTo>
                  <a:cubicBezTo>
                    <a:pt x="9" y="13"/>
                    <a:pt x="0" y="3"/>
                    <a:pt x="3" y="1"/>
                  </a:cubicBezTo>
                  <a:cubicBezTo>
                    <a:pt x="3" y="1"/>
                    <a:pt x="3" y="1"/>
                    <a:pt x="3" y="1"/>
                  </a:cubicBezTo>
                  <a:cubicBezTo>
                    <a:pt x="7" y="0"/>
                    <a:pt x="11"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8" name="Freeform 847">
              <a:extLst>
                <a:ext uri="{FF2B5EF4-FFF2-40B4-BE49-F238E27FC236}">
                  <a16:creationId xmlns:a16="http://schemas.microsoft.com/office/drawing/2014/main" id="{99E180BF-1903-462E-9F02-C59BD0AEDF96}"/>
                </a:ext>
              </a:extLst>
            </p:cNvPr>
            <p:cNvSpPr>
              <a:spLocks/>
            </p:cNvSpPr>
            <p:nvPr/>
          </p:nvSpPr>
          <p:spPr bwMode="auto">
            <a:xfrm>
              <a:off x="7537450" y="2320925"/>
              <a:ext cx="38100" cy="23813"/>
            </a:xfrm>
            <a:custGeom>
              <a:avLst/>
              <a:gdLst>
                <a:gd name="T0" fmla="*/ 11 w 16"/>
                <a:gd name="T1" fmla="*/ 5 h 10"/>
                <a:gd name="T2" fmla="*/ 14 w 16"/>
                <a:gd name="T3" fmla="*/ 10 h 10"/>
                <a:gd name="T4" fmla="*/ 1 w 16"/>
                <a:gd name="T5" fmla="*/ 0 h 10"/>
                <a:gd name="T6" fmla="*/ 2 w 16"/>
                <a:gd name="T7" fmla="*/ 0 h 10"/>
                <a:gd name="T8" fmla="*/ 11 w 16"/>
                <a:gd name="T9" fmla="*/ 5 h 10"/>
              </a:gdLst>
              <a:ahLst/>
              <a:cxnLst>
                <a:cxn ang="0">
                  <a:pos x="T0" y="T1"/>
                </a:cxn>
                <a:cxn ang="0">
                  <a:pos x="T2" y="T3"/>
                </a:cxn>
                <a:cxn ang="0">
                  <a:pos x="T4" y="T5"/>
                </a:cxn>
                <a:cxn ang="0">
                  <a:pos x="T6" y="T7"/>
                </a:cxn>
                <a:cxn ang="0">
                  <a:pos x="T8" y="T9"/>
                </a:cxn>
              </a:cxnLst>
              <a:rect l="0" t="0" r="r" b="b"/>
              <a:pathLst>
                <a:path w="16" h="10">
                  <a:moveTo>
                    <a:pt x="11" y="5"/>
                  </a:moveTo>
                  <a:cubicBezTo>
                    <a:pt x="15" y="7"/>
                    <a:pt x="16" y="10"/>
                    <a:pt x="14" y="10"/>
                  </a:cubicBezTo>
                  <a:cubicBezTo>
                    <a:pt x="10" y="10"/>
                    <a:pt x="0" y="2"/>
                    <a:pt x="1" y="0"/>
                  </a:cubicBezTo>
                  <a:cubicBezTo>
                    <a:pt x="1" y="0"/>
                    <a:pt x="1" y="0"/>
                    <a:pt x="2" y="0"/>
                  </a:cubicBezTo>
                  <a:cubicBezTo>
                    <a:pt x="4" y="0"/>
                    <a:pt x="9" y="3"/>
                    <a:pt x="1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9" name="Freeform 848">
              <a:extLst>
                <a:ext uri="{FF2B5EF4-FFF2-40B4-BE49-F238E27FC236}">
                  <a16:creationId xmlns:a16="http://schemas.microsoft.com/office/drawing/2014/main" id="{5475EA0A-AF51-4E2D-AF84-CB06EE0AEB7D}"/>
                </a:ext>
              </a:extLst>
            </p:cNvPr>
            <p:cNvSpPr>
              <a:spLocks/>
            </p:cNvSpPr>
            <p:nvPr/>
          </p:nvSpPr>
          <p:spPr bwMode="auto">
            <a:xfrm>
              <a:off x="7593013" y="2366963"/>
              <a:ext cx="39688" cy="25400"/>
            </a:xfrm>
            <a:custGeom>
              <a:avLst/>
              <a:gdLst>
                <a:gd name="T0" fmla="*/ 13 w 17"/>
                <a:gd name="T1" fmla="*/ 5 h 11"/>
                <a:gd name="T2" fmla="*/ 15 w 17"/>
                <a:gd name="T3" fmla="*/ 11 h 11"/>
                <a:gd name="T4" fmla="*/ 2 w 17"/>
                <a:gd name="T5" fmla="*/ 0 h 11"/>
                <a:gd name="T6" fmla="*/ 3 w 17"/>
                <a:gd name="T7" fmla="*/ 0 h 11"/>
                <a:gd name="T8" fmla="*/ 13 w 17"/>
                <a:gd name="T9" fmla="*/ 5 h 11"/>
              </a:gdLst>
              <a:ahLst/>
              <a:cxnLst>
                <a:cxn ang="0">
                  <a:pos x="T0" y="T1"/>
                </a:cxn>
                <a:cxn ang="0">
                  <a:pos x="T2" y="T3"/>
                </a:cxn>
                <a:cxn ang="0">
                  <a:pos x="T4" y="T5"/>
                </a:cxn>
                <a:cxn ang="0">
                  <a:pos x="T6" y="T7"/>
                </a:cxn>
                <a:cxn ang="0">
                  <a:pos x="T8" y="T9"/>
                </a:cxn>
              </a:cxnLst>
              <a:rect l="0" t="0" r="r" b="b"/>
              <a:pathLst>
                <a:path w="17" h="11">
                  <a:moveTo>
                    <a:pt x="13" y="5"/>
                  </a:moveTo>
                  <a:cubicBezTo>
                    <a:pt x="16" y="8"/>
                    <a:pt x="17" y="11"/>
                    <a:pt x="15" y="11"/>
                  </a:cubicBezTo>
                  <a:cubicBezTo>
                    <a:pt x="11" y="11"/>
                    <a:pt x="0" y="2"/>
                    <a:pt x="2" y="0"/>
                  </a:cubicBezTo>
                  <a:cubicBezTo>
                    <a:pt x="2" y="0"/>
                    <a:pt x="3" y="0"/>
                    <a:pt x="3" y="0"/>
                  </a:cubicBezTo>
                  <a:cubicBezTo>
                    <a:pt x="5" y="0"/>
                    <a:pt x="10" y="3"/>
                    <a:pt x="13"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0" name="Freeform 849">
              <a:extLst>
                <a:ext uri="{FF2B5EF4-FFF2-40B4-BE49-F238E27FC236}">
                  <a16:creationId xmlns:a16="http://schemas.microsoft.com/office/drawing/2014/main" id="{8D412796-334F-4C45-B7AA-2E2CA2372DC8}"/>
                </a:ext>
              </a:extLst>
            </p:cNvPr>
            <p:cNvSpPr>
              <a:spLocks/>
            </p:cNvSpPr>
            <p:nvPr/>
          </p:nvSpPr>
          <p:spPr bwMode="auto">
            <a:xfrm>
              <a:off x="7704138" y="2438400"/>
              <a:ext cx="38100" cy="30163"/>
            </a:xfrm>
            <a:custGeom>
              <a:avLst/>
              <a:gdLst>
                <a:gd name="T0" fmla="*/ 13 w 17"/>
                <a:gd name="T1" fmla="*/ 7 h 13"/>
                <a:gd name="T2" fmla="*/ 14 w 17"/>
                <a:gd name="T3" fmla="*/ 13 h 13"/>
                <a:gd name="T4" fmla="*/ 2 w 17"/>
                <a:gd name="T5" fmla="*/ 1 h 13"/>
                <a:gd name="T6" fmla="*/ 3 w 17"/>
                <a:gd name="T7" fmla="*/ 1 h 13"/>
                <a:gd name="T8" fmla="*/ 13 w 17"/>
                <a:gd name="T9" fmla="*/ 7 h 13"/>
              </a:gdLst>
              <a:ahLst/>
              <a:cxnLst>
                <a:cxn ang="0">
                  <a:pos x="T0" y="T1"/>
                </a:cxn>
                <a:cxn ang="0">
                  <a:pos x="T2" y="T3"/>
                </a:cxn>
                <a:cxn ang="0">
                  <a:pos x="T4" y="T5"/>
                </a:cxn>
                <a:cxn ang="0">
                  <a:pos x="T6" y="T7"/>
                </a:cxn>
                <a:cxn ang="0">
                  <a:pos x="T8" y="T9"/>
                </a:cxn>
              </a:cxnLst>
              <a:rect l="0" t="0" r="r" b="b"/>
              <a:pathLst>
                <a:path w="17" h="13">
                  <a:moveTo>
                    <a:pt x="13" y="7"/>
                  </a:moveTo>
                  <a:cubicBezTo>
                    <a:pt x="16" y="10"/>
                    <a:pt x="17" y="13"/>
                    <a:pt x="14" y="13"/>
                  </a:cubicBezTo>
                  <a:cubicBezTo>
                    <a:pt x="9" y="13"/>
                    <a:pt x="0" y="3"/>
                    <a:pt x="2" y="1"/>
                  </a:cubicBezTo>
                  <a:cubicBezTo>
                    <a:pt x="2" y="1"/>
                    <a:pt x="3" y="1"/>
                    <a:pt x="3" y="1"/>
                  </a:cubicBezTo>
                  <a:cubicBezTo>
                    <a:pt x="6" y="0"/>
                    <a:pt x="10"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1" name="Freeform 850">
              <a:extLst>
                <a:ext uri="{FF2B5EF4-FFF2-40B4-BE49-F238E27FC236}">
                  <a16:creationId xmlns:a16="http://schemas.microsoft.com/office/drawing/2014/main" id="{3FD87646-3ACA-444A-86E1-71EC42868846}"/>
                </a:ext>
              </a:extLst>
            </p:cNvPr>
            <p:cNvSpPr>
              <a:spLocks/>
            </p:cNvSpPr>
            <p:nvPr/>
          </p:nvSpPr>
          <p:spPr bwMode="auto">
            <a:xfrm>
              <a:off x="7758113" y="2495550"/>
              <a:ext cx="36513" cy="33338"/>
            </a:xfrm>
            <a:custGeom>
              <a:avLst/>
              <a:gdLst>
                <a:gd name="T0" fmla="*/ 13 w 16"/>
                <a:gd name="T1" fmla="*/ 7 h 14"/>
                <a:gd name="T2" fmla="*/ 13 w 16"/>
                <a:gd name="T3" fmla="*/ 14 h 14"/>
                <a:gd name="T4" fmla="*/ 2 w 16"/>
                <a:gd name="T5" fmla="*/ 1 h 14"/>
                <a:gd name="T6" fmla="*/ 3 w 16"/>
                <a:gd name="T7" fmla="*/ 1 h 14"/>
                <a:gd name="T8" fmla="*/ 13 w 16"/>
                <a:gd name="T9" fmla="*/ 7 h 14"/>
              </a:gdLst>
              <a:ahLst/>
              <a:cxnLst>
                <a:cxn ang="0">
                  <a:pos x="T0" y="T1"/>
                </a:cxn>
                <a:cxn ang="0">
                  <a:pos x="T2" y="T3"/>
                </a:cxn>
                <a:cxn ang="0">
                  <a:pos x="T4" y="T5"/>
                </a:cxn>
                <a:cxn ang="0">
                  <a:pos x="T6" y="T7"/>
                </a:cxn>
                <a:cxn ang="0">
                  <a:pos x="T8" y="T9"/>
                </a:cxn>
              </a:cxnLst>
              <a:rect l="0" t="0" r="r" b="b"/>
              <a:pathLst>
                <a:path w="16" h="14">
                  <a:moveTo>
                    <a:pt x="13" y="7"/>
                  </a:moveTo>
                  <a:cubicBezTo>
                    <a:pt x="16" y="11"/>
                    <a:pt x="16" y="14"/>
                    <a:pt x="13" y="14"/>
                  </a:cubicBezTo>
                  <a:cubicBezTo>
                    <a:pt x="8" y="13"/>
                    <a:pt x="0" y="3"/>
                    <a:pt x="2" y="1"/>
                  </a:cubicBezTo>
                  <a:cubicBezTo>
                    <a:pt x="2" y="1"/>
                    <a:pt x="3" y="1"/>
                    <a:pt x="3" y="1"/>
                  </a:cubicBezTo>
                  <a:cubicBezTo>
                    <a:pt x="6" y="0"/>
                    <a:pt x="11" y="4"/>
                    <a:pt x="1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2" name="Freeform 851">
              <a:extLst>
                <a:ext uri="{FF2B5EF4-FFF2-40B4-BE49-F238E27FC236}">
                  <a16:creationId xmlns:a16="http://schemas.microsoft.com/office/drawing/2014/main" id="{491AB1E6-07B4-4272-9A89-B49E38F587C3}"/>
                </a:ext>
              </a:extLst>
            </p:cNvPr>
            <p:cNvSpPr>
              <a:spLocks/>
            </p:cNvSpPr>
            <p:nvPr/>
          </p:nvSpPr>
          <p:spPr bwMode="auto">
            <a:xfrm>
              <a:off x="7588250" y="2336800"/>
              <a:ext cx="36513" cy="25400"/>
            </a:xfrm>
            <a:custGeom>
              <a:avLst/>
              <a:gdLst>
                <a:gd name="T0" fmla="*/ 12 w 16"/>
                <a:gd name="T1" fmla="*/ 6 h 11"/>
                <a:gd name="T2" fmla="*/ 14 w 16"/>
                <a:gd name="T3" fmla="*/ 11 h 11"/>
                <a:gd name="T4" fmla="*/ 1 w 16"/>
                <a:gd name="T5" fmla="*/ 1 h 11"/>
                <a:gd name="T6" fmla="*/ 2 w 16"/>
                <a:gd name="T7" fmla="*/ 1 h 11"/>
                <a:gd name="T8" fmla="*/ 12 w 16"/>
                <a:gd name="T9" fmla="*/ 6 h 11"/>
              </a:gdLst>
              <a:ahLst/>
              <a:cxnLst>
                <a:cxn ang="0">
                  <a:pos x="T0" y="T1"/>
                </a:cxn>
                <a:cxn ang="0">
                  <a:pos x="T2" y="T3"/>
                </a:cxn>
                <a:cxn ang="0">
                  <a:pos x="T4" y="T5"/>
                </a:cxn>
                <a:cxn ang="0">
                  <a:pos x="T6" y="T7"/>
                </a:cxn>
                <a:cxn ang="0">
                  <a:pos x="T8" y="T9"/>
                </a:cxn>
              </a:cxnLst>
              <a:rect l="0" t="0" r="r" b="b"/>
              <a:pathLst>
                <a:path w="16" h="11">
                  <a:moveTo>
                    <a:pt x="12" y="6"/>
                  </a:moveTo>
                  <a:cubicBezTo>
                    <a:pt x="15" y="8"/>
                    <a:pt x="16" y="11"/>
                    <a:pt x="14" y="11"/>
                  </a:cubicBezTo>
                  <a:cubicBezTo>
                    <a:pt x="11" y="11"/>
                    <a:pt x="0" y="3"/>
                    <a:pt x="1" y="1"/>
                  </a:cubicBezTo>
                  <a:cubicBezTo>
                    <a:pt x="1" y="1"/>
                    <a:pt x="2" y="1"/>
                    <a:pt x="2" y="1"/>
                  </a:cubicBezTo>
                  <a:cubicBezTo>
                    <a:pt x="4" y="0"/>
                    <a:pt x="9" y="3"/>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3" name="Freeform 852">
              <a:extLst>
                <a:ext uri="{FF2B5EF4-FFF2-40B4-BE49-F238E27FC236}">
                  <a16:creationId xmlns:a16="http://schemas.microsoft.com/office/drawing/2014/main" id="{CF02EB1B-05A5-4C68-BAEE-422917449FA4}"/>
                </a:ext>
              </a:extLst>
            </p:cNvPr>
            <p:cNvSpPr>
              <a:spLocks/>
            </p:cNvSpPr>
            <p:nvPr/>
          </p:nvSpPr>
          <p:spPr bwMode="auto">
            <a:xfrm>
              <a:off x="7645400" y="2386013"/>
              <a:ext cx="39688" cy="26988"/>
            </a:xfrm>
            <a:custGeom>
              <a:avLst/>
              <a:gdLst>
                <a:gd name="T0" fmla="*/ 13 w 17"/>
                <a:gd name="T1" fmla="*/ 6 h 12"/>
                <a:gd name="T2" fmla="*/ 15 w 17"/>
                <a:gd name="T3" fmla="*/ 12 h 12"/>
                <a:gd name="T4" fmla="*/ 2 w 17"/>
                <a:gd name="T5" fmla="*/ 1 h 12"/>
                <a:gd name="T6" fmla="*/ 3 w 17"/>
                <a:gd name="T7" fmla="*/ 1 h 12"/>
                <a:gd name="T8" fmla="*/ 13 w 17"/>
                <a:gd name="T9" fmla="*/ 6 h 12"/>
              </a:gdLst>
              <a:ahLst/>
              <a:cxnLst>
                <a:cxn ang="0">
                  <a:pos x="T0" y="T1"/>
                </a:cxn>
                <a:cxn ang="0">
                  <a:pos x="T2" y="T3"/>
                </a:cxn>
                <a:cxn ang="0">
                  <a:pos x="T4" y="T5"/>
                </a:cxn>
                <a:cxn ang="0">
                  <a:pos x="T6" y="T7"/>
                </a:cxn>
                <a:cxn ang="0">
                  <a:pos x="T8" y="T9"/>
                </a:cxn>
              </a:cxnLst>
              <a:rect l="0" t="0" r="r" b="b"/>
              <a:pathLst>
                <a:path w="17" h="12">
                  <a:moveTo>
                    <a:pt x="13" y="6"/>
                  </a:moveTo>
                  <a:cubicBezTo>
                    <a:pt x="16" y="9"/>
                    <a:pt x="17" y="12"/>
                    <a:pt x="15" y="12"/>
                  </a:cubicBezTo>
                  <a:cubicBezTo>
                    <a:pt x="11" y="12"/>
                    <a:pt x="0" y="3"/>
                    <a:pt x="2" y="1"/>
                  </a:cubicBezTo>
                  <a:cubicBezTo>
                    <a:pt x="2" y="1"/>
                    <a:pt x="3" y="1"/>
                    <a:pt x="3" y="1"/>
                  </a:cubicBezTo>
                  <a:cubicBezTo>
                    <a:pt x="5" y="0"/>
                    <a:pt x="10" y="4"/>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4" name="Freeform 853">
              <a:extLst>
                <a:ext uri="{FF2B5EF4-FFF2-40B4-BE49-F238E27FC236}">
                  <a16:creationId xmlns:a16="http://schemas.microsoft.com/office/drawing/2014/main" id="{5C65C7C1-E0D9-48A7-A1C6-7873E13159A8}"/>
                </a:ext>
              </a:extLst>
            </p:cNvPr>
            <p:cNvSpPr>
              <a:spLocks/>
            </p:cNvSpPr>
            <p:nvPr/>
          </p:nvSpPr>
          <p:spPr bwMode="auto">
            <a:xfrm>
              <a:off x="7696200" y="2406650"/>
              <a:ext cx="39688" cy="30163"/>
            </a:xfrm>
            <a:custGeom>
              <a:avLst/>
              <a:gdLst>
                <a:gd name="T0" fmla="*/ 13 w 17"/>
                <a:gd name="T1" fmla="*/ 6 h 13"/>
                <a:gd name="T2" fmla="*/ 15 w 17"/>
                <a:gd name="T3" fmla="*/ 12 h 13"/>
                <a:gd name="T4" fmla="*/ 2 w 17"/>
                <a:gd name="T5" fmla="*/ 1 h 13"/>
                <a:gd name="T6" fmla="*/ 3 w 17"/>
                <a:gd name="T7" fmla="*/ 1 h 13"/>
                <a:gd name="T8" fmla="*/ 13 w 17"/>
                <a:gd name="T9" fmla="*/ 6 h 13"/>
              </a:gdLst>
              <a:ahLst/>
              <a:cxnLst>
                <a:cxn ang="0">
                  <a:pos x="T0" y="T1"/>
                </a:cxn>
                <a:cxn ang="0">
                  <a:pos x="T2" y="T3"/>
                </a:cxn>
                <a:cxn ang="0">
                  <a:pos x="T4" y="T5"/>
                </a:cxn>
                <a:cxn ang="0">
                  <a:pos x="T6" y="T7"/>
                </a:cxn>
                <a:cxn ang="0">
                  <a:pos x="T8" y="T9"/>
                </a:cxn>
              </a:cxnLst>
              <a:rect l="0" t="0" r="r" b="b"/>
              <a:pathLst>
                <a:path w="17" h="13">
                  <a:moveTo>
                    <a:pt x="13" y="6"/>
                  </a:moveTo>
                  <a:cubicBezTo>
                    <a:pt x="16" y="9"/>
                    <a:pt x="17" y="12"/>
                    <a:pt x="15" y="12"/>
                  </a:cubicBezTo>
                  <a:cubicBezTo>
                    <a:pt x="11" y="13"/>
                    <a:pt x="0" y="3"/>
                    <a:pt x="2" y="1"/>
                  </a:cubicBezTo>
                  <a:cubicBezTo>
                    <a:pt x="2" y="1"/>
                    <a:pt x="3" y="1"/>
                    <a:pt x="3" y="1"/>
                  </a:cubicBezTo>
                  <a:cubicBezTo>
                    <a:pt x="5" y="0"/>
                    <a:pt x="10" y="4"/>
                    <a:pt x="13"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5" name="Freeform 854">
              <a:extLst>
                <a:ext uri="{FF2B5EF4-FFF2-40B4-BE49-F238E27FC236}">
                  <a16:creationId xmlns:a16="http://schemas.microsoft.com/office/drawing/2014/main" id="{5FBB8F67-93B4-40DB-A9E3-B53E751B0098}"/>
                </a:ext>
              </a:extLst>
            </p:cNvPr>
            <p:cNvSpPr>
              <a:spLocks/>
            </p:cNvSpPr>
            <p:nvPr/>
          </p:nvSpPr>
          <p:spPr bwMode="auto">
            <a:xfrm>
              <a:off x="7756525" y="2462213"/>
              <a:ext cx="38100" cy="28575"/>
            </a:xfrm>
            <a:custGeom>
              <a:avLst/>
              <a:gdLst>
                <a:gd name="T0" fmla="*/ 12 w 17"/>
                <a:gd name="T1" fmla="*/ 6 h 13"/>
                <a:gd name="T2" fmla="*/ 14 w 17"/>
                <a:gd name="T3" fmla="*/ 13 h 13"/>
                <a:gd name="T4" fmla="*/ 2 w 17"/>
                <a:gd name="T5" fmla="*/ 1 h 13"/>
                <a:gd name="T6" fmla="*/ 2 w 17"/>
                <a:gd name="T7" fmla="*/ 0 h 13"/>
                <a:gd name="T8" fmla="*/ 12 w 17"/>
                <a:gd name="T9" fmla="*/ 6 h 13"/>
              </a:gdLst>
              <a:ahLst/>
              <a:cxnLst>
                <a:cxn ang="0">
                  <a:pos x="T0" y="T1"/>
                </a:cxn>
                <a:cxn ang="0">
                  <a:pos x="T2" y="T3"/>
                </a:cxn>
                <a:cxn ang="0">
                  <a:pos x="T4" y="T5"/>
                </a:cxn>
                <a:cxn ang="0">
                  <a:pos x="T6" y="T7"/>
                </a:cxn>
                <a:cxn ang="0">
                  <a:pos x="T8" y="T9"/>
                </a:cxn>
              </a:cxnLst>
              <a:rect l="0" t="0" r="r" b="b"/>
              <a:pathLst>
                <a:path w="17" h="13">
                  <a:moveTo>
                    <a:pt x="12" y="6"/>
                  </a:moveTo>
                  <a:cubicBezTo>
                    <a:pt x="16" y="10"/>
                    <a:pt x="17" y="13"/>
                    <a:pt x="14" y="13"/>
                  </a:cubicBezTo>
                  <a:cubicBezTo>
                    <a:pt x="9" y="13"/>
                    <a:pt x="0" y="3"/>
                    <a:pt x="2" y="1"/>
                  </a:cubicBezTo>
                  <a:cubicBezTo>
                    <a:pt x="2" y="1"/>
                    <a:pt x="2" y="0"/>
                    <a:pt x="2" y="0"/>
                  </a:cubicBezTo>
                  <a:cubicBezTo>
                    <a:pt x="5" y="0"/>
                    <a:pt x="10" y="4"/>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6" name="Freeform 855">
              <a:extLst>
                <a:ext uri="{FF2B5EF4-FFF2-40B4-BE49-F238E27FC236}">
                  <a16:creationId xmlns:a16="http://schemas.microsoft.com/office/drawing/2014/main" id="{D232E442-8C0B-4751-83B2-BF25F8DC7A8C}"/>
                </a:ext>
              </a:extLst>
            </p:cNvPr>
            <p:cNvSpPr>
              <a:spLocks/>
            </p:cNvSpPr>
            <p:nvPr/>
          </p:nvSpPr>
          <p:spPr bwMode="auto">
            <a:xfrm>
              <a:off x="7575550" y="2311400"/>
              <a:ext cx="36513" cy="23813"/>
            </a:xfrm>
            <a:custGeom>
              <a:avLst/>
              <a:gdLst>
                <a:gd name="T0" fmla="*/ 11 w 16"/>
                <a:gd name="T1" fmla="*/ 5 h 10"/>
                <a:gd name="T2" fmla="*/ 15 w 16"/>
                <a:gd name="T3" fmla="*/ 10 h 10"/>
                <a:gd name="T4" fmla="*/ 1 w 16"/>
                <a:gd name="T5" fmla="*/ 0 h 10"/>
                <a:gd name="T6" fmla="*/ 1 w 16"/>
                <a:gd name="T7" fmla="*/ 0 h 10"/>
                <a:gd name="T8" fmla="*/ 11 w 16"/>
                <a:gd name="T9" fmla="*/ 5 h 10"/>
              </a:gdLst>
              <a:ahLst/>
              <a:cxnLst>
                <a:cxn ang="0">
                  <a:pos x="T0" y="T1"/>
                </a:cxn>
                <a:cxn ang="0">
                  <a:pos x="T2" y="T3"/>
                </a:cxn>
                <a:cxn ang="0">
                  <a:pos x="T4" y="T5"/>
                </a:cxn>
                <a:cxn ang="0">
                  <a:pos x="T6" y="T7"/>
                </a:cxn>
                <a:cxn ang="0">
                  <a:pos x="T8" y="T9"/>
                </a:cxn>
              </a:cxnLst>
              <a:rect l="0" t="0" r="r" b="b"/>
              <a:pathLst>
                <a:path w="16" h="10">
                  <a:moveTo>
                    <a:pt x="11" y="5"/>
                  </a:moveTo>
                  <a:cubicBezTo>
                    <a:pt x="15" y="7"/>
                    <a:pt x="16" y="9"/>
                    <a:pt x="15" y="10"/>
                  </a:cubicBezTo>
                  <a:cubicBezTo>
                    <a:pt x="12" y="10"/>
                    <a:pt x="0" y="2"/>
                    <a:pt x="1" y="0"/>
                  </a:cubicBezTo>
                  <a:cubicBezTo>
                    <a:pt x="1" y="0"/>
                    <a:pt x="1" y="0"/>
                    <a:pt x="1" y="0"/>
                  </a:cubicBezTo>
                  <a:cubicBezTo>
                    <a:pt x="3" y="0"/>
                    <a:pt x="9" y="3"/>
                    <a:pt x="1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7" name="Freeform 856">
              <a:extLst>
                <a:ext uri="{FF2B5EF4-FFF2-40B4-BE49-F238E27FC236}">
                  <a16:creationId xmlns:a16="http://schemas.microsoft.com/office/drawing/2014/main" id="{17BBDA04-B5E3-42D8-8697-C7BD5790FA6A}"/>
                </a:ext>
              </a:extLst>
            </p:cNvPr>
            <p:cNvSpPr>
              <a:spLocks/>
            </p:cNvSpPr>
            <p:nvPr/>
          </p:nvSpPr>
          <p:spPr bwMode="auto">
            <a:xfrm>
              <a:off x="7637463" y="2355850"/>
              <a:ext cx="38100" cy="26988"/>
            </a:xfrm>
            <a:custGeom>
              <a:avLst/>
              <a:gdLst>
                <a:gd name="T0" fmla="*/ 12 w 17"/>
                <a:gd name="T1" fmla="*/ 6 h 12"/>
                <a:gd name="T2" fmla="*/ 15 w 17"/>
                <a:gd name="T3" fmla="*/ 11 h 12"/>
                <a:gd name="T4" fmla="*/ 2 w 17"/>
                <a:gd name="T5" fmla="*/ 1 h 12"/>
                <a:gd name="T6" fmla="*/ 2 w 17"/>
                <a:gd name="T7" fmla="*/ 1 h 12"/>
                <a:gd name="T8" fmla="*/ 12 w 17"/>
                <a:gd name="T9" fmla="*/ 6 h 12"/>
              </a:gdLst>
              <a:ahLst/>
              <a:cxnLst>
                <a:cxn ang="0">
                  <a:pos x="T0" y="T1"/>
                </a:cxn>
                <a:cxn ang="0">
                  <a:pos x="T2" y="T3"/>
                </a:cxn>
                <a:cxn ang="0">
                  <a:pos x="T4" y="T5"/>
                </a:cxn>
                <a:cxn ang="0">
                  <a:pos x="T6" y="T7"/>
                </a:cxn>
                <a:cxn ang="0">
                  <a:pos x="T8" y="T9"/>
                </a:cxn>
              </a:cxnLst>
              <a:rect l="0" t="0" r="r" b="b"/>
              <a:pathLst>
                <a:path w="17" h="12">
                  <a:moveTo>
                    <a:pt x="12" y="6"/>
                  </a:moveTo>
                  <a:cubicBezTo>
                    <a:pt x="16" y="9"/>
                    <a:pt x="17" y="11"/>
                    <a:pt x="15" y="11"/>
                  </a:cubicBezTo>
                  <a:cubicBezTo>
                    <a:pt x="11" y="12"/>
                    <a:pt x="0" y="3"/>
                    <a:pt x="2" y="1"/>
                  </a:cubicBezTo>
                  <a:cubicBezTo>
                    <a:pt x="2" y="1"/>
                    <a:pt x="2" y="1"/>
                    <a:pt x="2" y="1"/>
                  </a:cubicBezTo>
                  <a:cubicBezTo>
                    <a:pt x="4" y="0"/>
                    <a:pt x="9" y="4"/>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8" name="Freeform 857">
              <a:extLst>
                <a:ext uri="{FF2B5EF4-FFF2-40B4-BE49-F238E27FC236}">
                  <a16:creationId xmlns:a16="http://schemas.microsoft.com/office/drawing/2014/main" id="{B3B8227B-A2F1-4160-AE63-5D92C8C86BB5}"/>
                </a:ext>
              </a:extLst>
            </p:cNvPr>
            <p:cNvSpPr>
              <a:spLocks/>
            </p:cNvSpPr>
            <p:nvPr/>
          </p:nvSpPr>
          <p:spPr bwMode="auto">
            <a:xfrm>
              <a:off x="7751763" y="2427288"/>
              <a:ext cx="39688" cy="30163"/>
            </a:xfrm>
            <a:custGeom>
              <a:avLst/>
              <a:gdLst>
                <a:gd name="T0" fmla="*/ 12 w 17"/>
                <a:gd name="T1" fmla="*/ 6 h 13"/>
                <a:gd name="T2" fmla="*/ 15 w 17"/>
                <a:gd name="T3" fmla="*/ 12 h 13"/>
                <a:gd name="T4" fmla="*/ 2 w 17"/>
                <a:gd name="T5" fmla="*/ 1 h 13"/>
                <a:gd name="T6" fmla="*/ 2 w 17"/>
                <a:gd name="T7" fmla="*/ 0 h 13"/>
                <a:gd name="T8" fmla="*/ 12 w 17"/>
                <a:gd name="T9" fmla="*/ 6 h 13"/>
              </a:gdLst>
              <a:ahLst/>
              <a:cxnLst>
                <a:cxn ang="0">
                  <a:pos x="T0" y="T1"/>
                </a:cxn>
                <a:cxn ang="0">
                  <a:pos x="T2" y="T3"/>
                </a:cxn>
                <a:cxn ang="0">
                  <a:pos x="T4" y="T5"/>
                </a:cxn>
                <a:cxn ang="0">
                  <a:pos x="T6" y="T7"/>
                </a:cxn>
                <a:cxn ang="0">
                  <a:pos x="T8" y="T9"/>
                </a:cxn>
              </a:cxnLst>
              <a:rect l="0" t="0" r="r" b="b"/>
              <a:pathLst>
                <a:path w="17" h="13">
                  <a:moveTo>
                    <a:pt x="12" y="6"/>
                  </a:moveTo>
                  <a:cubicBezTo>
                    <a:pt x="16" y="9"/>
                    <a:pt x="17" y="12"/>
                    <a:pt x="15" y="12"/>
                  </a:cubicBezTo>
                  <a:cubicBezTo>
                    <a:pt x="11" y="13"/>
                    <a:pt x="0" y="3"/>
                    <a:pt x="2" y="1"/>
                  </a:cubicBezTo>
                  <a:cubicBezTo>
                    <a:pt x="2" y="1"/>
                    <a:pt x="2" y="0"/>
                    <a:pt x="2" y="0"/>
                  </a:cubicBezTo>
                  <a:cubicBezTo>
                    <a:pt x="5" y="0"/>
                    <a:pt x="10" y="3"/>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9" name="Freeform 858">
              <a:extLst>
                <a:ext uri="{FF2B5EF4-FFF2-40B4-BE49-F238E27FC236}">
                  <a16:creationId xmlns:a16="http://schemas.microsoft.com/office/drawing/2014/main" id="{F7C8056F-07D2-48D7-9AC3-C174B6DB41BF}"/>
                </a:ext>
              </a:extLst>
            </p:cNvPr>
            <p:cNvSpPr>
              <a:spLocks/>
            </p:cNvSpPr>
            <p:nvPr/>
          </p:nvSpPr>
          <p:spPr bwMode="auto">
            <a:xfrm>
              <a:off x="7812088" y="2482850"/>
              <a:ext cx="38100" cy="31750"/>
            </a:xfrm>
            <a:custGeom>
              <a:avLst/>
              <a:gdLst>
                <a:gd name="T0" fmla="*/ 12 w 17"/>
                <a:gd name="T1" fmla="*/ 7 h 14"/>
                <a:gd name="T2" fmla="*/ 14 w 17"/>
                <a:gd name="T3" fmla="*/ 14 h 14"/>
                <a:gd name="T4" fmla="*/ 2 w 17"/>
                <a:gd name="T5" fmla="*/ 1 h 14"/>
                <a:gd name="T6" fmla="*/ 2 w 17"/>
                <a:gd name="T7" fmla="*/ 1 h 14"/>
                <a:gd name="T8" fmla="*/ 12 w 17"/>
                <a:gd name="T9" fmla="*/ 7 h 14"/>
              </a:gdLst>
              <a:ahLst/>
              <a:cxnLst>
                <a:cxn ang="0">
                  <a:pos x="T0" y="T1"/>
                </a:cxn>
                <a:cxn ang="0">
                  <a:pos x="T2" y="T3"/>
                </a:cxn>
                <a:cxn ang="0">
                  <a:pos x="T4" y="T5"/>
                </a:cxn>
                <a:cxn ang="0">
                  <a:pos x="T6" y="T7"/>
                </a:cxn>
                <a:cxn ang="0">
                  <a:pos x="T8" y="T9"/>
                </a:cxn>
              </a:cxnLst>
              <a:rect l="0" t="0" r="r" b="b"/>
              <a:pathLst>
                <a:path w="17" h="14">
                  <a:moveTo>
                    <a:pt x="12" y="7"/>
                  </a:moveTo>
                  <a:cubicBezTo>
                    <a:pt x="16" y="11"/>
                    <a:pt x="17" y="14"/>
                    <a:pt x="14" y="14"/>
                  </a:cubicBezTo>
                  <a:cubicBezTo>
                    <a:pt x="9" y="13"/>
                    <a:pt x="0" y="4"/>
                    <a:pt x="2" y="1"/>
                  </a:cubicBezTo>
                  <a:cubicBezTo>
                    <a:pt x="2" y="1"/>
                    <a:pt x="2" y="1"/>
                    <a:pt x="2" y="1"/>
                  </a:cubicBezTo>
                  <a:cubicBezTo>
                    <a:pt x="5" y="0"/>
                    <a:pt x="10" y="4"/>
                    <a:pt x="12"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0" name="Freeform 859">
              <a:extLst>
                <a:ext uri="{FF2B5EF4-FFF2-40B4-BE49-F238E27FC236}">
                  <a16:creationId xmlns:a16="http://schemas.microsoft.com/office/drawing/2014/main" id="{B425D194-2988-4EB5-87FE-0EDAB7F46475}"/>
                </a:ext>
              </a:extLst>
            </p:cNvPr>
            <p:cNvSpPr>
              <a:spLocks/>
            </p:cNvSpPr>
            <p:nvPr/>
          </p:nvSpPr>
          <p:spPr bwMode="auto">
            <a:xfrm>
              <a:off x="7624763" y="2328863"/>
              <a:ext cx="39688" cy="25400"/>
            </a:xfrm>
            <a:custGeom>
              <a:avLst/>
              <a:gdLst>
                <a:gd name="T0" fmla="*/ 12 w 17"/>
                <a:gd name="T1" fmla="*/ 5 h 11"/>
                <a:gd name="T2" fmla="*/ 15 w 17"/>
                <a:gd name="T3" fmla="*/ 10 h 11"/>
                <a:gd name="T4" fmla="*/ 1 w 17"/>
                <a:gd name="T5" fmla="*/ 1 h 11"/>
                <a:gd name="T6" fmla="*/ 2 w 17"/>
                <a:gd name="T7" fmla="*/ 0 h 11"/>
                <a:gd name="T8" fmla="*/ 12 w 17"/>
                <a:gd name="T9" fmla="*/ 5 h 11"/>
              </a:gdLst>
              <a:ahLst/>
              <a:cxnLst>
                <a:cxn ang="0">
                  <a:pos x="T0" y="T1"/>
                </a:cxn>
                <a:cxn ang="0">
                  <a:pos x="T2" y="T3"/>
                </a:cxn>
                <a:cxn ang="0">
                  <a:pos x="T4" y="T5"/>
                </a:cxn>
                <a:cxn ang="0">
                  <a:pos x="T6" y="T7"/>
                </a:cxn>
                <a:cxn ang="0">
                  <a:pos x="T8" y="T9"/>
                </a:cxn>
              </a:cxnLst>
              <a:rect l="0" t="0" r="r" b="b"/>
              <a:pathLst>
                <a:path w="17" h="11">
                  <a:moveTo>
                    <a:pt x="12" y="5"/>
                  </a:moveTo>
                  <a:cubicBezTo>
                    <a:pt x="16" y="8"/>
                    <a:pt x="17" y="10"/>
                    <a:pt x="15" y="10"/>
                  </a:cubicBezTo>
                  <a:cubicBezTo>
                    <a:pt x="12" y="11"/>
                    <a:pt x="0" y="3"/>
                    <a:pt x="1" y="1"/>
                  </a:cubicBezTo>
                  <a:cubicBezTo>
                    <a:pt x="1" y="1"/>
                    <a:pt x="1" y="0"/>
                    <a:pt x="2" y="0"/>
                  </a:cubicBezTo>
                  <a:cubicBezTo>
                    <a:pt x="4" y="0"/>
                    <a:pt x="9" y="3"/>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1" name="Freeform 860">
              <a:extLst>
                <a:ext uri="{FF2B5EF4-FFF2-40B4-BE49-F238E27FC236}">
                  <a16:creationId xmlns:a16="http://schemas.microsoft.com/office/drawing/2014/main" id="{20A9DC9D-71CF-4D56-A73F-F3E5ACC85FA6}"/>
                </a:ext>
              </a:extLst>
            </p:cNvPr>
            <p:cNvSpPr>
              <a:spLocks/>
            </p:cNvSpPr>
            <p:nvPr/>
          </p:nvSpPr>
          <p:spPr bwMode="auto">
            <a:xfrm>
              <a:off x="7689850" y="2374900"/>
              <a:ext cx="38100" cy="26988"/>
            </a:xfrm>
            <a:custGeom>
              <a:avLst/>
              <a:gdLst>
                <a:gd name="T0" fmla="*/ 12 w 17"/>
                <a:gd name="T1" fmla="*/ 6 h 12"/>
                <a:gd name="T2" fmla="*/ 15 w 17"/>
                <a:gd name="T3" fmla="*/ 12 h 12"/>
                <a:gd name="T4" fmla="*/ 2 w 17"/>
                <a:gd name="T5" fmla="*/ 1 h 12"/>
                <a:gd name="T6" fmla="*/ 2 w 17"/>
                <a:gd name="T7" fmla="*/ 1 h 12"/>
                <a:gd name="T8" fmla="*/ 12 w 17"/>
                <a:gd name="T9" fmla="*/ 6 h 12"/>
              </a:gdLst>
              <a:ahLst/>
              <a:cxnLst>
                <a:cxn ang="0">
                  <a:pos x="T0" y="T1"/>
                </a:cxn>
                <a:cxn ang="0">
                  <a:pos x="T2" y="T3"/>
                </a:cxn>
                <a:cxn ang="0">
                  <a:pos x="T4" y="T5"/>
                </a:cxn>
                <a:cxn ang="0">
                  <a:pos x="T6" y="T7"/>
                </a:cxn>
                <a:cxn ang="0">
                  <a:pos x="T8" y="T9"/>
                </a:cxn>
              </a:cxnLst>
              <a:rect l="0" t="0" r="r" b="b"/>
              <a:pathLst>
                <a:path w="17" h="12">
                  <a:moveTo>
                    <a:pt x="12" y="6"/>
                  </a:moveTo>
                  <a:cubicBezTo>
                    <a:pt x="16" y="9"/>
                    <a:pt x="17" y="12"/>
                    <a:pt x="15" y="12"/>
                  </a:cubicBezTo>
                  <a:cubicBezTo>
                    <a:pt x="12" y="12"/>
                    <a:pt x="0" y="3"/>
                    <a:pt x="2" y="1"/>
                  </a:cubicBezTo>
                  <a:cubicBezTo>
                    <a:pt x="2" y="1"/>
                    <a:pt x="2" y="1"/>
                    <a:pt x="2" y="1"/>
                  </a:cubicBezTo>
                  <a:cubicBezTo>
                    <a:pt x="4" y="0"/>
                    <a:pt x="9" y="4"/>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2" name="Freeform 861">
              <a:extLst>
                <a:ext uri="{FF2B5EF4-FFF2-40B4-BE49-F238E27FC236}">
                  <a16:creationId xmlns:a16="http://schemas.microsoft.com/office/drawing/2014/main" id="{4B51E1FC-4A96-45EE-91B8-98C592DE4607}"/>
                </a:ext>
              </a:extLst>
            </p:cNvPr>
            <p:cNvSpPr>
              <a:spLocks/>
            </p:cNvSpPr>
            <p:nvPr/>
          </p:nvSpPr>
          <p:spPr bwMode="auto">
            <a:xfrm>
              <a:off x="7740650" y="2395538"/>
              <a:ext cx="38100" cy="26988"/>
            </a:xfrm>
            <a:custGeom>
              <a:avLst/>
              <a:gdLst>
                <a:gd name="T0" fmla="*/ 12 w 17"/>
                <a:gd name="T1" fmla="*/ 6 h 12"/>
                <a:gd name="T2" fmla="*/ 15 w 17"/>
                <a:gd name="T3" fmla="*/ 12 h 12"/>
                <a:gd name="T4" fmla="*/ 1 w 17"/>
                <a:gd name="T5" fmla="*/ 1 h 12"/>
                <a:gd name="T6" fmla="*/ 2 w 17"/>
                <a:gd name="T7" fmla="*/ 0 h 12"/>
                <a:gd name="T8" fmla="*/ 12 w 17"/>
                <a:gd name="T9" fmla="*/ 6 h 12"/>
              </a:gdLst>
              <a:ahLst/>
              <a:cxnLst>
                <a:cxn ang="0">
                  <a:pos x="T0" y="T1"/>
                </a:cxn>
                <a:cxn ang="0">
                  <a:pos x="T2" y="T3"/>
                </a:cxn>
                <a:cxn ang="0">
                  <a:pos x="T4" y="T5"/>
                </a:cxn>
                <a:cxn ang="0">
                  <a:pos x="T6" y="T7"/>
                </a:cxn>
                <a:cxn ang="0">
                  <a:pos x="T8" y="T9"/>
                </a:cxn>
              </a:cxnLst>
              <a:rect l="0" t="0" r="r" b="b"/>
              <a:pathLst>
                <a:path w="17" h="12">
                  <a:moveTo>
                    <a:pt x="12" y="6"/>
                  </a:moveTo>
                  <a:cubicBezTo>
                    <a:pt x="16" y="9"/>
                    <a:pt x="17" y="11"/>
                    <a:pt x="15" y="12"/>
                  </a:cubicBezTo>
                  <a:cubicBezTo>
                    <a:pt x="12" y="12"/>
                    <a:pt x="0" y="3"/>
                    <a:pt x="1" y="1"/>
                  </a:cubicBezTo>
                  <a:cubicBezTo>
                    <a:pt x="1" y="1"/>
                    <a:pt x="2" y="0"/>
                    <a:pt x="2" y="0"/>
                  </a:cubicBezTo>
                  <a:cubicBezTo>
                    <a:pt x="4" y="0"/>
                    <a:pt x="9" y="3"/>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3" name="Freeform 862">
              <a:extLst>
                <a:ext uri="{FF2B5EF4-FFF2-40B4-BE49-F238E27FC236}">
                  <a16:creationId xmlns:a16="http://schemas.microsoft.com/office/drawing/2014/main" id="{9CABBE08-D3CA-450E-BC4F-71D39273F81D}"/>
                </a:ext>
              </a:extLst>
            </p:cNvPr>
            <p:cNvSpPr>
              <a:spLocks/>
            </p:cNvSpPr>
            <p:nvPr/>
          </p:nvSpPr>
          <p:spPr bwMode="auto">
            <a:xfrm>
              <a:off x="7802563" y="2447925"/>
              <a:ext cx="38100" cy="30163"/>
            </a:xfrm>
            <a:custGeom>
              <a:avLst/>
              <a:gdLst>
                <a:gd name="T0" fmla="*/ 12 w 17"/>
                <a:gd name="T1" fmla="*/ 6 h 13"/>
                <a:gd name="T2" fmla="*/ 15 w 17"/>
                <a:gd name="T3" fmla="*/ 13 h 13"/>
                <a:gd name="T4" fmla="*/ 2 w 17"/>
                <a:gd name="T5" fmla="*/ 1 h 13"/>
                <a:gd name="T6" fmla="*/ 2 w 17"/>
                <a:gd name="T7" fmla="*/ 1 h 13"/>
                <a:gd name="T8" fmla="*/ 12 w 17"/>
                <a:gd name="T9" fmla="*/ 6 h 13"/>
              </a:gdLst>
              <a:ahLst/>
              <a:cxnLst>
                <a:cxn ang="0">
                  <a:pos x="T0" y="T1"/>
                </a:cxn>
                <a:cxn ang="0">
                  <a:pos x="T2" y="T3"/>
                </a:cxn>
                <a:cxn ang="0">
                  <a:pos x="T4" y="T5"/>
                </a:cxn>
                <a:cxn ang="0">
                  <a:pos x="T6" y="T7"/>
                </a:cxn>
                <a:cxn ang="0">
                  <a:pos x="T8" y="T9"/>
                </a:cxn>
              </a:cxnLst>
              <a:rect l="0" t="0" r="r" b="b"/>
              <a:pathLst>
                <a:path w="17" h="13">
                  <a:moveTo>
                    <a:pt x="12" y="6"/>
                  </a:moveTo>
                  <a:cubicBezTo>
                    <a:pt x="16" y="10"/>
                    <a:pt x="17" y="13"/>
                    <a:pt x="15" y="13"/>
                  </a:cubicBezTo>
                  <a:cubicBezTo>
                    <a:pt x="11" y="13"/>
                    <a:pt x="0" y="3"/>
                    <a:pt x="2" y="1"/>
                  </a:cubicBezTo>
                  <a:cubicBezTo>
                    <a:pt x="2" y="1"/>
                    <a:pt x="2" y="1"/>
                    <a:pt x="2" y="1"/>
                  </a:cubicBezTo>
                  <a:cubicBezTo>
                    <a:pt x="5" y="0"/>
                    <a:pt x="10" y="4"/>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4" name="Freeform 863">
              <a:extLst>
                <a:ext uri="{FF2B5EF4-FFF2-40B4-BE49-F238E27FC236}">
                  <a16:creationId xmlns:a16="http://schemas.microsoft.com/office/drawing/2014/main" id="{E2D976A1-566B-4059-A12B-4F0CDB68DBFB}"/>
                </a:ext>
              </a:extLst>
            </p:cNvPr>
            <p:cNvSpPr>
              <a:spLocks/>
            </p:cNvSpPr>
            <p:nvPr/>
          </p:nvSpPr>
          <p:spPr bwMode="auto">
            <a:xfrm>
              <a:off x="7673975" y="2346325"/>
              <a:ext cx="41275" cy="25400"/>
            </a:xfrm>
            <a:custGeom>
              <a:avLst/>
              <a:gdLst>
                <a:gd name="T0" fmla="*/ 12 w 18"/>
                <a:gd name="T1" fmla="*/ 5 h 11"/>
                <a:gd name="T2" fmla="*/ 16 w 18"/>
                <a:gd name="T3" fmla="*/ 10 h 11"/>
                <a:gd name="T4" fmla="*/ 2 w 18"/>
                <a:gd name="T5" fmla="*/ 0 h 11"/>
                <a:gd name="T6" fmla="*/ 2 w 18"/>
                <a:gd name="T7" fmla="*/ 0 h 11"/>
                <a:gd name="T8" fmla="*/ 12 w 18"/>
                <a:gd name="T9" fmla="*/ 5 h 11"/>
              </a:gdLst>
              <a:ahLst/>
              <a:cxnLst>
                <a:cxn ang="0">
                  <a:pos x="T0" y="T1"/>
                </a:cxn>
                <a:cxn ang="0">
                  <a:pos x="T2" y="T3"/>
                </a:cxn>
                <a:cxn ang="0">
                  <a:pos x="T4" y="T5"/>
                </a:cxn>
                <a:cxn ang="0">
                  <a:pos x="T6" y="T7"/>
                </a:cxn>
                <a:cxn ang="0">
                  <a:pos x="T8" y="T9"/>
                </a:cxn>
              </a:cxnLst>
              <a:rect l="0" t="0" r="r" b="b"/>
              <a:pathLst>
                <a:path w="18" h="11">
                  <a:moveTo>
                    <a:pt x="12" y="5"/>
                  </a:moveTo>
                  <a:cubicBezTo>
                    <a:pt x="16" y="8"/>
                    <a:pt x="18" y="10"/>
                    <a:pt x="16" y="10"/>
                  </a:cubicBezTo>
                  <a:cubicBezTo>
                    <a:pt x="12" y="11"/>
                    <a:pt x="0" y="2"/>
                    <a:pt x="2" y="0"/>
                  </a:cubicBezTo>
                  <a:cubicBezTo>
                    <a:pt x="2" y="0"/>
                    <a:pt x="2" y="0"/>
                    <a:pt x="2" y="0"/>
                  </a:cubicBezTo>
                  <a:cubicBezTo>
                    <a:pt x="4" y="0"/>
                    <a:pt x="9" y="3"/>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5" name="Freeform 864">
              <a:extLst>
                <a:ext uri="{FF2B5EF4-FFF2-40B4-BE49-F238E27FC236}">
                  <a16:creationId xmlns:a16="http://schemas.microsoft.com/office/drawing/2014/main" id="{AA923E1B-7015-4D4F-BC7E-FA64CFD7D9C5}"/>
                </a:ext>
              </a:extLst>
            </p:cNvPr>
            <p:cNvSpPr>
              <a:spLocks/>
            </p:cNvSpPr>
            <p:nvPr/>
          </p:nvSpPr>
          <p:spPr bwMode="auto">
            <a:xfrm>
              <a:off x="7793038" y="2413000"/>
              <a:ext cx="39688" cy="30163"/>
            </a:xfrm>
            <a:custGeom>
              <a:avLst/>
              <a:gdLst>
                <a:gd name="T0" fmla="*/ 12 w 17"/>
                <a:gd name="T1" fmla="*/ 6 h 13"/>
                <a:gd name="T2" fmla="*/ 15 w 17"/>
                <a:gd name="T3" fmla="*/ 12 h 13"/>
                <a:gd name="T4" fmla="*/ 1 w 17"/>
                <a:gd name="T5" fmla="*/ 1 h 13"/>
                <a:gd name="T6" fmla="*/ 2 w 17"/>
                <a:gd name="T7" fmla="*/ 1 h 13"/>
                <a:gd name="T8" fmla="*/ 12 w 17"/>
                <a:gd name="T9" fmla="*/ 6 h 13"/>
              </a:gdLst>
              <a:ahLst/>
              <a:cxnLst>
                <a:cxn ang="0">
                  <a:pos x="T0" y="T1"/>
                </a:cxn>
                <a:cxn ang="0">
                  <a:pos x="T2" y="T3"/>
                </a:cxn>
                <a:cxn ang="0">
                  <a:pos x="T4" y="T5"/>
                </a:cxn>
                <a:cxn ang="0">
                  <a:pos x="T6" y="T7"/>
                </a:cxn>
                <a:cxn ang="0">
                  <a:pos x="T8" y="T9"/>
                </a:cxn>
              </a:cxnLst>
              <a:rect l="0" t="0" r="r" b="b"/>
              <a:pathLst>
                <a:path w="17" h="13">
                  <a:moveTo>
                    <a:pt x="12" y="6"/>
                  </a:moveTo>
                  <a:cubicBezTo>
                    <a:pt x="16" y="9"/>
                    <a:pt x="17" y="12"/>
                    <a:pt x="15" y="12"/>
                  </a:cubicBezTo>
                  <a:cubicBezTo>
                    <a:pt x="12" y="13"/>
                    <a:pt x="0" y="3"/>
                    <a:pt x="1" y="1"/>
                  </a:cubicBezTo>
                  <a:cubicBezTo>
                    <a:pt x="1" y="1"/>
                    <a:pt x="2" y="1"/>
                    <a:pt x="2" y="1"/>
                  </a:cubicBezTo>
                  <a:cubicBezTo>
                    <a:pt x="4" y="0"/>
                    <a:pt x="9" y="4"/>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6" name="Freeform 865">
              <a:extLst>
                <a:ext uri="{FF2B5EF4-FFF2-40B4-BE49-F238E27FC236}">
                  <a16:creationId xmlns:a16="http://schemas.microsoft.com/office/drawing/2014/main" id="{1C4C65DC-6CBE-448E-B3BF-00E67C284FB3}"/>
                </a:ext>
              </a:extLst>
            </p:cNvPr>
            <p:cNvSpPr>
              <a:spLocks/>
            </p:cNvSpPr>
            <p:nvPr/>
          </p:nvSpPr>
          <p:spPr bwMode="auto">
            <a:xfrm>
              <a:off x="7854950" y="2468563"/>
              <a:ext cx="39688" cy="30163"/>
            </a:xfrm>
            <a:custGeom>
              <a:avLst/>
              <a:gdLst>
                <a:gd name="T0" fmla="*/ 12 w 17"/>
                <a:gd name="T1" fmla="*/ 6 h 13"/>
                <a:gd name="T2" fmla="*/ 15 w 17"/>
                <a:gd name="T3" fmla="*/ 13 h 13"/>
                <a:gd name="T4" fmla="*/ 2 w 17"/>
                <a:gd name="T5" fmla="*/ 1 h 13"/>
                <a:gd name="T6" fmla="*/ 2 w 17"/>
                <a:gd name="T7" fmla="*/ 0 h 13"/>
                <a:gd name="T8" fmla="*/ 12 w 17"/>
                <a:gd name="T9" fmla="*/ 6 h 13"/>
              </a:gdLst>
              <a:ahLst/>
              <a:cxnLst>
                <a:cxn ang="0">
                  <a:pos x="T0" y="T1"/>
                </a:cxn>
                <a:cxn ang="0">
                  <a:pos x="T2" y="T3"/>
                </a:cxn>
                <a:cxn ang="0">
                  <a:pos x="T4" y="T5"/>
                </a:cxn>
                <a:cxn ang="0">
                  <a:pos x="T6" y="T7"/>
                </a:cxn>
                <a:cxn ang="0">
                  <a:pos x="T8" y="T9"/>
                </a:cxn>
              </a:cxnLst>
              <a:rect l="0" t="0" r="r" b="b"/>
              <a:pathLst>
                <a:path w="17" h="13">
                  <a:moveTo>
                    <a:pt x="12" y="6"/>
                  </a:moveTo>
                  <a:cubicBezTo>
                    <a:pt x="16" y="10"/>
                    <a:pt x="17" y="13"/>
                    <a:pt x="15" y="13"/>
                  </a:cubicBezTo>
                  <a:cubicBezTo>
                    <a:pt x="11" y="13"/>
                    <a:pt x="0" y="2"/>
                    <a:pt x="2" y="1"/>
                  </a:cubicBezTo>
                  <a:cubicBezTo>
                    <a:pt x="2" y="1"/>
                    <a:pt x="2" y="1"/>
                    <a:pt x="2" y="0"/>
                  </a:cubicBezTo>
                  <a:cubicBezTo>
                    <a:pt x="5" y="0"/>
                    <a:pt x="10" y="4"/>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7" name="Freeform 866">
              <a:extLst>
                <a:ext uri="{FF2B5EF4-FFF2-40B4-BE49-F238E27FC236}">
                  <a16:creationId xmlns:a16="http://schemas.microsoft.com/office/drawing/2014/main" id="{EFB91965-3337-4BDC-A39E-417AB8828BF7}"/>
                </a:ext>
              </a:extLst>
            </p:cNvPr>
            <p:cNvSpPr>
              <a:spLocks/>
            </p:cNvSpPr>
            <p:nvPr/>
          </p:nvSpPr>
          <p:spPr bwMode="auto">
            <a:xfrm>
              <a:off x="7658100" y="2319338"/>
              <a:ext cx="41275" cy="22225"/>
            </a:xfrm>
            <a:custGeom>
              <a:avLst/>
              <a:gdLst>
                <a:gd name="T0" fmla="*/ 12 w 18"/>
                <a:gd name="T1" fmla="*/ 4 h 10"/>
                <a:gd name="T2" fmla="*/ 16 w 18"/>
                <a:gd name="T3" fmla="*/ 10 h 10"/>
                <a:gd name="T4" fmla="*/ 1 w 18"/>
                <a:gd name="T5" fmla="*/ 0 h 10"/>
                <a:gd name="T6" fmla="*/ 1 w 18"/>
                <a:gd name="T7" fmla="*/ 0 h 10"/>
                <a:gd name="T8" fmla="*/ 12 w 18"/>
                <a:gd name="T9" fmla="*/ 4 h 10"/>
              </a:gdLst>
              <a:ahLst/>
              <a:cxnLst>
                <a:cxn ang="0">
                  <a:pos x="T0" y="T1"/>
                </a:cxn>
                <a:cxn ang="0">
                  <a:pos x="T2" y="T3"/>
                </a:cxn>
                <a:cxn ang="0">
                  <a:pos x="T4" y="T5"/>
                </a:cxn>
                <a:cxn ang="0">
                  <a:pos x="T6" y="T7"/>
                </a:cxn>
                <a:cxn ang="0">
                  <a:pos x="T8" y="T9"/>
                </a:cxn>
              </a:cxnLst>
              <a:rect l="0" t="0" r="r" b="b"/>
              <a:pathLst>
                <a:path w="18" h="10">
                  <a:moveTo>
                    <a:pt x="12" y="4"/>
                  </a:moveTo>
                  <a:cubicBezTo>
                    <a:pt x="16" y="7"/>
                    <a:pt x="18" y="9"/>
                    <a:pt x="16" y="10"/>
                  </a:cubicBezTo>
                  <a:cubicBezTo>
                    <a:pt x="13" y="10"/>
                    <a:pt x="0" y="1"/>
                    <a:pt x="1" y="0"/>
                  </a:cubicBezTo>
                  <a:cubicBezTo>
                    <a:pt x="1" y="0"/>
                    <a:pt x="1" y="0"/>
                    <a:pt x="1" y="0"/>
                  </a:cubicBezTo>
                  <a:cubicBezTo>
                    <a:pt x="3" y="0"/>
                    <a:pt x="8" y="2"/>
                    <a:pt x="1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8" name="Freeform 867">
              <a:extLst>
                <a:ext uri="{FF2B5EF4-FFF2-40B4-BE49-F238E27FC236}">
                  <a16:creationId xmlns:a16="http://schemas.microsoft.com/office/drawing/2014/main" id="{A8B1DBC8-BD59-4CCD-B6FE-F427BC0D7B1F}"/>
                </a:ext>
              </a:extLst>
            </p:cNvPr>
            <p:cNvSpPr>
              <a:spLocks/>
            </p:cNvSpPr>
            <p:nvPr/>
          </p:nvSpPr>
          <p:spPr bwMode="auto">
            <a:xfrm>
              <a:off x="7726363" y="2362200"/>
              <a:ext cx="39688" cy="28575"/>
            </a:xfrm>
            <a:custGeom>
              <a:avLst/>
              <a:gdLst>
                <a:gd name="T0" fmla="*/ 12 w 17"/>
                <a:gd name="T1" fmla="*/ 6 h 12"/>
                <a:gd name="T2" fmla="*/ 16 w 17"/>
                <a:gd name="T3" fmla="*/ 11 h 12"/>
                <a:gd name="T4" fmla="*/ 1 w 17"/>
                <a:gd name="T5" fmla="*/ 1 h 12"/>
                <a:gd name="T6" fmla="*/ 2 w 17"/>
                <a:gd name="T7" fmla="*/ 1 h 12"/>
                <a:gd name="T8" fmla="*/ 12 w 17"/>
                <a:gd name="T9" fmla="*/ 6 h 12"/>
              </a:gdLst>
              <a:ahLst/>
              <a:cxnLst>
                <a:cxn ang="0">
                  <a:pos x="T0" y="T1"/>
                </a:cxn>
                <a:cxn ang="0">
                  <a:pos x="T2" y="T3"/>
                </a:cxn>
                <a:cxn ang="0">
                  <a:pos x="T4" y="T5"/>
                </a:cxn>
                <a:cxn ang="0">
                  <a:pos x="T6" y="T7"/>
                </a:cxn>
                <a:cxn ang="0">
                  <a:pos x="T8" y="T9"/>
                </a:cxn>
              </a:cxnLst>
              <a:rect l="0" t="0" r="r" b="b"/>
              <a:pathLst>
                <a:path w="17" h="12">
                  <a:moveTo>
                    <a:pt x="12" y="6"/>
                  </a:moveTo>
                  <a:cubicBezTo>
                    <a:pt x="16" y="9"/>
                    <a:pt x="17" y="11"/>
                    <a:pt x="16" y="11"/>
                  </a:cubicBezTo>
                  <a:cubicBezTo>
                    <a:pt x="12" y="12"/>
                    <a:pt x="0" y="3"/>
                    <a:pt x="1" y="1"/>
                  </a:cubicBezTo>
                  <a:cubicBezTo>
                    <a:pt x="1" y="1"/>
                    <a:pt x="1" y="1"/>
                    <a:pt x="2" y="1"/>
                  </a:cubicBezTo>
                  <a:cubicBezTo>
                    <a:pt x="4" y="0"/>
                    <a:pt x="9" y="3"/>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9" name="Freeform 868">
              <a:extLst>
                <a:ext uri="{FF2B5EF4-FFF2-40B4-BE49-F238E27FC236}">
                  <a16:creationId xmlns:a16="http://schemas.microsoft.com/office/drawing/2014/main" id="{C79C2217-66CF-4BDD-A5BC-2B2F32EAEDCA}"/>
                </a:ext>
              </a:extLst>
            </p:cNvPr>
            <p:cNvSpPr>
              <a:spLocks/>
            </p:cNvSpPr>
            <p:nvPr/>
          </p:nvSpPr>
          <p:spPr bwMode="auto">
            <a:xfrm>
              <a:off x="7773988" y="2381250"/>
              <a:ext cx="41275" cy="26988"/>
            </a:xfrm>
            <a:custGeom>
              <a:avLst/>
              <a:gdLst>
                <a:gd name="T0" fmla="*/ 12 w 18"/>
                <a:gd name="T1" fmla="*/ 6 h 12"/>
                <a:gd name="T2" fmla="*/ 16 w 18"/>
                <a:gd name="T3" fmla="*/ 12 h 12"/>
                <a:gd name="T4" fmla="*/ 2 w 18"/>
                <a:gd name="T5" fmla="*/ 1 h 12"/>
                <a:gd name="T6" fmla="*/ 2 w 18"/>
                <a:gd name="T7" fmla="*/ 1 h 12"/>
                <a:gd name="T8" fmla="*/ 12 w 18"/>
                <a:gd name="T9" fmla="*/ 6 h 12"/>
              </a:gdLst>
              <a:ahLst/>
              <a:cxnLst>
                <a:cxn ang="0">
                  <a:pos x="T0" y="T1"/>
                </a:cxn>
                <a:cxn ang="0">
                  <a:pos x="T2" y="T3"/>
                </a:cxn>
                <a:cxn ang="0">
                  <a:pos x="T4" y="T5"/>
                </a:cxn>
                <a:cxn ang="0">
                  <a:pos x="T6" y="T7"/>
                </a:cxn>
                <a:cxn ang="0">
                  <a:pos x="T8" y="T9"/>
                </a:cxn>
              </a:cxnLst>
              <a:rect l="0" t="0" r="r" b="b"/>
              <a:pathLst>
                <a:path w="18" h="12">
                  <a:moveTo>
                    <a:pt x="12" y="6"/>
                  </a:moveTo>
                  <a:cubicBezTo>
                    <a:pt x="16" y="9"/>
                    <a:pt x="18" y="12"/>
                    <a:pt x="16" y="12"/>
                  </a:cubicBezTo>
                  <a:cubicBezTo>
                    <a:pt x="13" y="12"/>
                    <a:pt x="0" y="3"/>
                    <a:pt x="2" y="1"/>
                  </a:cubicBezTo>
                  <a:cubicBezTo>
                    <a:pt x="2" y="1"/>
                    <a:pt x="2" y="1"/>
                    <a:pt x="2" y="1"/>
                  </a:cubicBezTo>
                  <a:cubicBezTo>
                    <a:pt x="4" y="0"/>
                    <a:pt x="9" y="4"/>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0" name="Freeform 869">
              <a:extLst>
                <a:ext uri="{FF2B5EF4-FFF2-40B4-BE49-F238E27FC236}">
                  <a16:creationId xmlns:a16="http://schemas.microsoft.com/office/drawing/2014/main" id="{CE2FB950-BE42-4F3F-A225-9B0C955C152F}"/>
                </a:ext>
              </a:extLst>
            </p:cNvPr>
            <p:cNvSpPr>
              <a:spLocks/>
            </p:cNvSpPr>
            <p:nvPr/>
          </p:nvSpPr>
          <p:spPr bwMode="auto">
            <a:xfrm>
              <a:off x="7840663" y="2433638"/>
              <a:ext cx="41275" cy="30163"/>
            </a:xfrm>
            <a:custGeom>
              <a:avLst/>
              <a:gdLst>
                <a:gd name="T0" fmla="*/ 12 w 18"/>
                <a:gd name="T1" fmla="*/ 6 h 13"/>
                <a:gd name="T2" fmla="*/ 16 w 18"/>
                <a:gd name="T3" fmla="*/ 12 h 13"/>
                <a:gd name="T4" fmla="*/ 2 w 18"/>
                <a:gd name="T5" fmla="*/ 1 h 13"/>
                <a:gd name="T6" fmla="*/ 2 w 18"/>
                <a:gd name="T7" fmla="*/ 0 h 13"/>
                <a:gd name="T8" fmla="*/ 12 w 18"/>
                <a:gd name="T9" fmla="*/ 6 h 13"/>
              </a:gdLst>
              <a:ahLst/>
              <a:cxnLst>
                <a:cxn ang="0">
                  <a:pos x="T0" y="T1"/>
                </a:cxn>
                <a:cxn ang="0">
                  <a:pos x="T2" y="T3"/>
                </a:cxn>
                <a:cxn ang="0">
                  <a:pos x="T4" y="T5"/>
                </a:cxn>
                <a:cxn ang="0">
                  <a:pos x="T6" y="T7"/>
                </a:cxn>
                <a:cxn ang="0">
                  <a:pos x="T8" y="T9"/>
                </a:cxn>
              </a:cxnLst>
              <a:rect l="0" t="0" r="r" b="b"/>
              <a:pathLst>
                <a:path w="18" h="13">
                  <a:moveTo>
                    <a:pt x="12" y="6"/>
                  </a:moveTo>
                  <a:cubicBezTo>
                    <a:pt x="16" y="9"/>
                    <a:pt x="18" y="12"/>
                    <a:pt x="16" y="12"/>
                  </a:cubicBezTo>
                  <a:cubicBezTo>
                    <a:pt x="12" y="13"/>
                    <a:pt x="0" y="2"/>
                    <a:pt x="2" y="1"/>
                  </a:cubicBezTo>
                  <a:cubicBezTo>
                    <a:pt x="2" y="0"/>
                    <a:pt x="2" y="0"/>
                    <a:pt x="2" y="0"/>
                  </a:cubicBezTo>
                  <a:cubicBezTo>
                    <a:pt x="4" y="0"/>
                    <a:pt x="9" y="3"/>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1" name="Freeform 870">
              <a:extLst>
                <a:ext uri="{FF2B5EF4-FFF2-40B4-BE49-F238E27FC236}">
                  <a16:creationId xmlns:a16="http://schemas.microsoft.com/office/drawing/2014/main" id="{A086AC26-F37E-4C30-B802-88B3115C0B35}"/>
                </a:ext>
              </a:extLst>
            </p:cNvPr>
            <p:cNvSpPr>
              <a:spLocks/>
            </p:cNvSpPr>
            <p:nvPr/>
          </p:nvSpPr>
          <p:spPr bwMode="auto">
            <a:xfrm>
              <a:off x="7705725" y="2335213"/>
              <a:ext cx="41275" cy="25400"/>
            </a:xfrm>
            <a:custGeom>
              <a:avLst/>
              <a:gdLst>
                <a:gd name="T0" fmla="*/ 12 w 18"/>
                <a:gd name="T1" fmla="*/ 5 h 11"/>
                <a:gd name="T2" fmla="*/ 16 w 18"/>
                <a:gd name="T3" fmla="*/ 10 h 11"/>
                <a:gd name="T4" fmla="*/ 1 w 18"/>
                <a:gd name="T5" fmla="*/ 0 h 11"/>
                <a:gd name="T6" fmla="*/ 1 w 18"/>
                <a:gd name="T7" fmla="*/ 0 h 11"/>
                <a:gd name="T8" fmla="*/ 12 w 18"/>
                <a:gd name="T9" fmla="*/ 5 h 11"/>
              </a:gdLst>
              <a:ahLst/>
              <a:cxnLst>
                <a:cxn ang="0">
                  <a:pos x="T0" y="T1"/>
                </a:cxn>
                <a:cxn ang="0">
                  <a:pos x="T2" y="T3"/>
                </a:cxn>
                <a:cxn ang="0">
                  <a:pos x="T4" y="T5"/>
                </a:cxn>
                <a:cxn ang="0">
                  <a:pos x="T6" y="T7"/>
                </a:cxn>
                <a:cxn ang="0">
                  <a:pos x="T8" y="T9"/>
                </a:cxn>
              </a:cxnLst>
              <a:rect l="0" t="0" r="r" b="b"/>
              <a:pathLst>
                <a:path w="18" h="11">
                  <a:moveTo>
                    <a:pt x="12" y="5"/>
                  </a:moveTo>
                  <a:cubicBezTo>
                    <a:pt x="16" y="8"/>
                    <a:pt x="18" y="10"/>
                    <a:pt x="16" y="10"/>
                  </a:cubicBezTo>
                  <a:cubicBezTo>
                    <a:pt x="13" y="11"/>
                    <a:pt x="0" y="2"/>
                    <a:pt x="1" y="0"/>
                  </a:cubicBezTo>
                  <a:cubicBezTo>
                    <a:pt x="1" y="0"/>
                    <a:pt x="1" y="0"/>
                    <a:pt x="1" y="0"/>
                  </a:cubicBezTo>
                  <a:cubicBezTo>
                    <a:pt x="3" y="0"/>
                    <a:pt x="8" y="2"/>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2" name="Freeform 871">
              <a:extLst>
                <a:ext uri="{FF2B5EF4-FFF2-40B4-BE49-F238E27FC236}">
                  <a16:creationId xmlns:a16="http://schemas.microsoft.com/office/drawing/2014/main" id="{C4D0BE9E-FD77-4691-AF02-F6C26C4EBD8E}"/>
                </a:ext>
              </a:extLst>
            </p:cNvPr>
            <p:cNvSpPr>
              <a:spLocks/>
            </p:cNvSpPr>
            <p:nvPr/>
          </p:nvSpPr>
          <p:spPr bwMode="auto">
            <a:xfrm>
              <a:off x="7824788" y="2400300"/>
              <a:ext cx="41275" cy="26988"/>
            </a:xfrm>
            <a:custGeom>
              <a:avLst/>
              <a:gdLst>
                <a:gd name="T0" fmla="*/ 12 w 18"/>
                <a:gd name="T1" fmla="*/ 6 h 12"/>
                <a:gd name="T2" fmla="*/ 16 w 18"/>
                <a:gd name="T3" fmla="*/ 12 h 12"/>
                <a:gd name="T4" fmla="*/ 2 w 18"/>
                <a:gd name="T5" fmla="*/ 1 h 12"/>
                <a:gd name="T6" fmla="*/ 2 w 18"/>
                <a:gd name="T7" fmla="*/ 1 h 12"/>
                <a:gd name="T8" fmla="*/ 12 w 18"/>
                <a:gd name="T9" fmla="*/ 6 h 12"/>
              </a:gdLst>
              <a:ahLst/>
              <a:cxnLst>
                <a:cxn ang="0">
                  <a:pos x="T0" y="T1"/>
                </a:cxn>
                <a:cxn ang="0">
                  <a:pos x="T2" y="T3"/>
                </a:cxn>
                <a:cxn ang="0">
                  <a:pos x="T4" y="T5"/>
                </a:cxn>
                <a:cxn ang="0">
                  <a:pos x="T6" y="T7"/>
                </a:cxn>
                <a:cxn ang="0">
                  <a:pos x="T8" y="T9"/>
                </a:cxn>
              </a:cxnLst>
              <a:rect l="0" t="0" r="r" b="b"/>
              <a:pathLst>
                <a:path w="18" h="12">
                  <a:moveTo>
                    <a:pt x="12" y="6"/>
                  </a:moveTo>
                  <a:cubicBezTo>
                    <a:pt x="16" y="9"/>
                    <a:pt x="18" y="12"/>
                    <a:pt x="16" y="12"/>
                  </a:cubicBezTo>
                  <a:cubicBezTo>
                    <a:pt x="13" y="12"/>
                    <a:pt x="0" y="2"/>
                    <a:pt x="2" y="1"/>
                  </a:cubicBezTo>
                  <a:cubicBezTo>
                    <a:pt x="2" y="1"/>
                    <a:pt x="2" y="1"/>
                    <a:pt x="2" y="1"/>
                  </a:cubicBezTo>
                  <a:cubicBezTo>
                    <a:pt x="4" y="0"/>
                    <a:pt x="9" y="3"/>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3" name="Freeform 872">
              <a:extLst>
                <a:ext uri="{FF2B5EF4-FFF2-40B4-BE49-F238E27FC236}">
                  <a16:creationId xmlns:a16="http://schemas.microsoft.com/office/drawing/2014/main" id="{B63B70E9-05AD-4B12-85C7-2D18F1DE0AD5}"/>
                </a:ext>
              </a:extLst>
            </p:cNvPr>
            <p:cNvSpPr>
              <a:spLocks/>
            </p:cNvSpPr>
            <p:nvPr/>
          </p:nvSpPr>
          <p:spPr bwMode="auto">
            <a:xfrm>
              <a:off x="7891463" y="2452688"/>
              <a:ext cx="41275" cy="30163"/>
            </a:xfrm>
            <a:custGeom>
              <a:avLst/>
              <a:gdLst>
                <a:gd name="T0" fmla="*/ 12 w 18"/>
                <a:gd name="T1" fmla="*/ 6 h 13"/>
                <a:gd name="T2" fmla="*/ 15 w 18"/>
                <a:gd name="T3" fmla="*/ 13 h 13"/>
                <a:gd name="T4" fmla="*/ 2 w 18"/>
                <a:gd name="T5" fmla="*/ 1 h 13"/>
                <a:gd name="T6" fmla="*/ 2 w 18"/>
                <a:gd name="T7" fmla="*/ 1 h 13"/>
                <a:gd name="T8" fmla="*/ 12 w 18"/>
                <a:gd name="T9" fmla="*/ 6 h 13"/>
              </a:gdLst>
              <a:ahLst/>
              <a:cxnLst>
                <a:cxn ang="0">
                  <a:pos x="T0" y="T1"/>
                </a:cxn>
                <a:cxn ang="0">
                  <a:pos x="T2" y="T3"/>
                </a:cxn>
                <a:cxn ang="0">
                  <a:pos x="T4" y="T5"/>
                </a:cxn>
                <a:cxn ang="0">
                  <a:pos x="T6" y="T7"/>
                </a:cxn>
                <a:cxn ang="0">
                  <a:pos x="T8" y="T9"/>
                </a:cxn>
              </a:cxnLst>
              <a:rect l="0" t="0" r="r" b="b"/>
              <a:pathLst>
                <a:path w="18" h="13">
                  <a:moveTo>
                    <a:pt x="12" y="6"/>
                  </a:moveTo>
                  <a:cubicBezTo>
                    <a:pt x="16" y="10"/>
                    <a:pt x="18" y="13"/>
                    <a:pt x="15" y="13"/>
                  </a:cubicBezTo>
                  <a:cubicBezTo>
                    <a:pt x="12" y="13"/>
                    <a:pt x="0" y="3"/>
                    <a:pt x="2" y="1"/>
                  </a:cubicBezTo>
                  <a:cubicBezTo>
                    <a:pt x="2" y="1"/>
                    <a:pt x="2" y="1"/>
                    <a:pt x="2" y="1"/>
                  </a:cubicBezTo>
                  <a:cubicBezTo>
                    <a:pt x="4" y="0"/>
                    <a:pt x="9" y="4"/>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4" name="Freeform 873">
              <a:extLst>
                <a:ext uri="{FF2B5EF4-FFF2-40B4-BE49-F238E27FC236}">
                  <a16:creationId xmlns:a16="http://schemas.microsoft.com/office/drawing/2014/main" id="{3350431E-A0E9-4295-9A83-37F33E3AD516}"/>
                </a:ext>
              </a:extLst>
            </p:cNvPr>
            <p:cNvSpPr>
              <a:spLocks/>
            </p:cNvSpPr>
            <p:nvPr/>
          </p:nvSpPr>
          <p:spPr bwMode="auto">
            <a:xfrm>
              <a:off x="7683500" y="2308225"/>
              <a:ext cx="41275" cy="22225"/>
            </a:xfrm>
            <a:custGeom>
              <a:avLst/>
              <a:gdLst>
                <a:gd name="T0" fmla="*/ 12 w 18"/>
                <a:gd name="T1" fmla="*/ 4 h 10"/>
                <a:gd name="T2" fmla="*/ 17 w 18"/>
                <a:gd name="T3" fmla="*/ 9 h 10"/>
                <a:gd name="T4" fmla="*/ 1 w 18"/>
                <a:gd name="T5" fmla="*/ 0 h 10"/>
                <a:gd name="T6" fmla="*/ 1 w 18"/>
                <a:gd name="T7" fmla="*/ 0 h 10"/>
                <a:gd name="T8" fmla="*/ 12 w 18"/>
                <a:gd name="T9" fmla="*/ 4 h 10"/>
              </a:gdLst>
              <a:ahLst/>
              <a:cxnLst>
                <a:cxn ang="0">
                  <a:pos x="T0" y="T1"/>
                </a:cxn>
                <a:cxn ang="0">
                  <a:pos x="T2" y="T3"/>
                </a:cxn>
                <a:cxn ang="0">
                  <a:pos x="T4" y="T5"/>
                </a:cxn>
                <a:cxn ang="0">
                  <a:pos x="T6" y="T7"/>
                </a:cxn>
                <a:cxn ang="0">
                  <a:pos x="T8" y="T9"/>
                </a:cxn>
              </a:cxnLst>
              <a:rect l="0" t="0" r="r" b="b"/>
              <a:pathLst>
                <a:path w="18" h="10">
                  <a:moveTo>
                    <a:pt x="12" y="4"/>
                  </a:moveTo>
                  <a:cubicBezTo>
                    <a:pt x="16" y="7"/>
                    <a:pt x="18" y="9"/>
                    <a:pt x="17" y="9"/>
                  </a:cubicBezTo>
                  <a:cubicBezTo>
                    <a:pt x="14" y="10"/>
                    <a:pt x="0" y="2"/>
                    <a:pt x="1" y="0"/>
                  </a:cubicBezTo>
                  <a:cubicBezTo>
                    <a:pt x="1" y="0"/>
                    <a:pt x="1" y="0"/>
                    <a:pt x="1" y="0"/>
                  </a:cubicBezTo>
                  <a:cubicBezTo>
                    <a:pt x="3" y="0"/>
                    <a:pt x="8" y="2"/>
                    <a:pt x="1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5" name="Freeform 874">
              <a:extLst>
                <a:ext uri="{FF2B5EF4-FFF2-40B4-BE49-F238E27FC236}">
                  <a16:creationId xmlns:a16="http://schemas.microsoft.com/office/drawing/2014/main" id="{095C8228-C0C9-4AC8-A9CB-C33E4B866DCD}"/>
                </a:ext>
              </a:extLst>
            </p:cNvPr>
            <p:cNvSpPr>
              <a:spLocks/>
            </p:cNvSpPr>
            <p:nvPr/>
          </p:nvSpPr>
          <p:spPr bwMode="auto">
            <a:xfrm>
              <a:off x="7756525" y="2351088"/>
              <a:ext cx="41275" cy="25400"/>
            </a:xfrm>
            <a:custGeom>
              <a:avLst/>
              <a:gdLst>
                <a:gd name="T0" fmla="*/ 12 w 18"/>
                <a:gd name="T1" fmla="*/ 5 h 11"/>
                <a:gd name="T2" fmla="*/ 16 w 18"/>
                <a:gd name="T3" fmla="*/ 11 h 11"/>
                <a:gd name="T4" fmla="*/ 1 w 18"/>
                <a:gd name="T5" fmla="*/ 0 h 11"/>
                <a:gd name="T6" fmla="*/ 1 w 18"/>
                <a:gd name="T7" fmla="*/ 0 h 11"/>
                <a:gd name="T8" fmla="*/ 12 w 18"/>
                <a:gd name="T9" fmla="*/ 5 h 11"/>
              </a:gdLst>
              <a:ahLst/>
              <a:cxnLst>
                <a:cxn ang="0">
                  <a:pos x="T0" y="T1"/>
                </a:cxn>
                <a:cxn ang="0">
                  <a:pos x="T2" y="T3"/>
                </a:cxn>
                <a:cxn ang="0">
                  <a:pos x="T4" y="T5"/>
                </a:cxn>
                <a:cxn ang="0">
                  <a:pos x="T6" y="T7"/>
                </a:cxn>
                <a:cxn ang="0">
                  <a:pos x="T8" y="T9"/>
                </a:cxn>
              </a:cxnLst>
              <a:rect l="0" t="0" r="r" b="b"/>
              <a:pathLst>
                <a:path w="18" h="11">
                  <a:moveTo>
                    <a:pt x="12" y="5"/>
                  </a:moveTo>
                  <a:cubicBezTo>
                    <a:pt x="16" y="8"/>
                    <a:pt x="18" y="10"/>
                    <a:pt x="16" y="11"/>
                  </a:cubicBezTo>
                  <a:cubicBezTo>
                    <a:pt x="14" y="11"/>
                    <a:pt x="0" y="2"/>
                    <a:pt x="1" y="0"/>
                  </a:cubicBezTo>
                  <a:cubicBezTo>
                    <a:pt x="1" y="0"/>
                    <a:pt x="1" y="0"/>
                    <a:pt x="1" y="0"/>
                  </a:cubicBezTo>
                  <a:cubicBezTo>
                    <a:pt x="3" y="0"/>
                    <a:pt x="8" y="3"/>
                    <a:pt x="1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6" name="Freeform 875">
              <a:extLst>
                <a:ext uri="{FF2B5EF4-FFF2-40B4-BE49-F238E27FC236}">
                  <a16:creationId xmlns:a16="http://schemas.microsoft.com/office/drawing/2014/main" id="{5C1407F9-D92C-4256-9F46-74C6BF1567D6}"/>
                </a:ext>
              </a:extLst>
            </p:cNvPr>
            <p:cNvSpPr>
              <a:spLocks/>
            </p:cNvSpPr>
            <p:nvPr/>
          </p:nvSpPr>
          <p:spPr bwMode="auto">
            <a:xfrm>
              <a:off x="7804150" y="2366963"/>
              <a:ext cx="39688" cy="28575"/>
            </a:xfrm>
            <a:custGeom>
              <a:avLst/>
              <a:gdLst>
                <a:gd name="T0" fmla="*/ 11 w 17"/>
                <a:gd name="T1" fmla="*/ 6 h 12"/>
                <a:gd name="T2" fmla="*/ 16 w 17"/>
                <a:gd name="T3" fmla="*/ 12 h 12"/>
                <a:gd name="T4" fmla="*/ 1 w 17"/>
                <a:gd name="T5" fmla="*/ 1 h 12"/>
                <a:gd name="T6" fmla="*/ 1 w 17"/>
                <a:gd name="T7" fmla="*/ 1 h 12"/>
                <a:gd name="T8" fmla="*/ 11 w 17"/>
                <a:gd name="T9" fmla="*/ 6 h 12"/>
              </a:gdLst>
              <a:ahLst/>
              <a:cxnLst>
                <a:cxn ang="0">
                  <a:pos x="T0" y="T1"/>
                </a:cxn>
                <a:cxn ang="0">
                  <a:pos x="T2" y="T3"/>
                </a:cxn>
                <a:cxn ang="0">
                  <a:pos x="T4" y="T5"/>
                </a:cxn>
                <a:cxn ang="0">
                  <a:pos x="T6" y="T7"/>
                </a:cxn>
                <a:cxn ang="0">
                  <a:pos x="T8" y="T9"/>
                </a:cxn>
              </a:cxnLst>
              <a:rect l="0" t="0" r="r" b="b"/>
              <a:pathLst>
                <a:path w="17" h="12">
                  <a:moveTo>
                    <a:pt x="11" y="6"/>
                  </a:moveTo>
                  <a:cubicBezTo>
                    <a:pt x="15" y="9"/>
                    <a:pt x="17" y="11"/>
                    <a:pt x="16" y="12"/>
                  </a:cubicBezTo>
                  <a:cubicBezTo>
                    <a:pt x="13" y="12"/>
                    <a:pt x="0" y="3"/>
                    <a:pt x="1" y="1"/>
                  </a:cubicBezTo>
                  <a:cubicBezTo>
                    <a:pt x="1" y="1"/>
                    <a:pt x="1" y="1"/>
                    <a:pt x="1" y="1"/>
                  </a:cubicBezTo>
                  <a:cubicBezTo>
                    <a:pt x="2" y="0"/>
                    <a:pt x="7" y="3"/>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7" name="Freeform 876">
              <a:extLst>
                <a:ext uri="{FF2B5EF4-FFF2-40B4-BE49-F238E27FC236}">
                  <a16:creationId xmlns:a16="http://schemas.microsoft.com/office/drawing/2014/main" id="{C985C025-FCA6-40DE-949E-D438F84A25EF}"/>
                </a:ext>
              </a:extLst>
            </p:cNvPr>
            <p:cNvSpPr>
              <a:spLocks/>
            </p:cNvSpPr>
            <p:nvPr/>
          </p:nvSpPr>
          <p:spPr bwMode="auto">
            <a:xfrm>
              <a:off x="7874000" y="2417763"/>
              <a:ext cx="38100" cy="30163"/>
            </a:xfrm>
            <a:custGeom>
              <a:avLst/>
              <a:gdLst>
                <a:gd name="T0" fmla="*/ 11 w 17"/>
                <a:gd name="T1" fmla="*/ 6 h 13"/>
                <a:gd name="T2" fmla="*/ 16 w 17"/>
                <a:gd name="T3" fmla="*/ 13 h 13"/>
                <a:gd name="T4" fmla="*/ 1 w 17"/>
                <a:gd name="T5" fmla="*/ 1 h 13"/>
                <a:gd name="T6" fmla="*/ 1 w 17"/>
                <a:gd name="T7" fmla="*/ 1 h 13"/>
                <a:gd name="T8" fmla="*/ 11 w 17"/>
                <a:gd name="T9" fmla="*/ 6 h 13"/>
              </a:gdLst>
              <a:ahLst/>
              <a:cxnLst>
                <a:cxn ang="0">
                  <a:pos x="T0" y="T1"/>
                </a:cxn>
                <a:cxn ang="0">
                  <a:pos x="T2" y="T3"/>
                </a:cxn>
                <a:cxn ang="0">
                  <a:pos x="T4" y="T5"/>
                </a:cxn>
                <a:cxn ang="0">
                  <a:pos x="T6" y="T7"/>
                </a:cxn>
                <a:cxn ang="0">
                  <a:pos x="T8" y="T9"/>
                </a:cxn>
              </a:cxnLst>
              <a:rect l="0" t="0" r="r" b="b"/>
              <a:pathLst>
                <a:path w="17" h="13">
                  <a:moveTo>
                    <a:pt x="11" y="6"/>
                  </a:moveTo>
                  <a:cubicBezTo>
                    <a:pt x="15" y="9"/>
                    <a:pt x="17" y="12"/>
                    <a:pt x="16" y="13"/>
                  </a:cubicBezTo>
                  <a:cubicBezTo>
                    <a:pt x="13" y="13"/>
                    <a:pt x="0" y="3"/>
                    <a:pt x="1" y="1"/>
                  </a:cubicBezTo>
                  <a:cubicBezTo>
                    <a:pt x="1" y="1"/>
                    <a:pt x="1" y="1"/>
                    <a:pt x="1" y="1"/>
                  </a:cubicBezTo>
                  <a:cubicBezTo>
                    <a:pt x="3" y="0"/>
                    <a:pt x="8" y="4"/>
                    <a:pt x="11"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8" name="Freeform 877">
              <a:extLst>
                <a:ext uri="{FF2B5EF4-FFF2-40B4-BE49-F238E27FC236}">
                  <a16:creationId xmlns:a16="http://schemas.microsoft.com/office/drawing/2014/main" id="{1366B3E3-8C6E-40D8-BBB1-B9A65C9ACFCC}"/>
                </a:ext>
              </a:extLst>
            </p:cNvPr>
            <p:cNvSpPr>
              <a:spLocks/>
            </p:cNvSpPr>
            <p:nvPr/>
          </p:nvSpPr>
          <p:spPr bwMode="auto">
            <a:xfrm>
              <a:off x="7731125" y="2324100"/>
              <a:ext cx="41275" cy="22225"/>
            </a:xfrm>
            <a:custGeom>
              <a:avLst/>
              <a:gdLst>
                <a:gd name="T0" fmla="*/ 11 w 18"/>
                <a:gd name="T1" fmla="*/ 4 h 10"/>
                <a:gd name="T2" fmla="*/ 17 w 18"/>
                <a:gd name="T3" fmla="*/ 10 h 10"/>
                <a:gd name="T4" fmla="*/ 1 w 18"/>
                <a:gd name="T5" fmla="*/ 0 h 10"/>
                <a:gd name="T6" fmla="*/ 1 w 18"/>
                <a:gd name="T7" fmla="*/ 0 h 10"/>
                <a:gd name="T8" fmla="*/ 11 w 18"/>
                <a:gd name="T9" fmla="*/ 4 h 10"/>
              </a:gdLst>
              <a:ahLst/>
              <a:cxnLst>
                <a:cxn ang="0">
                  <a:pos x="T0" y="T1"/>
                </a:cxn>
                <a:cxn ang="0">
                  <a:pos x="T2" y="T3"/>
                </a:cxn>
                <a:cxn ang="0">
                  <a:pos x="T4" y="T5"/>
                </a:cxn>
                <a:cxn ang="0">
                  <a:pos x="T6" y="T7"/>
                </a:cxn>
                <a:cxn ang="0">
                  <a:pos x="T8" y="T9"/>
                </a:cxn>
              </a:cxnLst>
              <a:rect l="0" t="0" r="r" b="b"/>
              <a:pathLst>
                <a:path w="18" h="10">
                  <a:moveTo>
                    <a:pt x="11" y="4"/>
                  </a:moveTo>
                  <a:cubicBezTo>
                    <a:pt x="16" y="7"/>
                    <a:pt x="18" y="9"/>
                    <a:pt x="17" y="10"/>
                  </a:cubicBezTo>
                  <a:cubicBezTo>
                    <a:pt x="14" y="10"/>
                    <a:pt x="0" y="2"/>
                    <a:pt x="1" y="0"/>
                  </a:cubicBezTo>
                  <a:cubicBezTo>
                    <a:pt x="1" y="0"/>
                    <a:pt x="1" y="0"/>
                    <a:pt x="1" y="0"/>
                  </a:cubicBezTo>
                  <a:cubicBezTo>
                    <a:pt x="2" y="0"/>
                    <a:pt x="7" y="2"/>
                    <a:pt x="1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9" name="Freeform 878">
              <a:extLst>
                <a:ext uri="{FF2B5EF4-FFF2-40B4-BE49-F238E27FC236}">
                  <a16:creationId xmlns:a16="http://schemas.microsoft.com/office/drawing/2014/main" id="{C9025129-D9FF-4683-8FF6-8EC25E374FAF}"/>
                </a:ext>
              </a:extLst>
            </p:cNvPr>
            <p:cNvSpPr>
              <a:spLocks/>
            </p:cNvSpPr>
            <p:nvPr/>
          </p:nvSpPr>
          <p:spPr bwMode="auto">
            <a:xfrm>
              <a:off x="7853363" y="2386013"/>
              <a:ext cx="38100" cy="26988"/>
            </a:xfrm>
            <a:custGeom>
              <a:avLst/>
              <a:gdLst>
                <a:gd name="T0" fmla="*/ 11 w 17"/>
                <a:gd name="T1" fmla="*/ 5 h 12"/>
                <a:gd name="T2" fmla="*/ 16 w 17"/>
                <a:gd name="T3" fmla="*/ 11 h 12"/>
                <a:gd name="T4" fmla="*/ 1 w 17"/>
                <a:gd name="T5" fmla="*/ 0 h 12"/>
                <a:gd name="T6" fmla="*/ 1 w 17"/>
                <a:gd name="T7" fmla="*/ 0 h 12"/>
                <a:gd name="T8" fmla="*/ 11 w 17"/>
                <a:gd name="T9" fmla="*/ 5 h 12"/>
              </a:gdLst>
              <a:ahLst/>
              <a:cxnLst>
                <a:cxn ang="0">
                  <a:pos x="T0" y="T1"/>
                </a:cxn>
                <a:cxn ang="0">
                  <a:pos x="T2" y="T3"/>
                </a:cxn>
                <a:cxn ang="0">
                  <a:pos x="T4" y="T5"/>
                </a:cxn>
                <a:cxn ang="0">
                  <a:pos x="T6" y="T7"/>
                </a:cxn>
                <a:cxn ang="0">
                  <a:pos x="T8" y="T9"/>
                </a:cxn>
              </a:cxnLst>
              <a:rect l="0" t="0" r="r" b="b"/>
              <a:pathLst>
                <a:path w="17" h="12">
                  <a:moveTo>
                    <a:pt x="11" y="5"/>
                  </a:moveTo>
                  <a:cubicBezTo>
                    <a:pt x="15" y="8"/>
                    <a:pt x="17" y="11"/>
                    <a:pt x="16" y="11"/>
                  </a:cubicBezTo>
                  <a:cubicBezTo>
                    <a:pt x="13" y="12"/>
                    <a:pt x="0" y="2"/>
                    <a:pt x="1" y="0"/>
                  </a:cubicBezTo>
                  <a:cubicBezTo>
                    <a:pt x="1" y="0"/>
                    <a:pt x="1" y="0"/>
                    <a:pt x="1" y="0"/>
                  </a:cubicBezTo>
                  <a:cubicBezTo>
                    <a:pt x="2" y="0"/>
                    <a:pt x="7" y="2"/>
                    <a:pt x="1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0" name="Freeform 879">
              <a:extLst>
                <a:ext uri="{FF2B5EF4-FFF2-40B4-BE49-F238E27FC236}">
                  <a16:creationId xmlns:a16="http://schemas.microsoft.com/office/drawing/2014/main" id="{80C8062C-5868-4945-9360-4A26237AE307}"/>
                </a:ext>
              </a:extLst>
            </p:cNvPr>
            <p:cNvSpPr>
              <a:spLocks/>
            </p:cNvSpPr>
            <p:nvPr/>
          </p:nvSpPr>
          <p:spPr bwMode="auto">
            <a:xfrm>
              <a:off x="7920038" y="2436813"/>
              <a:ext cx="41275" cy="30163"/>
            </a:xfrm>
            <a:custGeom>
              <a:avLst/>
              <a:gdLst>
                <a:gd name="T0" fmla="*/ 12 w 18"/>
                <a:gd name="T1" fmla="*/ 6 h 13"/>
                <a:gd name="T2" fmla="*/ 16 w 18"/>
                <a:gd name="T3" fmla="*/ 13 h 13"/>
                <a:gd name="T4" fmla="*/ 2 w 18"/>
                <a:gd name="T5" fmla="*/ 1 h 13"/>
                <a:gd name="T6" fmla="*/ 12 w 18"/>
                <a:gd name="T7" fmla="*/ 6 h 13"/>
              </a:gdLst>
              <a:ahLst/>
              <a:cxnLst>
                <a:cxn ang="0">
                  <a:pos x="T0" y="T1"/>
                </a:cxn>
                <a:cxn ang="0">
                  <a:pos x="T2" y="T3"/>
                </a:cxn>
                <a:cxn ang="0">
                  <a:pos x="T4" y="T5"/>
                </a:cxn>
                <a:cxn ang="0">
                  <a:pos x="T6" y="T7"/>
                </a:cxn>
              </a:cxnLst>
              <a:rect l="0" t="0" r="r" b="b"/>
              <a:pathLst>
                <a:path w="18" h="13">
                  <a:moveTo>
                    <a:pt x="12" y="6"/>
                  </a:moveTo>
                  <a:cubicBezTo>
                    <a:pt x="16" y="10"/>
                    <a:pt x="18" y="13"/>
                    <a:pt x="16" y="13"/>
                  </a:cubicBezTo>
                  <a:cubicBezTo>
                    <a:pt x="13" y="13"/>
                    <a:pt x="0" y="3"/>
                    <a:pt x="2" y="1"/>
                  </a:cubicBezTo>
                  <a:cubicBezTo>
                    <a:pt x="4" y="0"/>
                    <a:pt x="9" y="4"/>
                    <a:pt x="1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1" name="Freeform 880">
              <a:extLst>
                <a:ext uri="{FF2B5EF4-FFF2-40B4-BE49-F238E27FC236}">
                  <a16:creationId xmlns:a16="http://schemas.microsoft.com/office/drawing/2014/main" id="{6CA027A5-5C7B-4142-8999-794F21B63F0E}"/>
                </a:ext>
              </a:extLst>
            </p:cNvPr>
            <p:cNvSpPr>
              <a:spLocks/>
            </p:cNvSpPr>
            <p:nvPr/>
          </p:nvSpPr>
          <p:spPr bwMode="auto">
            <a:xfrm>
              <a:off x="7705725" y="2295525"/>
              <a:ext cx="39688" cy="23813"/>
            </a:xfrm>
            <a:custGeom>
              <a:avLst/>
              <a:gdLst>
                <a:gd name="T0" fmla="*/ 10 w 17"/>
                <a:gd name="T1" fmla="*/ 4 h 10"/>
                <a:gd name="T2" fmla="*/ 16 w 17"/>
                <a:gd name="T3" fmla="*/ 9 h 10"/>
                <a:gd name="T4" fmla="*/ 0 w 17"/>
                <a:gd name="T5" fmla="*/ 0 h 10"/>
                <a:gd name="T6" fmla="*/ 0 w 17"/>
                <a:gd name="T7" fmla="*/ 0 h 10"/>
                <a:gd name="T8" fmla="*/ 10 w 17"/>
                <a:gd name="T9" fmla="*/ 4 h 10"/>
              </a:gdLst>
              <a:ahLst/>
              <a:cxnLst>
                <a:cxn ang="0">
                  <a:pos x="T0" y="T1"/>
                </a:cxn>
                <a:cxn ang="0">
                  <a:pos x="T2" y="T3"/>
                </a:cxn>
                <a:cxn ang="0">
                  <a:pos x="T4" y="T5"/>
                </a:cxn>
                <a:cxn ang="0">
                  <a:pos x="T6" y="T7"/>
                </a:cxn>
                <a:cxn ang="0">
                  <a:pos x="T8" y="T9"/>
                </a:cxn>
              </a:cxnLst>
              <a:rect l="0" t="0" r="r" b="b"/>
              <a:pathLst>
                <a:path w="17" h="10">
                  <a:moveTo>
                    <a:pt x="10" y="4"/>
                  </a:moveTo>
                  <a:cubicBezTo>
                    <a:pt x="15" y="7"/>
                    <a:pt x="17" y="9"/>
                    <a:pt x="16" y="9"/>
                  </a:cubicBezTo>
                  <a:cubicBezTo>
                    <a:pt x="14" y="10"/>
                    <a:pt x="0" y="2"/>
                    <a:pt x="0" y="0"/>
                  </a:cubicBezTo>
                  <a:cubicBezTo>
                    <a:pt x="0" y="0"/>
                    <a:pt x="0" y="0"/>
                    <a:pt x="0" y="0"/>
                  </a:cubicBezTo>
                  <a:cubicBezTo>
                    <a:pt x="1" y="0"/>
                    <a:pt x="6" y="2"/>
                    <a:pt x="1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2" name="Freeform 881">
              <a:extLst>
                <a:ext uri="{FF2B5EF4-FFF2-40B4-BE49-F238E27FC236}">
                  <a16:creationId xmlns:a16="http://schemas.microsoft.com/office/drawing/2014/main" id="{E98B0FC9-BEA3-4BCF-A4F1-51672A168697}"/>
                </a:ext>
              </a:extLst>
            </p:cNvPr>
            <p:cNvSpPr>
              <a:spLocks/>
            </p:cNvSpPr>
            <p:nvPr/>
          </p:nvSpPr>
          <p:spPr bwMode="auto">
            <a:xfrm>
              <a:off x="7778750" y="2336800"/>
              <a:ext cx="41275" cy="25400"/>
            </a:xfrm>
            <a:custGeom>
              <a:avLst/>
              <a:gdLst>
                <a:gd name="T0" fmla="*/ 11 w 18"/>
                <a:gd name="T1" fmla="*/ 5 h 11"/>
                <a:gd name="T2" fmla="*/ 17 w 18"/>
                <a:gd name="T3" fmla="*/ 11 h 11"/>
                <a:gd name="T4" fmla="*/ 1 w 18"/>
                <a:gd name="T5" fmla="*/ 1 h 11"/>
                <a:gd name="T6" fmla="*/ 1 w 18"/>
                <a:gd name="T7" fmla="*/ 1 h 11"/>
                <a:gd name="T8" fmla="*/ 11 w 18"/>
                <a:gd name="T9" fmla="*/ 5 h 11"/>
              </a:gdLst>
              <a:ahLst/>
              <a:cxnLst>
                <a:cxn ang="0">
                  <a:pos x="T0" y="T1"/>
                </a:cxn>
                <a:cxn ang="0">
                  <a:pos x="T2" y="T3"/>
                </a:cxn>
                <a:cxn ang="0">
                  <a:pos x="T4" y="T5"/>
                </a:cxn>
                <a:cxn ang="0">
                  <a:pos x="T6" y="T7"/>
                </a:cxn>
                <a:cxn ang="0">
                  <a:pos x="T8" y="T9"/>
                </a:cxn>
              </a:cxnLst>
              <a:rect l="0" t="0" r="r" b="b"/>
              <a:pathLst>
                <a:path w="18" h="11">
                  <a:moveTo>
                    <a:pt x="11" y="5"/>
                  </a:moveTo>
                  <a:cubicBezTo>
                    <a:pt x="15" y="8"/>
                    <a:pt x="18" y="10"/>
                    <a:pt x="17" y="11"/>
                  </a:cubicBezTo>
                  <a:cubicBezTo>
                    <a:pt x="14" y="11"/>
                    <a:pt x="0" y="2"/>
                    <a:pt x="1" y="1"/>
                  </a:cubicBezTo>
                  <a:cubicBezTo>
                    <a:pt x="1" y="1"/>
                    <a:pt x="1" y="1"/>
                    <a:pt x="1" y="1"/>
                  </a:cubicBezTo>
                  <a:cubicBezTo>
                    <a:pt x="2" y="0"/>
                    <a:pt x="7" y="3"/>
                    <a:pt x="1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3" name="Freeform 882">
              <a:extLst>
                <a:ext uri="{FF2B5EF4-FFF2-40B4-BE49-F238E27FC236}">
                  <a16:creationId xmlns:a16="http://schemas.microsoft.com/office/drawing/2014/main" id="{69A61F93-2723-45F4-A09E-916FA2494DD1}"/>
                </a:ext>
              </a:extLst>
            </p:cNvPr>
            <p:cNvSpPr>
              <a:spLocks/>
            </p:cNvSpPr>
            <p:nvPr/>
          </p:nvSpPr>
          <p:spPr bwMode="auto">
            <a:xfrm>
              <a:off x="7824788" y="2354263"/>
              <a:ext cx="39688" cy="26988"/>
            </a:xfrm>
            <a:custGeom>
              <a:avLst/>
              <a:gdLst>
                <a:gd name="T0" fmla="*/ 11 w 17"/>
                <a:gd name="T1" fmla="*/ 5 h 12"/>
                <a:gd name="T2" fmla="*/ 16 w 17"/>
                <a:gd name="T3" fmla="*/ 11 h 12"/>
                <a:gd name="T4" fmla="*/ 1 w 17"/>
                <a:gd name="T5" fmla="*/ 1 h 12"/>
                <a:gd name="T6" fmla="*/ 1 w 17"/>
                <a:gd name="T7" fmla="*/ 1 h 12"/>
                <a:gd name="T8" fmla="*/ 11 w 17"/>
                <a:gd name="T9" fmla="*/ 5 h 12"/>
              </a:gdLst>
              <a:ahLst/>
              <a:cxnLst>
                <a:cxn ang="0">
                  <a:pos x="T0" y="T1"/>
                </a:cxn>
                <a:cxn ang="0">
                  <a:pos x="T2" y="T3"/>
                </a:cxn>
                <a:cxn ang="0">
                  <a:pos x="T4" y="T5"/>
                </a:cxn>
                <a:cxn ang="0">
                  <a:pos x="T6" y="T7"/>
                </a:cxn>
                <a:cxn ang="0">
                  <a:pos x="T8" y="T9"/>
                </a:cxn>
              </a:cxnLst>
              <a:rect l="0" t="0" r="r" b="b"/>
              <a:pathLst>
                <a:path w="17" h="12">
                  <a:moveTo>
                    <a:pt x="11" y="5"/>
                  </a:moveTo>
                  <a:cubicBezTo>
                    <a:pt x="15" y="8"/>
                    <a:pt x="17" y="11"/>
                    <a:pt x="16" y="11"/>
                  </a:cubicBezTo>
                  <a:cubicBezTo>
                    <a:pt x="14" y="12"/>
                    <a:pt x="0" y="3"/>
                    <a:pt x="1" y="1"/>
                  </a:cubicBezTo>
                  <a:cubicBezTo>
                    <a:pt x="1" y="1"/>
                    <a:pt x="1" y="1"/>
                    <a:pt x="1" y="1"/>
                  </a:cubicBezTo>
                  <a:cubicBezTo>
                    <a:pt x="2" y="0"/>
                    <a:pt x="7" y="3"/>
                    <a:pt x="1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4" name="Freeform 883">
              <a:extLst>
                <a:ext uri="{FF2B5EF4-FFF2-40B4-BE49-F238E27FC236}">
                  <a16:creationId xmlns:a16="http://schemas.microsoft.com/office/drawing/2014/main" id="{C1E72874-140F-429B-B503-9DE101227460}"/>
                </a:ext>
              </a:extLst>
            </p:cNvPr>
            <p:cNvSpPr>
              <a:spLocks/>
            </p:cNvSpPr>
            <p:nvPr/>
          </p:nvSpPr>
          <p:spPr bwMode="auto">
            <a:xfrm>
              <a:off x="7897813" y="2401888"/>
              <a:ext cx="38100" cy="30163"/>
            </a:xfrm>
            <a:custGeom>
              <a:avLst/>
              <a:gdLst>
                <a:gd name="T0" fmla="*/ 10 w 16"/>
                <a:gd name="T1" fmla="*/ 6 h 13"/>
                <a:gd name="T2" fmla="*/ 15 w 16"/>
                <a:gd name="T3" fmla="*/ 12 h 13"/>
                <a:gd name="T4" fmla="*/ 0 w 16"/>
                <a:gd name="T5" fmla="*/ 1 h 13"/>
                <a:gd name="T6" fmla="*/ 0 w 16"/>
                <a:gd name="T7" fmla="*/ 1 h 13"/>
                <a:gd name="T8" fmla="*/ 10 w 16"/>
                <a:gd name="T9" fmla="*/ 6 h 13"/>
              </a:gdLst>
              <a:ahLst/>
              <a:cxnLst>
                <a:cxn ang="0">
                  <a:pos x="T0" y="T1"/>
                </a:cxn>
                <a:cxn ang="0">
                  <a:pos x="T2" y="T3"/>
                </a:cxn>
                <a:cxn ang="0">
                  <a:pos x="T4" y="T5"/>
                </a:cxn>
                <a:cxn ang="0">
                  <a:pos x="T6" y="T7"/>
                </a:cxn>
                <a:cxn ang="0">
                  <a:pos x="T8" y="T9"/>
                </a:cxn>
              </a:cxnLst>
              <a:rect l="0" t="0" r="r" b="b"/>
              <a:pathLst>
                <a:path w="16" h="13">
                  <a:moveTo>
                    <a:pt x="10" y="6"/>
                  </a:moveTo>
                  <a:cubicBezTo>
                    <a:pt x="14" y="9"/>
                    <a:pt x="16" y="12"/>
                    <a:pt x="15" y="12"/>
                  </a:cubicBezTo>
                  <a:cubicBezTo>
                    <a:pt x="13" y="13"/>
                    <a:pt x="0" y="3"/>
                    <a:pt x="0" y="1"/>
                  </a:cubicBezTo>
                  <a:cubicBezTo>
                    <a:pt x="0" y="1"/>
                    <a:pt x="0" y="1"/>
                    <a:pt x="0" y="1"/>
                  </a:cubicBezTo>
                  <a:cubicBezTo>
                    <a:pt x="1" y="0"/>
                    <a:pt x="6" y="3"/>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5" name="Freeform 884">
              <a:extLst>
                <a:ext uri="{FF2B5EF4-FFF2-40B4-BE49-F238E27FC236}">
                  <a16:creationId xmlns:a16="http://schemas.microsoft.com/office/drawing/2014/main" id="{8204187D-5E24-4883-91D8-F9DC3CBE164E}"/>
                </a:ext>
              </a:extLst>
            </p:cNvPr>
            <p:cNvSpPr>
              <a:spLocks/>
            </p:cNvSpPr>
            <p:nvPr/>
          </p:nvSpPr>
          <p:spPr bwMode="auto">
            <a:xfrm>
              <a:off x="7748588" y="2309813"/>
              <a:ext cx="42863" cy="22225"/>
            </a:xfrm>
            <a:custGeom>
              <a:avLst/>
              <a:gdLst>
                <a:gd name="T0" fmla="*/ 11 w 18"/>
                <a:gd name="T1" fmla="*/ 5 h 10"/>
                <a:gd name="T2" fmla="*/ 17 w 18"/>
                <a:gd name="T3" fmla="*/ 10 h 10"/>
                <a:gd name="T4" fmla="*/ 1 w 18"/>
                <a:gd name="T5" fmla="*/ 1 h 10"/>
                <a:gd name="T6" fmla="*/ 11 w 18"/>
                <a:gd name="T7" fmla="*/ 5 h 10"/>
              </a:gdLst>
              <a:ahLst/>
              <a:cxnLst>
                <a:cxn ang="0">
                  <a:pos x="T0" y="T1"/>
                </a:cxn>
                <a:cxn ang="0">
                  <a:pos x="T2" y="T3"/>
                </a:cxn>
                <a:cxn ang="0">
                  <a:pos x="T4" y="T5"/>
                </a:cxn>
                <a:cxn ang="0">
                  <a:pos x="T6" y="T7"/>
                </a:cxn>
              </a:cxnLst>
              <a:rect l="0" t="0" r="r" b="b"/>
              <a:pathLst>
                <a:path w="18" h="10">
                  <a:moveTo>
                    <a:pt x="11" y="5"/>
                  </a:moveTo>
                  <a:cubicBezTo>
                    <a:pt x="15" y="7"/>
                    <a:pt x="18" y="10"/>
                    <a:pt x="17" y="10"/>
                  </a:cubicBezTo>
                  <a:cubicBezTo>
                    <a:pt x="15" y="10"/>
                    <a:pt x="0" y="2"/>
                    <a:pt x="1" y="1"/>
                  </a:cubicBezTo>
                  <a:cubicBezTo>
                    <a:pt x="2" y="0"/>
                    <a:pt x="7" y="2"/>
                    <a:pt x="1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6" name="Freeform 885">
              <a:extLst>
                <a:ext uri="{FF2B5EF4-FFF2-40B4-BE49-F238E27FC236}">
                  <a16:creationId xmlns:a16="http://schemas.microsoft.com/office/drawing/2014/main" id="{8E014C8A-E989-45E1-BDA4-C112040B2DB6}"/>
                </a:ext>
              </a:extLst>
            </p:cNvPr>
            <p:cNvSpPr>
              <a:spLocks/>
            </p:cNvSpPr>
            <p:nvPr/>
          </p:nvSpPr>
          <p:spPr bwMode="auto">
            <a:xfrm>
              <a:off x="8405813" y="3765550"/>
              <a:ext cx="19050" cy="44450"/>
            </a:xfrm>
            <a:custGeom>
              <a:avLst/>
              <a:gdLst>
                <a:gd name="T0" fmla="*/ 5 w 8"/>
                <a:gd name="T1" fmla="*/ 9 h 19"/>
                <a:gd name="T2" fmla="*/ 1 w 8"/>
                <a:gd name="T3" fmla="*/ 19 h 19"/>
                <a:gd name="T4" fmla="*/ 7 w 8"/>
                <a:gd name="T5" fmla="*/ 1 h 19"/>
                <a:gd name="T6" fmla="*/ 7 w 8"/>
                <a:gd name="T7" fmla="*/ 0 h 19"/>
                <a:gd name="T8" fmla="*/ 5 w 8"/>
                <a:gd name="T9" fmla="*/ 9 h 19"/>
              </a:gdLst>
              <a:ahLst/>
              <a:cxnLst>
                <a:cxn ang="0">
                  <a:pos x="T0" y="T1"/>
                </a:cxn>
                <a:cxn ang="0">
                  <a:pos x="T2" y="T3"/>
                </a:cxn>
                <a:cxn ang="0">
                  <a:pos x="T4" y="T5"/>
                </a:cxn>
                <a:cxn ang="0">
                  <a:pos x="T6" y="T7"/>
                </a:cxn>
                <a:cxn ang="0">
                  <a:pos x="T8" y="T9"/>
                </a:cxn>
              </a:cxnLst>
              <a:rect l="0" t="0" r="r" b="b"/>
              <a:pathLst>
                <a:path w="8" h="19">
                  <a:moveTo>
                    <a:pt x="5" y="9"/>
                  </a:moveTo>
                  <a:cubicBezTo>
                    <a:pt x="4" y="13"/>
                    <a:pt x="2" y="18"/>
                    <a:pt x="1" y="19"/>
                  </a:cubicBezTo>
                  <a:cubicBezTo>
                    <a:pt x="0" y="18"/>
                    <a:pt x="5" y="3"/>
                    <a:pt x="7" y="1"/>
                  </a:cubicBezTo>
                  <a:cubicBezTo>
                    <a:pt x="7" y="0"/>
                    <a:pt x="7" y="0"/>
                    <a:pt x="7" y="0"/>
                  </a:cubicBezTo>
                  <a:cubicBezTo>
                    <a:pt x="8" y="1"/>
                    <a:pt x="6" y="6"/>
                    <a:pt x="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7" name="Freeform 886">
              <a:extLst>
                <a:ext uri="{FF2B5EF4-FFF2-40B4-BE49-F238E27FC236}">
                  <a16:creationId xmlns:a16="http://schemas.microsoft.com/office/drawing/2014/main" id="{BA3C6205-1A93-4F61-B943-84E08CFBF208}"/>
                </a:ext>
              </a:extLst>
            </p:cNvPr>
            <p:cNvSpPr>
              <a:spLocks/>
            </p:cNvSpPr>
            <p:nvPr/>
          </p:nvSpPr>
          <p:spPr bwMode="auto">
            <a:xfrm>
              <a:off x="8442325" y="3590925"/>
              <a:ext cx="11113" cy="49213"/>
            </a:xfrm>
            <a:custGeom>
              <a:avLst/>
              <a:gdLst>
                <a:gd name="T0" fmla="*/ 5 w 5"/>
                <a:gd name="T1" fmla="*/ 9 h 21"/>
                <a:gd name="T2" fmla="*/ 1 w 5"/>
                <a:gd name="T3" fmla="*/ 20 h 21"/>
                <a:gd name="T4" fmla="*/ 4 w 5"/>
                <a:gd name="T5" fmla="*/ 1 h 21"/>
                <a:gd name="T6" fmla="*/ 5 w 5"/>
                <a:gd name="T7" fmla="*/ 5 h 21"/>
                <a:gd name="T8" fmla="*/ 5 w 5"/>
                <a:gd name="T9" fmla="*/ 9 h 21"/>
              </a:gdLst>
              <a:ahLst/>
              <a:cxnLst>
                <a:cxn ang="0">
                  <a:pos x="T0" y="T1"/>
                </a:cxn>
                <a:cxn ang="0">
                  <a:pos x="T2" y="T3"/>
                </a:cxn>
                <a:cxn ang="0">
                  <a:pos x="T4" y="T5"/>
                </a:cxn>
                <a:cxn ang="0">
                  <a:pos x="T6" y="T7"/>
                </a:cxn>
                <a:cxn ang="0">
                  <a:pos x="T8" y="T9"/>
                </a:cxn>
              </a:cxnLst>
              <a:rect l="0" t="0" r="r" b="b"/>
              <a:pathLst>
                <a:path w="5" h="21">
                  <a:moveTo>
                    <a:pt x="5" y="9"/>
                  </a:moveTo>
                  <a:cubicBezTo>
                    <a:pt x="4" y="16"/>
                    <a:pt x="2" y="21"/>
                    <a:pt x="1" y="20"/>
                  </a:cubicBezTo>
                  <a:cubicBezTo>
                    <a:pt x="0" y="19"/>
                    <a:pt x="2" y="4"/>
                    <a:pt x="4" y="1"/>
                  </a:cubicBezTo>
                  <a:cubicBezTo>
                    <a:pt x="5" y="0"/>
                    <a:pt x="5" y="3"/>
                    <a:pt x="5" y="5"/>
                  </a:cubicBezTo>
                  <a:cubicBezTo>
                    <a:pt x="5" y="7"/>
                    <a:pt x="5" y="9"/>
                    <a:pt x="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8" name="Freeform 887">
              <a:extLst>
                <a:ext uri="{FF2B5EF4-FFF2-40B4-BE49-F238E27FC236}">
                  <a16:creationId xmlns:a16="http://schemas.microsoft.com/office/drawing/2014/main" id="{46E40935-BA38-4660-B081-CCC630E2C3A3}"/>
                </a:ext>
              </a:extLst>
            </p:cNvPr>
            <p:cNvSpPr>
              <a:spLocks/>
            </p:cNvSpPr>
            <p:nvPr/>
          </p:nvSpPr>
          <p:spPr bwMode="auto">
            <a:xfrm>
              <a:off x="8429625" y="3681413"/>
              <a:ext cx="11113" cy="42863"/>
            </a:xfrm>
            <a:custGeom>
              <a:avLst/>
              <a:gdLst>
                <a:gd name="T0" fmla="*/ 4 w 5"/>
                <a:gd name="T1" fmla="*/ 9 h 19"/>
                <a:gd name="T2" fmla="*/ 1 w 5"/>
                <a:gd name="T3" fmla="*/ 19 h 19"/>
                <a:gd name="T4" fmla="*/ 5 w 5"/>
                <a:gd name="T5" fmla="*/ 0 h 19"/>
                <a:gd name="T6" fmla="*/ 5 w 5"/>
                <a:gd name="T7" fmla="*/ 2 h 19"/>
                <a:gd name="T8" fmla="*/ 4 w 5"/>
                <a:gd name="T9" fmla="*/ 9 h 19"/>
              </a:gdLst>
              <a:ahLst/>
              <a:cxnLst>
                <a:cxn ang="0">
                  <a:pos x="T0" y="T1"/>
                </a:cxn>
                <a:cxn ang="0">
                  <a:pos x="T2" y="T3"/>
                </a:cxn>
                <a:cxn ang="0">
                  <a:pos x="T4" y="T5"/>
                </a:cxn>
                <a:cxn ang="0">
                  <a:pos x="T6" y="T7"/>
                </a:cxn>
                <a:cxn ang="0">
                  <a:pos x="T8" y="T9"/>
                </a:cxn>
              </a:cxnLst>
              <a:rect l="0" t="0" r="r" b="b"/>
              <a:pathLst>
                <a:path w="5" h="19">
                  <a:moveTo>
                    <a:pt x="4" y="9"/>
                  </a:moveTo>
                  <a:cubicBezTo>
                    <a:pt x="3" y="15"/>
                    <a:pt x="1" y="19"/>
                    <a:pt x="1" y="19"/>
                  </a:cubicBezTo>
                  <a:cubicBezTo>
                    <a:pt x="0" y="18"/>
                    <a:pt x="3" y="3"/>
                    <a:pt x="5" y="0"/>
                  </a:cubicBezTo>
                  <a:cubicBezTo>
                    <a:pt x="5" y="0"/>
                    <a:pt x="5" y="0"/>
                    <a:pt x="5" y="2"/>
                  </a:cubicBezTo>
                  <a:cubicBezTo>
                    <a:pt x="5" y="3"/>
                    <a:pt x="5" y="6"/>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9" name="Freeform 888">
              <a:extLst>
                <a:ext uri="{FF2B5EF4-FFF2-40B4-BE49-F238E27FC236}">
                  <a16:creationId xmlns:a16="http://schemas.microsoft.com/office/drawing/2014/main" id="{CF7812AD-DCBD-43A6-AF3D-AA49B0C22F69}"/>
                </a:ext>
              </a:extLst>
            </p:cNvPr>
            <p:cNvSpPr>
              <a:spLocks/>
            </p:cNvSpPr>
            <p:nvPr/>
          </p:nvSpPr>
          <p:spPr bwMode="auto">
            <a:xfrm>
              <a:off x="8453438" y="3409950"/>
              <a:ext cx="9525" cy="47625"/>
            </a:xfrm>
            <a:custGeom>
              <a:avLst/>
              <a:gdLst>
                <a:gd name="T0" fmla="*/ 4 w 4"/>
                <a:gd name="T1" fmla="*/ 10 h 21"/>
                <a:gd name="T2" fmla="*/ 2 w 4"/>
                <a:gd name="T3" fmla="*/ 21 h 21"/>
                <a:gd name="T4" fmla="*/ 2 w 4"/>
                <a:gd name="T5" fmla="*/ 1 h 21"/>
                <a:gd name="T6" fmla="*/ 4 w 4"/>
                <a:gd name="T7" fmla="*/ 10 h 21"/>
              </a:gdLst>
              <a:ahLst/>
              <a:cxnLst>
                <a:cxn ang="0">
                  <a:pos x="T0" y="T1"/>
                </a:cxn>
                <a:cxn ang="0">
                  <a:pos x="T2" y="T3"/>
                </a:cxn>
                <a:cxn ang="0">
                  <a:pos x="T4" y="T5"/>
                </a:cxn>
                <a:cxn ang="0">
                  <a:pos x="T6" y="T7"/>
                </a:cxn>
              </a:cxnLst>
              <a:rect l="0" t="0" r="r" b="b"/>
              <a:pathLst>
                <a:path w="4" h="21">
                  <a:moveTo>
                    <a:pt x="4" y="10"/>
                  </a:moveTo>
                  <a:cubicBezTo>
                    <a:pt x="4" y="16"/>
                    <a:pt x="3" y="21"/>
                    <a:pt x="2" y="21"/>
                  </a:cubicBezTo>
                  <a:cubicBezTo>
                    <a:pt x="0" y="20"/>
                    <a:pt x="0" y="4"/>
                    <a:pt x="2" y="1"/>
                  </a:cubicBezTo>
                  <a:cubicBezTo>
                    <a:pt x="3" y="0"/>
                    <a:pt x="4" y="5"/>
                    <a:pt x="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0" name="Freeform 889">
              <a:extLst>
                <a:ext uri="{FF2B5EF4-FFF2-40B4-BE49-F238E27FC236}">
                  <a16:creationId xmlns:a16="http://schemas.microsoft.com/office/drawing/2014/main" id="{1C29EF8D-75B9-491C-A0A9-4D6765E2BAED}"/>
                </a:ext>
              </a:extLst>
            </p:cNvPr>
            <p:cNvSpPr>
              <a:spLocks/>
            </p:cNvSpPr>
            <p:nvPr/>
          </p:nvSpPr>
          <p:spPr bwMode="auto">
            <a:xfrm>
              <a:off x="8429625" y="3711575"/>
              <a:ext cx="11113" cy="42863"/>
            </a:xfrm>
            <a:custGeom>
              <a:avLst/>
              <a:gdLst>
                <a:gd name="T0" fmla="*/ 4 w 5"/>
                <a:gd name="T1" fmla="*/ 9 h 19"/>
                <a:gd name="T2" fmla="*/ 1 w 5"/>
                <a:gd name="T3" fmla="*/ 19 h 19"/>
                <a:gd name="T4" fmla="*/ 0 w 5"/>
                <a:gd name="T5" fmla="*/ 19 h 19"/>
                <a:gd name="T6" fmla="*/ 5 w 5"/>
                <a:gd name="T7" fmla="*/ 0 h 19"/>
                <a:gd name="T8" fmla="*/ 5 w 5"/>
                <a:gd name="T9" fmla="*/ 0 h 19"/>
                <a:gd name="T10" fmla="*/ 5 w 5"/>
                <a:gd name="T11" fmla="*/ 0 h 19"/>
                <a:gd name="T12" fmla="*/ 4 w 5"/>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4" y="9"/>
                  </a:moveTo>
                  <a:cubicBezTo>
                    <a:pt x="3" y="12"/>
                    <a:pt x="1" y="18"/>
                    <a:pt x="1" y="19"/>
                  </a:cubicBezTo>
                  <a:cubicBezTo>
                    <a:pt x="1" y="19"/>
                    <a:pt x="0" y="19"/>
                    <a:pt x="0" y="19"/>
                  </a:cubicBezTo>
                  <a:cubicBezTo>
                    <a:pt x="0" y="17"/>
                    <a:pt x="4" y="3"/>
                    <a:pt x="5" y="0"/>
                  </a:cubicBezTo>
                  <a:cubicBezTo>
                    <a:pt x="5" y="0"/>
                    <a:pt x="5" y="0"/>
                    <a:pt x="5" y="0"/>
                  </a:cubicBezTo>
                  <a:cubicBezTo>
                    <a:pt x="5" y="0"/>
                    <a:pt x="5" y="0"/>
                    <a:pt x="5" y="0"/>
                  </a:cubicBezTo>
                  <a:cubicBezTo>
                    <a:pt x="5" y="1"/>
                    <a:pt x="4" y="8"/>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1" name="Freeform 890">
              <a:extLst>
                <a:ext uri="{FF2B5EF4-FFF2-40B4-BE49-F238E27FC236}">
                  <a16:creationId xmlns:a16="http://schemas.microsoft.com/office/drawing/2014/main" id="{D2855667-9339-46F7-B527-436E2F1161A5}"/>
                </a:ext>
              </a:extLst>
            </p:cNvPr>
            <p:cNvSpPr>
              <a:spLocks/>
            </p:cNvSpPr>
            <p:nvPr/>
          </p:nvSpPr>
          <p:spPr bwMode="auto">
            <a:xfrm>
              <a:off x="8405813" y="3795713"/>
              <a:ext cx="14288" cy="41275"/>
            </a:xfrm>
            <a:custGeom>
              <a:avLst/>
              <a:gdLst>
                <a:gd name="T0" fmla="*/ 3 w 6"/>
                <a:gd name="T1" fmla="*/ 8 h 18"/>
                <a:gd name="T2" fmla="*/ 0 w 6"/>
                <a:gd name="T3" fmla="*/ 18 h 18"/>
                <a:gd name="T4" fmla="*/ 0 w 6"/>
                <a:gd name="T5" fmla="*/ 18 h 18"/>
                <a:gd name="T6" fmla="*/ 6 w 6"/>
                <a:gd name="T7" fmla="*/ 0 h 18"/>
                <a:gd name="T8" fmla="*/ 6 w 6"/>
                <a:gd name="T9" fmla="*/ 0 h 18"/>
                <a:gd name="T10" fmla="*/ 6 w 6"/>
                <a:gd name="T11" fmla="*/ 0 h 18"/>
                <a:gd name="T12" fmla="*/ 3 w 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8"/>
                  </a:moveTo>
                  <a:cubicBezTo>
                    <a:pt x="2" y="12"/>
                    <a:pt x="0" y="17"/>
                    <a:pt x="0" y="18"/>
                  </a:cubicBezTo>
                  <a:cubicBezTo>
                    <a:pt x="0" y="18"/>
                    <a:pt x="0" y="18"/>
                    <a:pt x="0" y="18"/>
                  </a:cubicBezTo>
                  <a:cubicBezTo>
                    <a:pt x="0" y="17"/>
                    <a:pt x="4" y="3"/>
                    <a:pt x="6" y="0"/>
                  </a:cubicBezTo>
                  <a:cubicBezTo>
                    <a:pt x="6" y="0"/>
                    <a:pt x="6" y="0"/>
                    <a:pt x="6" y="0"/>
                  </a:cubicBezTo>
                  <a:cubicBezTo>
                    <a:pt x="6" y="0"/>
                    <a:pt x="6" y="0"/>
                    <a:pt x="6" y="0"/>
                  </a:cubicBezTo>
                  <a:cubicBezTo>
                    <a:pt x="6" y="1"/>
                    <a:pt x="4" y="7"/>
                    <a:pt x="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2" name="Freeform 891">
              <a:extLst>
                <a:ext uri="{FF2B5EF4-FFF2-40B4-BE49-F238E27FC236}">
                  <a16:creationId xmlns:a16="http://schemas.microsoft.com/office/drawing/2014/main" id="{93D7309E-5D34-4DC2-920C-F8548FD165DF}"/>
                </a:ext>
              </a:extLst>
            </p:cNvPr>
            <p:cNvSpPr>
              <a:spLocks/>
            </p:cNvSpPr>
            <p:nvPr/>
          </p:nvSpPr>
          <p:spPr bwMode="auto">
            <a:xfrm>
              <a:off x="8462963" y="3349625"/>
              <a:ext cx="7938" cy="47625"/>
            </a:xfrm>
            <a:custGeom>
              <a:avLst/>
              <a:gdLst>
                <a:gd name="T0" fmla="*/ 3 w 3"/>
                <a:gd name="T1" fmla="*/ 10 h 21"/>
                <a:gd name="T2" fmla="*/ 2 w 3"/>
                <a:gd name="T3" fmla="*/ 21 h 21"/>
                <a:gd name="T4" fmla="*/ 1 w 3"/>
                <a:gd name="T5" fmla="*/ 1 h 21"/>
                <a:gd name="T6" fmla="*/ 2 w 3"/>
                <a:gd name="T7" fmla="*/ 6 h 21"/>
                <a:gd name="T8" fmla="*/ 3 w 3"/>
                <a:gd name="T9" fmla="*/ 10 h 21"/>
              </a:gdLst>
              <a:ahLst/>
              <a:cxnLst>
                <a:cxn ang="0">
                  <a:pos x="T0" y="T1"/>
                </a:cxn>
                <a:cxn ang="0">
                  <a:pos x="T2" y="T3"/>
                </a:cxn>
                <a:cxn ang="0">
                  <a:pos x="T4" y="T5"/>
                </a:cxn>
                <a:cxn ang="0">
                  <a:pos x="T6" y="T7"/>
                </a:cxn>
                <a:cxn ang="0">
                  <a:pos x="T8" y="T9"/>
                </a:cxn>
              </a:cxnLst>
              <a:rect l="0" t="0" r="r" b="b"/>
              <a:pathLst>
                <a:path w="3" h="21">
                  <a:moveTo>
                    <a:pt x="3" y="10"/>
                  </a:moveTo>
                  <a:cubicBezTo>
                    <a:pt x="3" y="16"/>
                    <a:pt x="3" y="21"/>
                    <a:pt x="2" y="21"/>
                  </a:cubicBezTo>
                  <a:cubicBezTo>
                    <a:pt x="1" y="20"/>
                    <a:pt x="0" y="4"/>
                    <a:pt x="1" y="1"/>
                  </a:cubicBezTo>
                  <a:cubicBezTo>
                    <a:pt x="2" y="0"/>
                    <a:pt x="2" y="5"/>
                    <a:pt x="2" y="6"/>
                  </a:cubicBezTo>
                  <a:cubicBezTo>
                    <a:pt x="3" y="7"/>
                    <a:pt x="3" y="8"/>
                    <a:pt x="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3" name="Freeform 892">
              <a:extLst>
                <a:ext uri="{FF2B5EF4-FFF2-40B4-BE49-F238E27FC236}">
                  <a16:creationId xmlns:a16="http://schemas.microsoft.com/office/drawing/2014/main" id="{96E0AD70-E765-4226-A39F-3F0C9B8DC949}"/>
                </a:ext>
              </a:extLst>
            </p:cNvPr>
            <p:cNvSpPr>
              <a:spLocks/>
            </p:cNvSpPr>
            <p:nvPr/>
          </p:nvSpPr>
          <p:spPr bwMode="auto">
            <a:xfrm>
              <a:off x="8466138" y="3443288"/>
              <a:ext cx="6350" cy="46038"/>
            </a:xfrm>
            <a:custGeom>
              <a:avLst/>
              <a:gdLst>
                <a:gd name="T0" fmla="*/ 2 w 3"/>
                <a:gd name="T1" fmla="*/ 9 h 20"/>
                <a:gd name="T2" fmla="*/ 1 w 3"/>
                <a:gd name="T3" fmla="*/ 20 h 20"/>
                <a:gd name="T4" fmla="*/ 1 w 3"/>
                <a:gd name="T5" fmla="*/ 0 h 20"/>
                <a:gd name="T6" fmla="*/ 2 w 3"/>
                <a:gd name="T7" fmla="*/ 0 h 20"/>
                <a:gd name="T8" fmla="*/ 2 w 3"/>
                <a:gd name="T9" fmla="*/ 9 h 20"/>
              </a:gdLst>
              <a:ahLst/>
              <a:cxnLst>
                <a:cxn ang="0">
                  <a:pos x="T0" y="T1"/>
                </a:cxn>
                <a:cxn ang="0">
                  <a:pos x="T2" y="T3"/>
                </a:cxn>
                <a:cxn ang="0">
                  <a:pos x="T4" y="T5"/>
                </a:cxn>
                <a:cxn ang="0">
                  <a:pos x="T6" y="T7"/>
                </a:cxn>
                <a:cxn ang="0">
                  <a:pos x="T8" y="T9"/>
                </a:cxn>
              </a:cxnLst>
              <a:rect l="0" t="0" r="r" b="b"/>
              <a:pathLst>
                <a:path w="3" h="20">
                  <a:moveTo>
                    <a:pt x="2" y="9"/>
                  </a:moveTo>
                  <a:cubicBezTo>
                    <a:pt x="2" y="13"/>
                    <a:pt x="2" y="20"/>
                    <a:pt x="1" y="20"/>
                  </a:cubicBezTo>
                  <a:cubicBezTo>
                    <a:pt x="0" y="19"/>
                    <a:pt x="0" y="3"/>
                    <a:pt x="1" y="0"/>
                  </a:cubicBezTo>
                  <a:cubicBezTo>
                    <a:pt x="2" y="0"/>
                    <a:pt x="2" y="0"/>
                    <a:pt x="2" y="0"/>
                  </a:cubicBezTo>
                  <a:cubicBezTo>
                    <a:pt x="2" y="0"/>
                    <a:pt x="3" y="6"/>
                    <a:pt x="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4" name="Freeform 893">
              <a:extLst>
                <a:ext uri="{FF2B5EF4-FFF2-40B4-BE49-F238E27FC236}">
                  <a16:creationId xmlns:a16="http://schemas.microsoft.com/office/drawing/2014/main" id="{975C1391-F41F-445D-AF8A-2205B18B9A1F}"/>
                </a:ext>
              </a:extLst>
            </p:cNvPr>
            <p:cNvSpPr>
              <a:spLocks/>
            </p:cNvSpPr>
            <p:nvPr/>
          </p:nvSpPr>
          <p:spPr bwMode="auto">
            <a:xfrm>
              <a:off x="8401050" y="3835400"/>
              <a:ext cx="7938" cy="17463"/>
            </a:xfrm>
            <a:custGeom>
              <a:avLst/>
              <a:gdLst>
                <a:gd name="T0" fmla="*/ 1 w 3"/>
                <a:gd name="T1" fmla="*/ 5 h 8"/>
                <a:gd name="T2" fmla="*/ 0 w 3"/>
                <a:gd name="T3" fmla="*/ 8 h 8"/>
                <a:gd name="T4" fmla="*/ 3 w 3"/>
                <a:gd name="T5" fmla="*/ 0 h 8"/>
                <a:gd name="T6" fmla="*/ 1 w 3"/>
                <a:gd name="T7" fmla="*/ 5 h 8"/>
              </a:gdLst>
              <a:ahLst/>
              <a:cxnLst>
                <a:cxn ang="0">
                  <a:pos x="T0" y="T1"/>
                </a:cxn>
                <a:cxn ang="0">
                  <a:pos x="T2" y="T3"/>
                </a:cxn>
                <a:cxn ang="0">
                  <a:pos x="T4" y="T5"/>
                </a:cxn>
                <a:cxn ang="0">
                  <a:pos x="T6" y="T7"/>
                </a:cxn>
              </a:cxnLst>
              <a:rect l="0" t="0" r="r" b="b"/>
              <a:pathLst>
                <a:path w="3" h="8">
                  <a:moveTo>
                    <a:pt x="1" y="5"/>
                  </a:moveTo>
                  <a:cubicBezTo>
                    <a:pt x="0" y="8"/>
                    <a:pt x="0" y="8"/>
                    <a:pt x="0" y="8"/>
                  </a:cubicBezTo>
                  <a:cubicBezTo>
                    <a:pt x="1" y="5"/>
                    <a:pt x="2" y="3"/>
                    <a:pt x="3" y="0"/>
                  </a:cubicBezTo>
                  <a:cubicBezTo>
                    <a:pt x="1" y="5"/>
                    <a:pt x="1" y="5"/>
                    <a:pt x="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5" name="Freeform 894">
              <a:extLst>
                <a:ext uri="{FF2B5EF4-FFF2-40B4-BE49-F238E27FC236}">
                  <a16:creationId xmlns:a16="http://schemas.microsoft.com/office/drawing/2014/main" id="{7CD2FF3F-223E-4697-9BBD-90CC6B11F6DA}"/>
                </a:ext>
              </a:extLst>
            </p:cNvPr>
            <p:cNvSpPr>
              <a:spLocks/>
            </p:cNvSpPr>
            <p:nvPr/>
          </p:nvSpPr>
          <p:spPr bwMode="auto">
            <a:xfrm>
              <a:off x="8472488" y="3381375"/>
              <a:ext cx="4763" cy="46038"/>
            </a:xfrm>
            <a:custGeom>
              <a:avLst/>
              <a:gdLst>
                <a:gd name="T0" fmla="*/ 2 w 2"/>
                <a:gd name="T1" fmla="*/ 9 h 20"/>
                <a:gd name="T2" fmla="*/ 1 w 2"/>
                <a:gd name="T3" fmla="*/ 20 h 20"/>
                <a:gd name="T4" fmla="*/ 1 w 2"/>
                <a:gd name="T5" fmla="*/ 20 h 20"/>
                <a:gd name="T6" fmla="*/ 1 w 2"/>
                <a:gd name="T7" fmla="*/ 0 h 20"/>
                <a:gd name="T8" fmla="*/ 1 w 2"/>
                <a:gd name="T9" fmla="*/ 0 h 20"/>
                <a:gd name="T10" fmla="*/ 1 w 2"/>
                <a:gd name="T11" fmla="*/ 0 h 20"/>
                <a:gd name="T12" fmla="*/ 2 w 2"/>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 h="20">
                  <a:moveTo>
                    <a:pt x="2" y="9"/>
                  </a:moveTo>
                  <a:cubicBezTo>
                    <a:pt x="2" y="13"/>
                    <a:pt x="2" y="19"/>
                    <a:pt x="1" y="20"/>
                  </a:cubicBezTo>
                  <a:cubicBezTo>
                    <a:pt x="1" y="20"/>
                    <a:pt x="1" y="20"/>
                    <a:pt x="1" y="20"/>
                  </a:cubicBezTo>
                  <a:cubicBezTo>
                    <a:pt x="1" y="18"/>
                    <a:pt x="0" y="3"/>
                    <a:pt x="1" y="0"/>
                  </a:cubicBezTo>
                  <a:cubicBezTo>
                    <a:pt x="1" y="0"/>
                    <a:pt x="1" y="0"/>
                    <a:pt x="1" y="0"/>
                  </a:cubicBezTo>
                  <a:cubicBezTo>
                    <a:pt x="1" y="0"/>
                    <a:pt x="1" y="0"/>
                    <a:pt x="1" y="0"/>
                  </a:cubicBezTo>
                  <a:cubicBezTo>
                    <a:pt x="1" y="1"/>
                    <a:pt x="2" y="6"/>
                    <a:pt x="2"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6" name="Freeform 895">
              <a:extLst>
                <a:ext uri="{FF2B5EF4-FFF2-40B4-BE49-F238E27FC236}">
                  <a16:creationId xmlns:a16="http://schemas.microsoft.com/office/drawing/2014/main" id="{3B84DF23-347B-414E-886B-B265B127247A}"/>
                </a:ext>
              </a:extLst>
            </p:cNvPr>
            <p:cNvSpPr>
              <a:spLocks/>
            </p:cNvSpPr>
            <p:nvPr/>
          </p:nvSpPr>
          <p:spPr bwMode="auto">
            <a:xfrm>
              <a:off x="8432800" y="3225800"/>
              <a:ext cx="14288" cy="47625"/>
            </a:xfrm>
            <a:custGeom>
              <a:avLst/>
              <a:gdLst>
                <a:gd name="T0" fmla="*/ 6 w 6"/>
                <a:gd name="T1" fmla="*/ 10 h 21"/>
                <a:gd name="T2" fmla="*/ 5 w 6"/>
                <a:gd name="T3" fmla="*/ 21 h 21"/>
                <a:gd name="T4" fmla="*/ 2 w 6"/>
                <a:gd name="T5" fmla="*/ 1 h 21"/>
                <a:gd name="T6" fmla="*/ 6 w 6"/>
                <a:gd name="T7" fmla="*/ 10 h 21"/>
              </a:gdLst>
              <a:ahLst/>
              <a:cxnLst>
                <a:cxn ang="0">
                  <a:pos x="T0" y="T1"/>
                </a:cxn>
                <a:cxn ang="0">
                  <a:pos x="T2" y="T3"/>
                </a:cxn>
                <a:cxn ang="0">
                  <a:pos x="T4" y="T5"/>
                </a:cxn>
                <a:cxn ang="0">
                  <a:pos x="T6" y="T7"/>
                </a:cxn>
              </a:cxnLst>
              <a:rect l="0" t="0" r="r" b="b"/>
              <a:pathLst>
                <a:path w="6" h="21">
                  <a:moveTo>
                    <a:pt x="6" y="10"/>
                  </a:moveTo>
                  <a:cubicBezTo>
                    <a:pt x="6" y="16"/>
                    <a:pt x="6" y="21"/>
                    <a:pt x="5" y="21"/>
                  </a:cubicBezTo>
                  <a:cubicBezTo>
                    <a:pt x="3" y="20"/>
                    <a:pt x="0" y="4"/>
                    <a:pt x="2" y="1"/>
                  </a:cubicBezTo>
                  <a:cubicBezTo>
                    <a:pt x="4" y="0"/>
                    <a:pt x="5" y="6"/>
                    <a:pt x="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7" name="Freeform 896">
              <a:extLst>
                <a:ext uri="{FF2B5EF4-FFF2-40B4-BE49-F238E27FC236}">
                  <a16:creationId xmlns:a16="http://schemas.microsoft.com/office/drawing/2014/main" id="{2EA65A73-FE41-42D4-A819-6E06819859D1}"/>
                </a:ext>
              </a:extLst>
            </p:cNvPr>
            <p:cNvSpPr>
              <a:spLocks/>
            </p:cNvSpPr>
            <p:nvPr/>
          </p:nvSpPr>
          <p:spPr bwMode="auto">
            <a:xfrm>
              <a:off x="8447088" y="3314700"/>
              <a:ext cx="11113" cy="50800"/>
            </a:xfrm>
            <a:custGeom>
              <a:avLst/>
              <a:gdLst>
                <a:gd name="T0" fmla="*/ 5 w 5"/>
                <a:gd name="T1" fmla="*/ 10 h 22"/>
                <a:gd name="T2" fmla="*/ 3 w 5"/>
                <a:gd name="T3" fmla="*/ 21 h 22"/>
                <a:gd name="T4" fmla="*/ 2 w 5"/>
                <a:gd name="T5" fmla="*/ 1 h 22"/>
                <a:gd name="T6" fmla="*/ 5 w 5"/>
                <a:gd name="T7" fmla="*/ 10 h 22"/>
              </a:gdLst>
              <a:ahLst/>
              <a:cxnLst>
                <a:cxn ang="0">
                  <a:pos x="T0" y="T1"/>
                </a:cxn>
                <a:cxn ang="0">
                  <a:pos x="T2" y="T3"/>
                </a:cxn>
                <a:cxn ang="0">
                  <a:pos x="T4" y="T5"/>
                </a:cxn>
                <a:cxn ang="0">
                  <a:pos x="T6" y="T7"/>
                </a:cxn>
              </a:cxnLst>
              <a:rect l="0" t="0" r="r" b="b"/>
              <a:pathLst>
                <a:path w="5" h="22">
                  <a:moveTo>
                    <a:pt x="5" y="10"/>
                  </a:moveTo>
                  <a:cubicBezTo>
                    <a:pt x="5" y="16"/>
                    <a:pt x="4" y="22"/>
                    <a:pt x="3" y="21"/>
                  </a:cubicBezTo>
                  <a:cubicBezTo>
                    <a:pt x="1" y="20"/>
                    <a:pt x="0" y="4"/>
                    <a:pt x="2" y="1"/>
                  </a:cubicBezTo>
                  <a:cubicBezTo>
                    <a:pt x="3" y="0"/>
                    <a:pt x="4" y="6"/>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8" name="Freeform 897">
              <a:extLst>
                <a:ext uri="{FF2B5EF4-FFF2-40B4-BE49-F238E27FC236}">
                  <a16:creationId xmlns:a16="http://schemas.microsoft.com/office/drawing/2014/main" id="{AF1FF6FE-7675-458E-B54E-3C5E6BAA9F86}"/>
                </a:ext>
              </a:extLst>
            </p:cNvPr>
            <p:cNvSpPr>
              <a:spLocks/>
            </p:cNvSpPr>
            <p:nvPr/>
          </p:nvSpPr>
          <p:spPr bwMode="auto">
            <a:xfrm>
              <a:off x="8389938" y="3052763"/>
              <a:ext cx="20638" cy="46038"/>
            </a:xfrm>
            <a:custGeom>
              <a:avLst/>
              <a:gdLst>
                <a:gd name="T0" fmla="*/ 7 w 9"/>
                <a:gd name="T1" fmla="*/ 10 h 20"/>
                <a:gd name="T2" fmla="*/ 7 w 9"/>
                <a:gd name="T3" fmla="*/ 20 h 20"/>
                <a:gd name="T4" fmla="*/ 2 w 9"/>
                <a:gd name="T5" fmla="*/ 1 h 20"/>
                <a:gd name="T6" fmla="*/ 7 w 9"/>
                <a:gd name="T7" fmla="*/ 10 h 20"/>
              </a:gdLst>
              <a:ahLst/>
              <a:cxnLst>
                <a:cxn ang="0">
                  <a:pos x="T0" y="T1"/>
                </a:cxn>
                <a:cxn ang="0">
                  <a:pos x="T2" y="T3"/>
                </a:cxn>
                <a:cxn ang="0">
                  <a:pos x="T4" y="T5"/>
                </a:cxn>
                <a:cxn ang="0">
                  <a:pos x="T6" y="T7"/>
                </a:cxn>
              </a:cxnLst>
              <a:rect l="0" t="0" r="r" b="b"/>
              <a:pathLst>
                <a:path w="9" h="20">
                  <a:moveTo>
                    <a:pt x="7" y="10"/>
                  </a:moveTo>
                  <a:cubicBezTo>
                    <a:pt x="8" y="15"/>
                    <a:pt x="9" y="20"/>
                    <a:pt x="7" y="20"/>
                  </a:cubicBezTo>
                  <a:cubicBezTo>
                    <a:pt x="5" y="19"/>
                    <a:pt x="0" y="4"/>
                    <a:pt x="2" y="1"/>
                  </a:cubicBezTo>
                  <a:cubicBezTo>
                    <a:pt x="3" y="0"/>
                    <a:pt x="6" y="6"/>
                    <a:pt x="7"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9" name="Freeform 898">
              <a:extLst>
                <a:ext uri="{FF2B5EF4-FFF2-40B4-BE49-F238E27FC236}">
                  <a16:creationId xmlns:a16="http://schemas.microsoft.com/office/drawing/2014/main" id="{3CD316CC-A3D2-4DE1-8838-D0C7F7C3AD39}"/>
                </a:ext>
              </a:extLst>
            </p:cNvPr>
            <p:cNvSpPr>
              <a:spLocks/>
            </p:cNvSpPr>
            <p:nvPr/>
          </p:nvSpPr>
          <p:spPr bwMode="auto">
            <a:xfrm>
              <a:off x="8415338" y="3138488"/>
              <a:ext cx="15875" cy="47625"/>
            </a:xfrm>
            <a:custGeom>
              <a:avLst/>
              <a:gdLst>
                <a:gd name="T0" fmla="*/ 6 w 7"/>
                <a:gd name="T1" fmla="*/ 10 h 21"/>
                <a:gd name="T2" fmla="*/ 6 w 7"/>
                <a:gd name="T3" fmla="*/ 20 h 21"/>
                <a:gd name="T4" fmla="*/ 2 w 7"/>
                <a:gd name="T5" fmla="*/ 1 h 21"/>
                <a:gd name="T6" fmla="*/ 6 w 7"/>
                <a:gd name="T7" fmla="*/ 10 h 21"/>
              </a:gdLst>
              <a:ahLst/>
              <a:cxnLst>
                <a:cxn ang="0">
                  <a:pos x="T0" y="T1"/>
                </a:cxn>
                <a:cxn ang="0">
                  <a:pos x="T2" y="T3"/>
                </a:cxn>
                <a:cxn ang="0">
                  <a:pos x="T4" y="T5"/>
                </a:cxn>
                <a:cxn ang="0">
                  <a:pos x="T6" y="T7"/>
                </a:cxn>
              </a:cxnLst>
              <a:rect l="0" t="0" r="r" b="b"/>
              <a:pathLst>
                <a:path w="7" h="21">
                  <a:moveTo>
                    <a:pt x="6" y="10"/>
                  </a:moveTo>
                  <a:cubicBezTo>
                    <a:pt x="7" y="16"/>
                    <a:pt x="7" y="21"/>
                    <a:pt x="6" y="20"/>
                  </a:cubicBezTo>
                  <a:cubicBezTo>
                    <a:pt x="4" y="19"/>
                    <a:pt x="0" y="4"/>
                    <a:pt x="2" y="1"/>
                  </a:cubicBezTo>
                  <a:cubicBezTo>
                    <a:pt x="3" y="0"/>
                    <a:pt x="5" y="6"/>
                    <a:pt x="6"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0" name="Freeform 899">
              <a:extLst>
                <a:ext uri="{FF2B5EF4-FFF2-40B4-BE49-F238E27FC236}">
                  <a16:creationId xmlns:a16="http://schemas.microsoft.com/office/drawing/2014/main" id="{D1D3E423-6EFD-444E-82AF-693AD22AB024}"/>
                </a:ext>
              </a:extLst>
            </p:cNvPr>
            <p:cNvSpPr>
              <a:spLocks/>
            </p:cNvSpPr>
            <p:nvPr/>
          </p:nvSpPr>
          <p:spPr bwMode="auto">
            <a:xfrm>
              <a:off x="8323263" y="2889250"/>
              <a:ext cx="25400" cy="44450"/>
            </a:xfrm>
            <a:custGeom>
              <a:avLst/>
              <a:gdLst>
                <a:gd name="T0" fmla="*/ 8 w 11"/>
                <a:gd name="T1" fmla="*/ 9 h 19"/>
                <a:gd name="T2" fmla="*/ 9 w 11"/>
                <a:gd name="T3" fmla="*/ 19 h 19"/>
                <a:gd name="T4" fmla="*/ 2 w 11"/>
                <a:gd name="T5" fmla="*/ 1 h 19"/>
                <a:gd name="T6" fmla="*/ 8 w 11"/>
                <a:gd name="T7" fmla="*/ 9 h 19"/>
              </a:gdLst>
              <a:ahLst/>
              <a:cxnLst>
                <a:cxn ang="0">
                  <a:pos x="T0" y="T1"/>
                </a:cxn>
                <a:cxn ang="0">
                  <a:pos x="T2" y="T3"/>
                </a:cxn>
                <a:cxn ang="0">
                  <a:pos x="T4" y="T5"/>
                </a:cxn>
                <a:cxn ang="0">
                  <a:pos x="T6" y="T7"/>
                </a:cxn>
              </a:cxnLst>
              <a:rect l="0" t="0" r="r" b="b"/>
              <a:pathLst>
                <a:path w="11" h="19">
                  <a:moveTo>
                    <a:pt x="8" y="9"/>
                  </a:moveTo>
                  <a:cubicBezTo>
                    <a:pt x="10" y="15"/>
                    <a:pt x="11" y="19"/>
                    <a:pt x="9" y="19"/>
                  </a:cubicBezTo>
                  <a:cubicBezTo>
                    <a:pt x="7" y="18"/>
                    <a:pt x="0" y="4"/>
                    <a:pt x="2" y="1"/>
                  </a:cubicBezTo>
                  <a:cubicBezTo>
                    <a:pt x="3" y="0"/>
                    <a:pt x="6" y="5"/>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1" name="Freeform 900">
              <a:extLst>
                <a:ext uri="{FF2B5EF4-FFF2-40B4-BE49-F238E27FC236}">
                  <a16:creationId xmlns:a16="http://schemas.microsoft.com/office/drawing/2014/main" id="{6A8F7AC6-4BDE-46FC-842C-70D2432F62BC}"/>
                </a:ext>
              </a:extLst>
            </p:cNvPr>
            <p:cNvSpPr>
              <a:spLocks/>
            </p:cNvSpPr>
            <p:nvPr/>
          </p:nvSpPr>
          <p:spPr bwMode="auto">
            <a:xfrm>
              <a:off x="8359775" y="2970213"/>
              <a:ext cx="20638" cy="46038"/>
            </a:xfrm>
            <a:custGeom>
              <a:avLst/>
              <a:gdLst>
                <a:gd name="T0" fmla="*/ 7 w 9"/>
                <a:gd name="T1" fmla="*/ 9 h 20"/>
                <a:gd name="T2" fmla="*/ 8 w 9"/>
                <a:gd name="T3" fmla="*/ 19 h 20"/>
                <a:gd name="T4" fmla="*/ 2 w 9"/>
                <a:gd name="T5" fmla="*/ 1 h 20"/>
                <a:gd name="T6" fmla="*/ 7 w 9"/>
                <a:gd name="T7" fmla="*/ 9 h 20"/>
              </a:gdLst>
              <a:ahLst/>
              <a:cxnLst>
                <a:cxn ang="0">
                  <a:pos x="T0" y="T1"/>
                </a:cxn>
                <a:cxn ang="0">
                  <a:pos x="T2" y="T3"/>
                </a:cxn>
                <a:cxn ang="0">
                  <a:pos x="T4" y="T5"/>
                </a:cxn>
                <a:cxn ang="0">
                  <a:pos x="T6" y="T7"/>
                </a:cxn>
              </a:cxnLst>
              <a:rect l="0" t="0" r="r" b="b"/>
              <a:pathLst>
                <a:path w="9" h="20">
                  <a:moveTo>
                    <a:pt x="7" y="9"/>
                  </a:moveTo>
                  <a:cubicBezTo>
                    <a:pt x="9" y="15"/>
                    <a:pt x="9" y="20"/>
                    <a:pt x="8" y="19"/>
                  </a:cubicBezTo>
                  <a:cubicBezTo>
                    <a:pt x="6" y="18"/>
                    <a:pt x="0" y="4"/>
                    <a:pt x="2" y="1"/>
                  </a:cubicBezTo>
                  <a:cubicBezTo>
                    <a:pt x="3" y="0"/>
                    <a:pt x="6" y="5"/>
                    <a:pt x="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2" name="Freeform 901">
              <a:extLst>
                <a:ext uri="{FF2B5EF4-FFF2-40B4-BE49-F238E27FC236}">
                  <a16:creationId xmlns:a16="http://schemas.microsoft.com/office/drawing/2014/main" id="{A43FC56A-83C2-4F5D-9273-079868C94283}"/>
                </a:ext>
              </a:extLst>
            </p:cNvPr>
            <p:cNvSpPr>
              <a:spLocks/>
            </p:cNvSpPr>
            <p:nvPr/>
          </p:nvSpPr>
          <p:spPr bwMode="auto">
            <a:xfrm>
              <a:off x="8435975" y="3170238"/>
              <a:ext cx="14288" cy="46038"/>
            </a:xfrm>
            <a:custGeom>
              <a:avLst/>
              <a:gdLst>
                <a:gd name="T0" fmla="*/ 5 w 6"/>
                <a:gd name="T1" fmla="*/ 9 h 20"/>
                <a:gd name="T2" fmla="*/ 5 w 6"/>
                <a:gd name="T3" fmla="*/ 20 h 20"/>
                <a:gd name="T4" fmla="*/ 1 w 6"/>
                <a:gd name="T5" fmla="*/ 1 h 20"/>
                <a:gd name="T6" fmla="*/ 5 w 6"/>
                <a:gd name="T7" fmla="*/ 9 h 20"/>
              </a:gdLst>
              <a:ahLst/>
              <a:cxnLst>
                <a:cxn ang="0">
                  <a:pos x="T0" y="T1"/>
                </a:cxn>
                <a:cxn ang="0">
                  <a:pos x="T2" y="T3"/>
                </a:cxn>
                <a:cxn ang="0">
                  <a:pos x="T4" y="T5"/>
                </a:cxn>
                <a:cxn ang="0">
                  <a:pos x="T6" y="T7"/>
                </a:cxn>
              </a:cxnLst>
              <a:rect l="0" t="0" r="r" b="b"/>
              <a:pathLst>
                <a:path w="6" h="20">
                  <a:moveTo>
                    <a:pt x="5" y="9"/>
                  </a:moveTo>
                  <a:cubicBezTo>
                    <a:pt x="6" y="15"/>
                    <a:pt x="6" y="20"/>
                    <a:pt x="5" y="20"/>
                  </a:cubicBezTo>
                  <a:cubicBezTo>
                    <a:pt x="3" y="19"/>
                    <a:pt x="0" y="4"/>
                    <a:pt x="1" y="1"/>
                  </a:cubicBezTo>
                  <a:cubicBezTo>
                    <a:pt x="2" y="0"/>
                    <a:pt x="4" y="5"/>
                    <a:pt x="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3" name="Freeform 902">
              <a:extLst>
                <a:ext uri="{FF2B5EF4-FFF2-40B4-BE49-F238E27FC236}">
                  <a16:creationId xmlns:a16="http://schemas.microsoft.com/office/drawing/2014/main" id="{734D5EF0-5C58-47D6-A68D-870AAFDDF736}"/>
                </a:ext>
              </a:extLst>
            </p:cNvPr>
            <p:cNvSpPr>
              <a:spLocks/>
            </p:cNvSpPr>
            <p:nvPr/>
          </p:nvSpPr>
          <p:spPr bwMode="auto">
            <a:xfrm>
              <a:off x="8451850" y="3257550"/>
              <a:ext cx="11113" cy="47625"/>
            </a:xfrm>
            <a:custGeom>
              <a:avLst/>
              <a:gdLst>
                <a:gd name="T0" fmla="*/ 4 w 5"/>
                <a:gd name="T1" fmla="*/ 10 h 21"/>
                <a:gd name="T2" fmla="*/ 4 w 5"/>
                <a:gd name="T3" fmla="*/ 21 h 21"/>
                <a:gd name="T4" fmla="*/ 2 w 5"/>
                <a:gd name="T5" fmla="*/ 1 h 21"/>
                <a:gd name="T6" fmla="*/ 4 w 5"/>
                <a:gd name="T7" fmla="*/ 10 h 21"/>
              </a:gdLst>
              <a:ahLst/>
              <a:cxnLst>
                <a:cxn ang="0">
                  <a:pos x="T0" y="T1"/>
                </a:cxn>
                <a:cxn ang="0">
                  <a:pos x="T2" y="T3"/>
                </a:cxn>
                <a:cxn ang="0">
                  <a:pos x="T4" y="T5"/>
                </a:cxn>
                <a:cxn ang="0">
                  <a:pos x="T6" y="T7"/>
                </a:cxn>
              </a:cxnLst>
              <a:rect l="0" t="0" r="r" b="b"/>
              <a:pathLst>
                <a:path w="5" h="21">
                  <a:moveTo>
                    <a:pt x="4" y="10"/>
                  </a:moveTo>
                  <a:cubicBezTo>
                    <a:pt x="5" y="16"/>
                    <a:pt x="5" y="21"/>
                    <a:pt x="4" y="21"/>
                  </a:cubicBezTo>
                  <a:cubicBezTo>
                    <a:pt x="2" y="20"/>
                    <a:pt x="0" y="4"/>
                    <a:pt x="2" y="1"/>
                  </a:cubicBezTo>
                  <a:cubicBezTo>
                    <a:pt x="2" y="0"/>
                    <a:pt x="4" y="6"/>
                    <a:pt x="4"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4" name="Freeform 903">
              <a:extLst>
                <a:ext uri="{FF2B5EF4-FFF2-40B4-BE49-F238E27FC236}">
                  <a16:creationId xmlns:a16="http://schemas.microsoft.com/office/drawing/2014/main" id="{07A83CE6-4395-434E-AF48-DC58F6514B71}"/>
                </a:ext>
              </a:extLst>
            </p:cNvPr>
            <p:cNvSpPr>
              <a:spLocks/>
            </p:cNvSpPr>
            <p:nvPr/>
          </p:nvSpPr>
          <p:spPr bwMode="auto">
            <a:xfrm>
              <a:off x="8385175" y="3000375"/>
              <a:ext cx="20638" cy="42863"/>
            </a:xfrm>
            <a:custGeom>
              <a:avLst/>
              <a:gdLst>
                <a:gd name="T0" fmla="*/ 6 w 9"/>
                <a:gd name="T1" fmla="*/ 9 h 19"/>
                <a:gd name="T2" fmla="*/ 7 w 9"/>
                <a:gd name="T3" fmla="*/ 19 h 19"/>
                <a:gd name="T4" fmla="*/ 1 w 9"/>
                <a:gd name="T5" fmla="*/ 1 h 19"/>
                <a:gd name="T6" fmla="*/ 6 w 9"/>
                <a:gd name="T7" fmla="*/ 9 h 19"/>
              </a:gdLst>
              <a:ahLst/>
              <a:cxnLst>
                <a:cxn ang="0">
                  <a:pos x="T0" y="T1"/>
                </a:cxn>
                <a:cxn ang="0">
                  <a:pos x="T2" y="T3"/>
                </a:cxn>
                <a:cxn ang="0">
                  <a:pos x="T4" y="T5"/>
                </a:cxn>
                <a:cxn ang="0">
                  <a:pos x="T6" y="T7"/>
                </a:cxn>
              </a:cxnLst>
              <a:rect l="0" t="0" r="r" b="b"/>
              <a:pathLst>
                <a:path w="9" h="19">
                  <a:moveTo>
                    <a:pt x="6" y="9"/>
                  </a:moveTo>
                  <a:cubicBezTo>
                    <a:pt x="8" y="15"/>
                    <a:pt x="9" y="19"/>
                    <a:pt x="7" y="19"/>
                  </a:cubicBezTo>
                  <a:cubicBezTo>
                    <a:pt x="6" y="18"/>
                    <a:pt x="0" y="4"/>
                    <a:pt x="1" y="1"/>
                  </a:cubicBezTo>
                  <a:cubicBezTo>
                    <a:pt x="2" y="0"/>
                    <a:pt x="5" y="5"/>
                    <a:pt x="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5" name="Freeform 904">
              <a:extLst>
                <a:ext uri="{FF2B5EF4-FFF2-40B4-BE49-F238E27FC236}">
                  <a16:creationId xmlns:a16="http://schemas.microsoft.com/office/drawing/2014/main" id="{D06E78C6-3D13-4A05-8AA1-B4710102E00C}"/>
                </a:ext>
              </a:extLst>
            </p:cNvPr>
            <p:cNvSpPr>
              <a:spLocks/>
            </p:cNvSpPr>
            <p:nvPr/>
          </p:nvSpPr>
          <p:spPr bwMode="auto">
            <a:xfrm>
              <a:off x="8415338" y="3082925"/>
              <a:ext cx="15875" cy="46038"/>
            </a:xfrm>
            <a:custGeom>
              <a:avLst/>
              <a:gdLst>
                <a:gd name="T0" fmla="*/ 5 w 7"/>
                <a:gd name="T1" fmla="*/ 10 h 20"/>
                <a:gd name="T2" fmla="*/ 5 w 7"/>
                <a:gd name="T3" fmla="*/ 20 h 20"/>
                <a:gd name="T4" fmla="*/ 1 w 7"/>
                <a:gd name="T5" fmla="*/ 1 h 20"/>
                <a:gd name="T6" fmla="*/ 5 w 7"/>
                <a:gd name="T7" fmla="*/ 10 h 20"/>
              </a:gdLst>
              <a:ahLst/>
              <a:cxnLst>
                <a:cxn ang="0">
                  <a:pos x="T0" y="T1"/>
                </a:cxn>
                <a:cxn ang="0">
                  <a:pos x="T2" y="T3"/>
                </a:cxn>
                <a:cxn ang="0">
                  <a:pos x="T4" y="T5"/>
                </a:cxn>
                <a:cxn ang="0">
                  <a:pos x="T6" y="T7"/>
                </a:cxn>
              </a:cxnLst>
              <a:rect l="0" t="0" r="r" b="b"/>
              <a:pathLst>
                <a:path w="7" h="20">
                  <a:moveTo>
                    <a:pt x="5" y="10"/>
                  </a:moveTo>
                  <a:cubicBezTo>
                    <a:pt x="6" y="16"/>
                    <a:pt x="7" y="20"/>
                    <a:pt x="5" y="20"/>
                  </a:cubicBezTo>
                  <a:cubicBezTo>
                    <a:pt x="4" y="19"/>
                    <a:pt x="0" y="4"/>
                    <a:pt x="1" y="1"/>
                  </a:cubicBezTo>
                  <a:cubicBezTo>
                    <a:pt x="2" y="0"/>
                    <a:pt x="4" y="5"/>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6" name="Freeform 905">
              <a:extLst>
                <a:ext uri="{FF2B5EF4-FFF2-40B4-BE49-F238E27FC236}">
                  <a16:creationId xmlns:a16="http://schemas.microsoft.com/office/drawing/2014/main" id="{93B8E5E4-F617-4F23-9342-9BF242A9CEDC}"/>
                </a:ext>
              </a:extLst>
            </p:cNvPr>
            <p:cNvSpPr>
              <a:spLocks/>
            </p:cNvSpPr>
            <p:nvPr/>
          </p:nvSpPr>
          <p:spPr bwMode="auto">
            <a:xfrm>
              <a:off x="8313738" y="2838450"/>
              <a:ext cx="23813" cy="44450"/>
            </a:xfrm>
            <a:custGeom>
              <a:avLst/>
              <a:gdLst>
                <a:gd name="T0" fmla="*/ 7 w 10"/>
                <a:gd name="T1" fmla="*/ 9 h 19"/>
                <a:gd name="T2" fmla="*/ 9 w 10"/>
                <a:gd name="T3" fmla="*/ 18 h 19"/>
                <a:gd name="T4" fmla="*/ 1 w 10"/>
                <a:gd name="T5" fmla="*/ 1 h 19"/>
                <a:gd name="T6" fmla="*/ 7 w 10"/>
                <a:gd name="T7" fmla="*/ 9 h 19"/>
              </a:gdLst>
              <a:ahLst/>
              <a:cxnLst>
                <a:cxn ang="0">
                  <a:pos x="T0" y="T1"/>
                </a:cxn>
                <a:cxn ang="0">
                  <a:pos x="T2" y="T3"/>
                </a:cxn>
                <a:cxn ang="0">
                  <a:pos x="T4" y="T5"/>
                </a:cxn>
                <a:cxn ang="0">
                  <a:pos x="T6" y="T7"/>
                </a:cxn>
              </a:cxnLst>
              <a:rect l="0" t="0" r="r" b="b"/>
              <a:pathLst>
                <a:path w="10" h="19">
                  <a:moveTo>
                    <a:pt x="7" y="9"/>
                  </a:moveTo>
                  <a:cubicBezTo>
                    <a:pt x="9" y="14"/>
                    <a:pt x="10" y="19"/>
                    <a:pt x="9" y="18"/>
                  </a:cubicBezTo>
                  <a:cubicBezTo>
                    <a:pt x="7" y="17"/>
                    <a:pt x="0" y="4"/>
                    <a:pt x="1" y="1"/>
                  </a:cubicBezTo>
                  <a:cubicBezTo>
                    <a:pt x="2" y="0"/>
                    <a:pt x="5" y="5"/>
                    <a:pt x="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7" name="Freeform 906">
              <a:extLst>
                <a:ext uri="{FF2B5EF4-FFF2-40B4-BE49-F238E27FC236}">
                  <a16:creationId xmlns:a16="http://schemas.microsoft.com/office/drawing/2014/main" id="{C22ADCBF-4B2C-4B26-86D6-E83F5A5A3C7F}"/>
                </a:ext>
              </a:extLst>
            </p:cNvPr>
            <p:cNvSpPr>
              <a:spLocks/>
            </p:cNvSpPr>
            <p:nvPr/>
          </p:nvSpPr>
          <p:spPr bwMode="auto">
            <a:xfrm>
              <a:off x="8353425" y="2917825"/>
              <a:ext cx="20638" cy="42863"/>
            </a:xfrm>
            <a:custGeom>
              <a:avLst/>
              <a:gdLst>
                <a:gd name="T0" fmla="*/ 6 w 9"/>
                <a:gd name="T1" fmla="*/ 9 h 19"/>
                <a:gd name="T2" fmla="*/ 8 w 9"/>
                <a:gd name="T3" fmla="*/ 19 h 19"/>
                <a:gd name="T4" fmla="*/ 1 w 9"/>
                <a:gd name="T5" fmla="*/ 1 h 19"/>
                <a:gd name="T6" fmla="*/ 6 w 9"/>
                <a:gd name="T7" fmla="*/ 9 h 19"/>
              </a:gdLst>
              <a:ahLst/>
              <a:cxnLst>
                <a:cxn ang="0">
                  <a:pos x="T0" y="T1"/>
                </a:cxn>
                <a:cxn ang="0">
                  <a:pos x="T2" y="T3"/>
                </a:cxn>
                <a:cxn ang="0">
                  <a:pos x="T4" y="T5"/>
                </a:cxn>
                <a:cxn ang="0">
                  <a:pos x="T6" y="T7"/>
                </a:cxn>
              </a:cxnLst>
              <a:rect l="0" t="0" r="r" b="b"/>
              <a:pathLst>
                <a:path w="9" h="19">
                  <a:moveTo>
                    <a:pt x="6" y="9"/>
                  </a:moveTo>
                  <a:cubicBezTo>
                    <a:pt x="8" y="15"/>
                    <a:pt x="9" y="19"/>
                    <a:pt x="8" y="19"/>
                  </a:cubicBezTo>
                  <a:cubicBezTo>
                    <a:pt x="6" y="18"/>
                    <a:pt x="0" y="4"/>
                    <a:pt x="1" y="1"/>
                  </a:cubicBezTo>
                  <a:cubicBezTo>
                    <a:pt x="2" y="0"/>
                    <a:pt x="4" y="5"/>
                    <a:pt x="6"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8" name="Freeform 907">
              <a:extLst>
                <a:ext uri="{FF2B5EF4-FFF2-40B4-BE49-F238E27FC236}">
                  <a16:creationId xmlns:a16="http://schemas.microsoft.com/office/drawing/2014/main" id="{F5818BE0-4F8A-4CFA-8C93-A4A2B78577BF}"/>
                </a:ext>
              </a:extLst>
            </p:cNvPr>
            <p:cNvSpPr>
              <a:spLocks/>
            </p:cNvSpPr>
            <p:nvPr/>
          </p:nvSpPr>
          <p:spPr bwMode="auto">
            <a:xfrm>
              <a:off x="8408988" y="3027363"/>
              <a:ext cx="15875" cy="44450"/>
            </a:xfrm>
            <a:custGeom>
              <a:avLst/>
              <a:gdLst>
                <a:gd name="T0" fmla="*/ 4 w 7"/>
                <a:gd name="T1" fmla="*/ 9 h 19"/>
                <a:gd name="T2" fmla="*/ 6 w 7"/>
                <a:gd name="T3" fmla="*/ 19 h 19"/>
                <a:gd name="T4" fmla="*/ 1 w 7"/>
                <a:gd name="T5" fmla="*/ 1 h 19"/>
                <a:gd name="T6" fmla="*/ 1 w 7"/>
                <a:gd name="T7" fmla="*/ 0 h 19"/>
                <a:gd name="T8" fmla="*/ 4 w 7"/>
                <a:gd name="T9" fmla="*/ 9 h 19"/>
              </a:gdLst>
              <a:ahLst/>
              <a:cxnLst>
                <a:cxn ang="0">
                  <a:pos x="T0" y="T1"/>
                </a:cxn>
                <a:cxn ang="0">
                  <a:pos x="T2" y="T3"/>
                </a:cxn>
                <a:cxn ang="0">
                  <a:pos x="T4" y="T5"/>
                </a:cxn>
                <a:cxn ang="0">
                  <a:pos x="T6" y="T7"/>
                </a:cxn>
                <a:cxn ang="0">
                  <a:pos x="T8" y="T9"/>
                </a:cxn>
              </a:cxnLst>
              <a:rect l="0" t="0" r="r" b="b"/>
              <a:pathLst>
                <a:path w="7" h="19">
                  <a:moveTo>
                    <a:pt x="4" y="9"/>
                  </a:moveTo>
                  <a:cubicBezTo>
                    <a:pt x="6" y="13"/>
                    <a:pt x="7" y="19"/>
                    <a:pt x="6" y="19"/>
                  </a:cubicBezTo>
                  <a:cubicBezTo>
                    <a:pt x="5" y="18"/>
                    <a:pt x="0" y="3"/>
                    <a:pt x="1" y="1"/>
                  </a:cubicBezTo>
                  <a:cubicBezTo>
                    <a:pt x="1" y="1"/>
                    <a:pt x="1" y="0"/>
                    <a:pt x="1" y="0"/>
                  </a:cubicBezTo>
                  <a:cubicBezTo>
                    <a:pt x="2" y="1"/>
                    <a:pt x="3" y="6"/>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9" name="Freeform 908">
              <a:extLst>
                <a:ext uri="{FF2B5EF4-FFF2-40B4-BE49-F238E27FC236}">
                  <a16:creationId xmlns:a16="http://schemas.microsoft.com/office/drawing/2014/main" id="{F0FFA546-C930-4ABF-8372-051F4B82D7B7}"/>
                </a:ext>
              </a:extLst>
            </p:cNvPr>
            <p:cNvSpPr>
              <a:spLocks/>
            </p:cNvSpPr>
            <p:nvPr/>
          </p:nvSpPr>
          <p:spPr bwMode="auto">
            <a:xfrm>
              <a:off x="8432800" y="3113088"/>
              <a:ext cx="14288" cy="42863"/>
            </a:xfrm>
            <a:custGeom>
              <a:avLst/>
              <a:gdLst>
                <a:gd name="T0" fmla="*/ 4 w 6"/>
                <a:gd name="T1" fmla="*/ 9 h 19"/>
                <a:gd name="T2" fmla="*/ 5 w 6"/>
                <a:gd name="T3" fmla="*/ 19 h 19"/>
                <a:gd name="T4" fmla="*/ 5 w 6"/>
                <a:gd name="T5" fmla="*/ 19 h 19"/>
                <a:gd name="T6" fmla="*/ 1 w 6"/>
                <a:gd name="T7" fmla="*/ 1 h 19"/>
                <a:gd name="T8" fmla="*/ 1 w 6"/>
                <a:gd name="T9" fmla="*/ 0 h 19"/>
                <a:gd name="T10" fmla="*/ 1 w 6"/>
                <a:gd name="T11" fmla="*/ 0 h 19"/>
                <a:gd name="T12" fmla="*/ 4 w 6"/>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4" y="9"/>
                  </a:moveTo>
                  <a:cubicBezTo>
                    <a:pt x="4" y="13"/>
                    <a:pt x="6" y="18"/>
                    <a:pt x="5" y="19"/>
                  </a:cubicBezTo>
                  <a:cubicBezTo>
                    <a:pt x="5" y="19"/>
                    <a:pt x="5" y="19"/>
                    <a:pt x="5" y="19"/>
                  </a:cubicBezTo>
                  <a:cubicBezTo>
                    <a:pt x="3" y="18"/>
                    <a:pt x="0" y="3"/>
                    <a:pt x="1" y="1"/>
                  </a:cubicBezTo>
                  <a:cubicBezTo>
                    <a:pt x="1" y="0"/>
                    <a:pt x="1" y="0"/>
                    <a:pt x="1" y="0"/>
                  </a:cubicBezTo>
                  <a:cubicBezTo>
                    <a:pt x="1" y="0"/>
                    <a:pt x="1" y="0"/>
                    <a:pt x="1" y="0"/>
                  </a:cubicBezTo>
                  <a:cubicBezTo>
                    <a:pt x="2" y="2"/>
                    <a:pt x="3" y="8"/>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0" name="Freeform 909">
              <a:extLst>
                <a:ext uri="{FF2B5EF4-FFF2-40B4-BE49-F238E27FC236}">
                  <a16:creationId xmlns:a16="http://schemas.microsoft.com/office/drawing/2014/main" id="{B0E50694-52A9-4392-BBEC-3365994572D7}"/>
                </a:ext>
              </a:extLst>
            </p:cNvPr>
            <p:cNvSpPr>
              <a:spLocks/>
            </p:cNvSpPr>
            <p:nvPr/>
          </p:nvSpPr>
          <p:spPr bwMode="auto">
            <a:xfrm>
              <a:off x="8342313" y="2863850"/>
              <a:ext cx="20638" cy="44450"/>
            </a:xfrm>
            <a:custGeom>
              <a:avLst/>
              <a:gdLst>
                <a:gd name="T0" fmla="*/ 5 w 9"/>
                <a:gd name="T1" fmla="*/ 9 h 19"/>
                <a:gd name="T2" fmla="*/ 8 w 9"/>
                <a:gd name="T3" fmla="*/ 18 h 19"/>
                <a:gd name="T4" fmla="*/ 0 w 9"/>
                <a:gd name="T5" fmla="*/ 1 h 19"/>
                <a:gd name="T6" fmla="*/ 5 w 9"/>
                <a:gd name="T7" fmla="*/ 9 h 19"/>
              </a:gdLst>
              <a:ahLst/>
              <a:cxnLst>
                <a:cxn ang="0">
                  <a:pos x="T0" y="T1"/>
                </a:cxn>
                <a:cxn ang="0">
                  <a:pos x="T2" y="T3"/>
                </a:cxn>
                <a:cxn ang="0">
                  <a:pos x="T4" y="T5"/>
                </a:cxn>
                <a:cxn ang="0">
                  <a:pos x="T6" y="T7"/>
                </a:cxn>
              </a:cxnLst>
              <a:rect l="0" t="0" r="r" b="b"/>
              <a:pathLst>
                <a:path w="9" h="19">
                  <a:moveTo>
                    <a:pt x="5" y="9"/>
                  </a:moveTo>
                  <a:cubicBezTo>
                    <a:pt x="8" y="14"/>
                    <a:pt x="9" y="19"/>
                    <a:pt x="8" y="18"/>
                  </a:cubicBezTo>
                  <a:cubicBezTo>
                    <a:pt x="6" y="18"/>
                    <a:pt x="0" y="4"/>
                    <a:pt x="0" y="1"/>
                  </a:cubicBezTo>
                  <a:cubicBezTo>
                    <a:pt x="1" y="0"/>
                    <a:pt x="3" y="5"/>
                    <a:pt x="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1" name="Freeform 910">
              <a:extLst>
                <a:ext uri="{FF2B5EF4-FFF2-40B4-BE49-F238E27FC236}">
                  <a16:creationId xmlns:a16="http://schemas.microsoft.com/office/drawing/2014/main" id="{4C281E22-EDEB-4BB0-9645-B5FA438F06EC}"/>
                </a:ext>
              </a:extLst>
            </p:cNvPr>
            <p:cNvSpPr>
              <a:spLocks/>
            </p:cNvSpPr>
            <p:nvPr/>
          </p:nvSpPr>
          <p:spPr bwMode="auto">
            <a:xfrm>
              <a:off x="8378825" y="2944813"/>
              <a:ext cx="17463" cy="42863"/>
            </a:xfrm>
            <a:custGeom>
              <a:avLst/>
              <a:gdLst>
                <a:gd name="T0" fmla="*/ 4 w 8"/>
                <a:gd name="T1" fmla="*/ 9 h 19"/>
                <a:gd name="T2" fmla="*/ 7 w 8"/>
                <a:gd name="T3" fmla="*/ 19 h 19"/>
                <a:gd name="T4" fmla="*/ 0 w 8"/>
                <a:gd name="T5" fmla="*/ 1 h 19"/>
                <a:gd name="T6" fmla="*/ 4 w 8"/>
                <a:gd name="T7" fmla="*/ 9 h 19"/>
              </a:gdLst>
              <a:ahLst/>
              <a:cxnLst>
                <a:cxn ang="0">
                  <a:pos x="T0" y="T1"/>
                </a:cxn>
                <a:cxn ang="0">
                  <a:pos x="T2" y="T3"/>
                </a:cxn>
                <a:cxn ang="0">
                  <a:pos x="T4" y="T5"/>
                </a:cxn>
                <a:cxn ang="0">
                  <a:pos x="T6" y="T7"/>
                </a:cxn>
              </a:cxnLst>
              <a:rect l="0" t="0" r="r" b="b"/>
              <a:pathLst>
                <a:path w="8" h="19">
                  <a:moveTo>
                    <a:pt x="4" y="9"/>
                  </a:moveTo>
                  <a:cubicBezTo>
                    <a:pt x="7" y="14"/>
                    <a:pt x="8" y="19"/>
                    <a:pt x="7" y="19"/>
                  </a:cubicBezTo>
                  <a:cubicBezTo>
                    <a:pt x="5" y="18"/>
                    <a:pt x="0" y="4"/>
                    <a:pt x="0" y="1"/>
                  </a:cubicBezTo>
                  <a:cubicBezTo>
                    <a:pt x="1" y="0"/>
                    <a:pt x="3" y="5"/>
                    <a:pt x="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2" name="Freeform 911">
              <a:extLst>
                <a:ext uri="{FF2B5EF4-FFF2-40B4-BE49-F238E27FC236}">
                  <a16:creationId xmlns:a16="http://schemas.microsoft.com/office/drawing/2014/main" id="{1094BF0B-9F62-4B24-8799-3E3A234CE07A}"/>
                </a:ext>
              </a:extLst>
            </p:cNvPr>
            <p:cNvSpPr>
              <a:spLocks/>
            </p:cNvSpPr>
            <p:nvPr/>
          </p:nvSpPr>
          <p:spPr bwMode="auto">
            <a:xfrm>
              <a:off x="8396288" y="2974975"/>
              <a:ext cx="14288" cy="41275"/>
            </a:xfrm>
            <a:custGeom>
              <a:avLst/>
              <a:gdLst>
                <a:gd name="T0" fmla="*/ 3 w 6"/>
                <a:gd name="T1" fmla="*/ 8 h 18"/>
                <a:gd name="T2" fmla="*/ 6 w 6"/>
                <a:gd name="T3" fmla="*/ 18 h 18"/>
                <a:gd name="T4" fmla="*/ 6 w 6"/>
                <a:gd name="T5" fmla="*/ 18 h 18"/>
                <a:gd name="T6" fmla="*/ 0 w 6"/>
                <a:gd name="T7" fmla="*/ 0 h 18"/>
                <a:gd name="T8" fmla="*/ 0 w 6"/>
                <a:gd name="T9" fmla="*/ 0 h 18"/>
                <a:gd name="T10" fmla="*/ 0 w 6"/>
                <a:gd name="T11" fmla="*/ 0 h 18"/>
                <a:gd name="T12" fmla="*/ 3 w 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8"/>
                  </a:moveTo>
                  <a:cubicBezTo>
                    <a:pt x="5" y="12"/>
                    <a:pt x="6" y="17"/>
                    <a:pt x="6" y="18"/>
                  </a:cubicBezTo>
                  <a:cubicBezTo>
                    <a:pt x="6" y="18"/>
                    <a:pt x="6" y="18"/>
                    <a:pt x="6" y="18"/>
                  </a:cubicBezTo>
                  <a:cubicBezTo>
                    <a:pt x="5" y="17"/>
                    <a:pt x="0" y="3"/>
                    <a:pt x="0" y="0"/>
                  </a:cubicBezTo>
                  <a:cubicBezTo>
                    <a:pt x="0" y="0"/>
                    <a:pt x="0" y="0"/>
                    <a:pt x="0" y="0"/>
                  </a:cubicBezTo>
                  <a:cubicBezTo>
                    <a:pt x="0" y="0"/>
                    <a:pt x="0" y="0"/>
                    <a:pt x="0" y="0"/>
                  </a:cubicBezTo>
                  <a:cubicBezTo>
                    <a:pt x="1" y="1"/>
                    <a:pt x="3" y="7"/>
                    <a:pt x="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3" name="Freeform 912">
              <a:extLst>
                <a:ext uri="{FF2B5EF4-FFF2-40B4-BE49-F238E27FC236}">
                  <a16:creationId xmlns:a16="http://schemas.microsoft.com/office/drawing/2014/main" id="{BA27ED22-3161-442F-94A6-BED82516F7E5}"/>
                </a:ext>
              </a:extLst>
            </p:cNvPr>
            <p:cNvSpPr>
              <a:spLocks/>
            </p:cNvSpPr>
            <p:nvPr/>
          </p:nvSpPr>
          <p:spPr bwMode="auto">
            <a:xfrm>
              <a:off x="8424863" y="3057525"/>
              <a:ext cx="11113" cy="44450"/>
            </a:xfrm>
            <a:custGeom>
              <a:avLst/>
              <a:gdLst>
                <a:gd name="T0" fmla="*/ 3 w 5"/>
                <a:gd name="T1" fmla="*/ 9 h 19"/>
                <a:gd name="T2" fmla="*/ 5 w 5"/>
                <a:gd name="T3" fmla="*/ 19 h 19"/>
                <a:gd name="T4" fmla="*/ 5 w 5"/>
                <a:gd name="T5" fmla="*/ 19 h 19"/>
                <a:gd name="T6" fmla="*/ 0 w 5"/>
                <a:gd name="T7" fmla="*/ 0 h 19"/>
                <a:gd name="T8" fmla="*/ 0 w 5"/>
                <a:gd name="T9" fmla="*/ 0 h 19"/>
                <a:gd name="T10" fmla="*/ 0 w 5"/>
                <a:gd name="T11" fmla="*/ 0 h 19"/>
                <a:gd name="T12" fmla="*/ 3 w 5"/>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3" y="9"/>
                  </a:moveTo>
                  <a:cubicBezTo>
                    <a:pt x="4" y="12"/>
                    <a:pt x="5" y="18"/>
                    <a:pt x="5" y="19"/>
                  </a:cubicBezTo>
                  <a:cubicBezTo>
                    <a:pt x="5" y="19"/>
                    <a:pt x="5" y="19"/>
                    <a:pt x="5" y="19"/>
                  </a:cubicBezTo>
                  <a:cubicBezTo>
                    <a:pt x="4" y="17"/>
                    <a:pt x="0" y="3"/>
                    <a:pt x="0" y="0"/>
                  </a:cubicBezTo>
                  <a:cubicBezTo>
                    <a:pt x="0" y="0"/>
                    <a:pt x="0" y="0"/>
                    <a:pt x="0" y="0"/>
                  </a:cubicBezTo>
                  <a:cubicBezTo>
                    <a:pt x="0" y="0"/>
                    <a:pt x="0" y="0"/>
                    <a:pt x="0" y="0"/>
                  </a:cubicBezTo>
                  <a:cubicBezTo>
                    <a:pt x="1" y="2"/>
                    <a:pt x="3" y="8"/>
                    <a:pt x="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4" name="Freeform 913">
              <a:extLst>
                <a:ext uri="{FF2B5EF4-FFF2-40B4-BE49-F238E27FC236}">
                  <a16:creationId xmlns:a16="http://schemas.microsoft.com/office/drawing/2014/main" id="{B1B8DE99-5ED1-4804-87E2-175C918F97AD}"/>
                </a:ext>
              </a:extLst>
            </p:cNvPr>
            <p:cNvSpPr>
              <a:spLocks/>
            </p:cNvSpPr>
            <p:nvPr/>
          </p:nvSpPr>
          <p:spPr bwMode="auto">
            <a:xfrm>
              <a:off x="8323263" y="2816225"/>
              <a:ext cx="20638" cy="38100"/>
            </a:xfrm>
            <a:custGeom>
              <a:avLst/>
              <a:gdLst>
                <a:gd name="T0" fmla="*/ 5 w 9"/>
                <a:gd name="T1" fmla="*/ 8 h 17"/>
                <a:gd name="T2" fmla="*/ 9 w 9"/>
                <a:gd name="T3" fmla="*/ 17 h 17"/>
                <a:gd name="T4" fmla="*/ 0 w 9"/>
                <a:gd name="T5" fmla="*/ 1 h 17"/>
                <a:gd name="T6" fmla="*/ 0 w 9"/>
                <a:gd name="T7" fmla="*/ 0 h 17"/>
                <a:gd name="T8" fmla="*/ 5 w 9"/>
                <a:gd name="T9" fmla="*/ 8 h 17"/>
              </a:gdLst>
              <a:ahLst/>
              <a:cxnLst>
                <a:cxn ang="0">
                  <a:pos x="T0" y="T1"/>
                </a:cxn>
                <a:cxn ang="0">
                  <a:pos x="T2" y="T3"/>
                </a:cxn>
                <a:cxn ang="0">
                  <a:pos x="T4" y="T5"/>
                </a:cxn>
                <a:cxn ang="0">
                  <a:pos x="T6" y="T7"/>
                </a:cxn>
                <a:cxn ang="0">
                  <a:pos x="T8" y="T9"/>
                </a:cxn>
              </a:cxnLst>
              <a:rect l="0" t="0" r="r" b="b"/>
              <a:pathLst>
                <a:path w="9" h="17">
                  <a:moveTo>
                    <a:pt x="5" y="8"/>
                  </a:moveTo>
                  <a:cubicBezTo>
                    <a:pt x="6" y="11"/>
                    <a:pt x="9" y="16"/>
                    <a:pt x="9" y="17"/>
                  </a:cubicBezTo>
                  <a:cubicBezTo>
                    <a:pt x="7" y="17"/>
                    <a:pt x="0" y="3"/>
                    <a:pt x="0" y="1"/>
                  </a:cubicBezTo>
                  <a:cubicBezTo>
                    <a:pt x="0" y="0"/>
                    <a:pt x="0" y="0"/>
                    <a:pt x="0" y="0"/>
                  </a:cubicBezTo>
                  <a:cubicBezTo>
                    <a:pt x="1" y="0"/>
                    <a:pt x="4" y="7"/>
                    <a:pt x="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5" name="Freeform 914">
              <a:extLst>
                <a:ext uri="{FF2B5EF4-FFF2-40B4-BE49-F238E27FC236}">
                  <a16:creationId xmlns:a16="http://schemas.microsoft.com/office/drawing/2014/main" id="{B696F8CE-7C40-4FB2-9158-05E761BEC8AB}"/>
                </a:ext>
              </a:extLst>
            </p:cNvPr>
            <p:cNvSpPr>
              <a:spLocks/>
            </p:cNvSpPr>
            <p:nvPr/>
          </p:nvSpPr>
          <p:spPr bwMode="auto">
            <a:xfrm>
              <a:off x="8362950" y="2894013"/>
              <a:ext cx="17463" cy="41275"/>
            </a:xfrm>
            <a:custGeom>
              <a:avLst/>
              <a:gdLst>
                <a:gd name="T0" fmla="*/ 4 w 8"/>
                <a:gd name="T1" fmla="*/ 8 h 18"/>
                <a:gd name="T2" fmla="*/ 8 w 8"/>
                <a:gd name="T3" fmla="*/ 18 h 18"/>
                <a:gd name="T4" fmla="*/ 0 w 8"/>
                <a:gd name="T5" fmla="*/ 0 h 18"/>
                <a:gd name="T6" fmla="*/ 0 w 8"/>
                <a:gd name="T7" fmla="*/ 0 h 18"/>
                <a:gd name="T8" fmla="*/ 4 w 8"/>
                <a:gd name="T9" fmla="*/ 8 h 18"/>
              </a:gdLst>
              <a:ahLst/>
              <a:cxnLst>
                <a:cxn ang="0">
                  <a:pos x="T0" y="T1"/>
                </a:cxn>
                <a:cxn ang="0">
                  <a:pos x="T2" y="T3"/>
                </a:cxn>
                <a:cxn ang="0">
                  <a:pos x="T4" y="T5"/>
                </a:cxn>
                <a:cxn ang="0">
                  <a:pos x="T6" y="T7"/>
                </a:cxn>
                <a:cxn ang="0">
                  <a:pos x="T8" y="T9"/>
                </a:cxn>
              </a:cxnLst>
              <a:rect l="0" t="0" r="r" b="b"/>
              <a:pathLst>
                <a:path w="8" h="18">
                  <a:moveTo>
                    <a:pt x="4" y="8"/>
                  </a:moveTo>
                  <a:cubicBezTo>
                    <a:pt x="6" y="11"/>
                    <a:pt x="8" y="17"/>
                    <a:pt x="8" y="18"/>
                  </a:cubicBezTo>
                  <a:cubicBezTo>
                    <a:pt x="7" y="18"/>
                    <a:pt x="0" y="3"/>
                    <a:pt x="0" y="0"/>
                  </a:cubicBezTo>
                  <a:cubicBezTo>
                    <a:pt x="0" y="0"/>
                    <a:pt x="0" y="0"/>
                    <a:pt x="0" y="0"/>
                  </a:cubicBezTo>
                  <a:cubicBezTo>
                    <a:pt x="1" y="0"/>
                    <a:pt x="4" y="7"/>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6" name="Freeform 915">
              <a:extLst>
                <a:ext uri="{FF2B5EF4-FFF2-40B4-BE49-F238E27FC236}">
                  <a16:creationId xmlns:a16="http://schemas.microsoft.com/office/drawing/2014/main" id="{BFC431C4-D91A-4C7D-A882-8B9F5F16B0D2}"/>
                </a:ext>
              </a:extLst>
            </p:cNvPr>
            <p:cNvSpPr>
              <a:spLocks/>
            </p:cNvSpPr>
            <p:nvPr/>
          </p:nvSpPr>
          <p:spPr bwMode="auto">
            <a:xfrm>
              <a:off x="8408988" y="3001963"/>
              <a:ext cx="12700" cy="41275"/>
            </a:xfrm>
            <a:custGeom>
              <a:avLst/>
              <a:gdLst>
                <a:gd name="T0" fmla="*/ 6 w 6"/>
                <a:gd name="T1" fmla="*/ 18 h 18"/>
                <a:gd name="T2" fmla="*/ 6 w 6"/>
                <a:gd name="T3" fmla="*/ 18 h 18"/>
                <a:gd name="T4" fmla="*/ 0 w 6"/>
                <a:gd name="T5" fmla="*/ 0 h 18"/>
                <a:gd name="T6" fmla="*/ 0 w 6"/>
                <a:gd name="T7" fmla="*/ 0 h 18"/>
                <a:gd name="T8" fmla="*/ 0 w 6"/>
                <a:gd name="T9" fmla="*/ 1 h 18"/>
                <a:gd name="T10" fmla="*/ 6 w 6"/>
                <a:gd name="T11" fmla="*/ 18 h 18"/>
              </a:gdLst>
              <a:ahLst/>
              <a:cxnLst>
                <a:cxn ang="0">
                  <a:pos x="T0" y="T1"/>
                </a:cxn>
                <a:cxn ang="0">
                  <a:pos x="T2" y="T3"/>
                </a:cxn>
                <a:cxn ang="0">
                  <a:pos x="T4" y="T5"/>
                </a:cxn>
                <a:cxn ang="0">
                  <a:pos x="T6" y="T7"/>
                </a:cxn>
                <a:cxn ang="0">
                  <a:pos x="T8" y="T9"/>
                </a:cxn>
                <a:cxn ang="0">
                  <a:pos x="T10" y="T11"/>
                </a:cxn>
              </a:cxnLst>
              <a:rect l="0" t="0" r="r" b="b"/>
              <a:pathLst>
                <a:path w="6" h="18">
                  <a:moveTo>
                    <a:pt x="6" y="18"/>
                  </a:moveTo>
                  <a:cubicBezTo>
                    <a:pt x="6" y="18"/>
                    <a:pt x="6" y="18"/>
                    <a:pt x="6" y="18"/>
                  </a:cubicBezTo>
                  <a:cubicBezTo>
                    <a:pt x="6" y="17"/>
                    <a:pt x="1" y="2"/>
                    <a:pt x="0" y="0"/>
                  </a:cubicBezTo>
                  <a:cubicBezTo>
                    <a:pt x="0" y="0"/>
                    <a:pt x="0" y="0"/>
                    <a:pt x="0" y="0"/>
                  </a:cubicBezTo>
                  <a:cubicBezTo>
                    <a:pt x="0" y="0"/>
                    <a:pt x="0" y="0"/>
                    <a:pt x="0" y="1"/>
                  </a:cubicBezTo>
                  <a:cubicBezTo>
                    <a:pt x="6" y="18"/>
                    <a:pt x="6" y="18"/>
                    <a:pt x="6"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7" name="Freeform 916">
              <a:extLst>
                <a:ext uri="{FF2B5EF4-FFF2-40B4-BE49-F238E27FC236}">
                  <a16:creationId xmlns:a16="http://schemas.microsoft.com/office/drawing/2014/main" id="{3FF9CEA2-14FA-43F4-89EB-353476F9A694}"/>
                </a:ext>
              </a:extLst>
            </p:cNvPr>
            <p:cNvSpPr>
              <a:spLocks/>
            </p:cNvSpPr>
            <p:nvPr/>
          </p:nvSpPr>
          <p:spPr bwMode="auto">
            <a:xfrm>
              <a:off x="8435975" y="3089275"/>
              <a:ext cx="6350" cy="36513"/>
            </a:xfrm>
            <a:custGeom>
              <a:avLst/>
              <a:gdLst>
                <a:gd name="T0" fmla="*/ 3 w 3"/>
                <a:gd name="T1" fmla="*/ 16 h 16"/>
                <a:gd name="T2" fmla="*/ 0 w 3"/>
                <a:gd name="T3" fmla="*/ 0 h 16"/>
                <a:gd name="T4" fmla="*/ 3 w 3"/>
                <a:gd name="T5" fmla="*/ 16 h 16"/>
              </a:gdLst>
              <a:ahLst/>
              <a:cxnLst>
                <a:cxn ang="0">
                  <a:pos x="T0" y="T1"/>
                </a:cxn>
                <a:cxn ang="0">
                  <a:pos x="T2" y="T3"/>
                </a:cxn>
                <a:cxn ang="0">
                  <a:pos x="T4" y="T5"/>
                </a:cxn>
              </a:cxnLst>
              <a:rect l="0" t="0" r="r" b="b"/>
              <a:pathLst>
                <a:path w="3" h="16">
                  <a:moveTo>
                    <a:pt x="3" y="16"/>
                  </a:moveTo>
                  <a:cubicBezTo>
                    <a:pt x="3" y="12"/>
                    <a:pt x="1" y="4"/>
                    <a:pt x="0" y="0"/>
                  </a:cubicBezTo>
                  <a:cubicBezTo>
                    <a:pt x="3" y="16"/>
                    <a:pt x="3" y="16"/>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8" name="Freeform 917">
              <a:extLst>
                <a:ext uri="{FF2B5EF4-FFF2-40B4-BE49-F238E27FC236}">
                  <a16:creationId xmlns:a16="http://schemas.microsoft.com/office/drawing/2014/main" id="{8B33B416-0E48-49C5-99EF-8EDCA5B5A8DA}"/>
                </a:ext>
              </a:extLst>
            </p:cNvPr>
            <p:cNvSpPr>
              <a:spLocks/>
            </p:cNvSpPr>
            <p:nvPr/>
          </p:nvSpPr>
          <p:spPr bwMode="auto">
            <a:xfrm>
              <a:off x="8342313" y="2841625"/>
              <a:ext cx="17463" cy="38100"/>
            </a:xfrm>
            <a:custGeom>
              <a:avLst/>
              <a:gdLst>
                <a:gd name="T0" fmla="*/ 4 w 8"/>
                <a:gd name="T1" fmla="*/ 8 h 17"/>
                <a:gd name="T2" fmla="*/ 8 w 8"/>
                <a:gd name="T3" fmla="*/ 17 h 17"/>
                <a:gd name="T4" fmla="*/ 0 w 8"/>
                <a:gd name="T5" fmla="*/ 1 h 17"/>
                <a:gd name="T6" fmla="*/ 0 w 8"/>
                <a:gd name="T7" fmla="*/ 0 h 17"/>
                <a:gd name="T8" fmla="*/ 4 w 8"/>
                <a:gd name="T9" fmla="*/ 8 h 17"/>
              </a:gdLst>
              <a:ahLst/>
              <a:cxnLst>
                <a:cxn ang="0">
                  <a:pos x="T0" y="T1"/>
                </a:cxn>
                <a:cxn ang="0">
                  <a:pos x="T2" y="T3"/>
                </a:cxn>
                <a:cxn ang="0">
                  <a:pos x="T4" y="T5"/>
                </a:cxn>
                <a:cxn ang="0">
                  <a:pos x="T6" y="T7"/>
                </a:cxn>
                <a:cxn ang="0">
                  <a:pos x="T8" y="T9"/>
                </a:cxn>
              </a:cxnLst>
              <a:rect l="0" t="0" r="r" b="b"/>
              <a:pathLst>
                <a:path w="8" h="17">
                  <a:moveTo>
                    <a:pt x="4" y="8"/>
                  </a:moveTo>
                  <a:cubicBezTo>
                    <a:pt x="5" y="11"/>
                    <a:pt x="8" y="16"/>
                    <a:pt x="8" y="17"/>
                  </a:cubicBezTo>
                  <a:cubicBezTo>
                    <a:pt x="7" y="17"/>
                    <a:pt x="0" y="2"/>
                    <a:pt x="0" y="1"/>
                  </a:cubicBezTo>
                  <a:cubicBezTo>
                    <a:pt x="0" y="0"/>
                    <a:pt x="0" y="0"/>
                    <a:pt x="0" y="0"/>
                  </a:cubicBezTo>
                  <a:cubicBezTo>
                    <a:pt x="0" y="1"/>
                    <a:pt x="3" y="6"/>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9" name="Freeform 918">
              <a:extLst>
                <a:ext uri="{FF2B5EF4-FFF2-40B4-BE49-F238E27FC236}">
                  <a16:creationId xmlns:a16="http://schemas.microsoft.com/office/drawing/2014/main" id="{B5A32CF3-6D6F-49AD-B516-A6493A1C2AB2}"/>
                </a:ext>
              </a:extLst>
            </p:cNvPr>
            <p:cNvSpPr>
              <a:spLocks/>
            </p:cNvSpPr>
            <p:nvPr/>
          </p:nvSpPr>
          <p:spPr bwMode="auto">
            <a:xfrm>
              <a:off x="8378825" y="2921000"/>
              <a:ext cx="15875" cy="39688"/>
            </a:xfrm>
            <a:custGeom>
              <a:avLst/>
              <a:gdLst>
                <a:gd name="T0" fmla="*/ 3 w 7"/>
                <a:gd name="T1" fmla="*/ 8 h 17"/>
                <a:gd name="T2" fmla="*/ 7 w 7"/>
                <a:gd name="T3" fmla="*/ 17 h 17"/>
                <a:gd name="T4" fmla="*/ 0 w 7"/>
                <a:gd name="T5" fmla="*/ 0 h 17"/>
                <a:gd name="T6" fmla="*/ 0 w 7"/>
                <a:gd name="T7" fmla="*/ 0 h 17"/>
                <a:gd name="T8" fmla="*/ 3 w 7"/>
                <a:gd name="T9" fmla="*/ 8 h 17"/>
              </a:gdLst>
              <a:ahLst/>
              <a:cxnLst>
                <a:cxn ang="0">
                  <a:pos x="T0" y="T1"/>
                </a:cxn>
                <a:cxn ang="0">
                  <a:pos x="T2" y="T3"/>
                </a:cxn>
                <a:cxn ang="0">
                  <a:pos x="T4" y="T5"/>
                </a:cxn>
                <a:cxn ang="0">
                  <a:pos x="T6" y="T7"/>
                </a:cxn>
                <a:cxn ang="0">
                  <a:pos x="T8" y="T9"/>
                </a:cxn>
              </a:cxnLst>
              <a:rect l="0" t="0" r="r" b="b"/>
              <a:pathLst>
                <a:path w="7" h="17">
                  <a:moveTo>
                    <a:pt x="3" y="8"/>
                  </a:moveTo>
                  <a:cubicBezTo>
                    <a:pt x="5" y="12"/>
                    <a:pt x="6" y="16"/>
                    <a:pt x="7" y="17"/>
                  </a:cubicBezTo>
                  <a:cubicBezTo>
                    <a:pt x="6" y="16"/>
                    <a:pt x="0" y="1"/>
                    <a:pt x="0" y="0"/>
                  </a:cubicBezTo>
                  <a:cubicBezTo>
                    <a:pt x="0" y="0"/>
                    <a:pt x="0" y="0"/>
                    <a:pt x="0" y="0"/>
                  </a:cubicBezTo>
                  <a:cubicBezTo>
                    <a:pt x="0" y="0"/>
                    <a:pt x="2" y="5"/>
                    <a:pt x="3"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0" name="Freeform 919">
              <a:extLst>
                <a:ext uri="{FF2B5EF4-FFF2-40B4-BE49-F238E27FC236}">
                  <a16:creationId xmlns:a16="http://schemas.microsoft.com/office/drawing/2014/main" id="{DAB68D55-A4A8-4FC0-8CE3-121E36BBD0C5}"/>
                </a:ext>
              </a:extLst>
            </p:cNvPr>
            <p:cNvSpPr>
              <a:spLocks/>
            </p:cNvSpPr>
            <p:nvPr/>
          </p:nvSpPr>
          <p:spPr bwMode="auto">
            <a:xfrm>
              <a:off x="8235950" y="2738438"/>
              <a:ext cx="30163" cy="41275"/>
            </a:xfrm>
            <a:custGeom>
              <a:avLst/>
              <a:gdLst>
                <a:gd name="T0" fmla="*/ 8 w 13"/>
                <a:gd name="T1" fmla="*/ 8 h 18"/>
                <a:gd name="T2" fmla="*/ 11 w 13"/>
                <a:gd name="T3" fmla="*/ 17 h 18"/>
                <a:gd name="T4" fmla="*/ 1 w 13"/>
                <a:gd name="T5" fmla="*/ 1 h 18"/>
                <a:gd name="T6" fmla="*/ 8 w 13"/>
                <a:gd name="T7" fmla="*/ 8 h 18"/>
              </a:gdLst>
              <a:ahLst/>
              <a:cxnLst>
                <a:cxn ang="0">
                  <a:pos x="T0" y="T1"/>
                </a:cxn>
                <a:cxn ang="0">
                  <a:pos x="T2" y="T3"/>
                </a:cxn>
                <a:cxn ang="0">
                  <a:pos x="T4" y="T5"/>
                </a:cxn>
                <a:cxn ang="0">
                  <a:pos x="T6" y="T7"/>
                </a:cxn>
              </a:cxnLst>
              <a:rect l="0" t="0" r="r" b="b"/>
              <a:pathLst>
                <a:path w="13" h="18">
                  <a:moveTo>
                    <a:pt x="8" y="8"/>
                  </a:moveTo>
                  <a:cubicBezTo>
                    <a:pt x="12" y="13"/>
                    <a:pt x="13" y="18"/>
                    <a:pt x="11" y="17"/>
                  </a:cubicBezTo>
                  <a:cubicBezTo>
                    <a:pt x="8" y="16"/>
                    <a:pt x="0" y="4"/>
                    <a:pt x="1" y="1"/>
                  </a:cubicBezTo>
                  <a:cubicBezTo>
                    <a:pt x="3" y="0"/>
                    <a:pt x="6" y="5"/>
                    <a:pt x="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1" name="Freeform 920">
              <a:extLst>
                <a:ext uri="{FF2B5EF4-FFF2-40B4-BE49-F238E27FC236}">
                  <a16:creationId xmlns:a16="http://schemas.microsoft.com/office/drawing/2014/main" id="{EC9E244F-D088-4D2D-ADD1-7B11F31D2163}"/>
                </a:ext>
              </a:extLst>
            </p:cNvPr>
            <p:cNvSpPr>
              <a:spLocks/>
            </p:cNvSpPr>
            <p:nvPr/>
          </p:nvSpPr>
          <p:spPr bwMode="auto">
            <a:xfrm>
              <a:off x="8281988" y="2811463"/>
              <a:ext cx="26988" cy="41275"/>
            </a:xfrm>
            <a:custGeom>
              <a:avLst/>
              <a:gdLst>
                <a:gd name="T0" fmla="*/ 8 w 12"/>
                <a:gd name="T1" fmla="*/ 9 h 18"/>
                <a:gd name="T2" fmla="*/ 10 w 12"/>
                <a:gd name="T3" fmla="*/ 18 h 18"/>
                <a:gd name="T4" fmla="*/ 2 w 12"/>
                <a:gd name="T5" fmla="*/ 1 h 18"/>
                <a:gd name="T6" fmla="*/ 8 w 12"/>
                <a:gd name="T7" fmla="*/ 9 h 18"/>
              </a:gdLst>
              <a:ahLst/>
              <a:cxnLst>
                <a:cxn ang="0">
                  <a:pos x="T0" y="T1"/>
                </a:cxn>
                <a:cxn ang="0">
                  <a:pos x="T2" y="T3"/>
                </a:cxn>
                <a:cxn ang="0">
                  <a:pos x="T4" y="T5"/>
                </a:cxn>
                <a:cxn ang="0">
                  <a:pos x="T6" y="T7"/>
                </a:cxn>
              </a:cxnLst>
              <a:rect l="0" t="0" r="r" b="b"/>
              <a:pathLst>
                <a:path w="12" h="18">
                  <a:moveTo>
                    <a:pt x="8" y="9"/>
                  </a:moveTo>
                  <a:cubicBezTo>
                    <a:pt x="11" y="14"/>
                    <a:pt x="12" y="18"/>
                    <a:pt x="10" y="18"/>
                  </a:cubicBezTo>
                  <a:cubicBezTo>
                    <a:pt x="8" y="17"/>
                    <a:pt x="0" y="4"/>
                    <a:pt x="2" y="1"/>
                  </a:cubicBezTo>
                  <a:cubicBezTo>
                    <a:pt x="3" y="0"/>
                    <a:pt x="6" y="5"/>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2" name="Freeform 921">
              <a:extLst>
                <a:ext uri="{FF2B5EF4-FFF2-40B4-BE49-F238E27FC236}">
                  <a16:creationId xmlns:a16="http://schemas.microsoft.com/office/drawing/2014/main" id="{3E9336D2-7F13-47A2-8B86-435E96EE9002}"/>
                </a:ext>
              </a:extLst>
            </p:cNvPr>
            <p:cNvSpPr>
              <a:spLocks/>
            </p:cNvSpPr>
            <p:nvPr/>
          </p:nvSpPr>
          <p:spPr bwMode="auto">
            <a:xfrm>
              <a:off x="8131175" y="2600325"/>
              <a:ext cx="31750" cy="36513"/>
            </a:xfrm>
            <a:custGeom>
              <a:avLst/>
              <a:gdLst>
                <a:gd name="T0" fmla="*/ 9 w 14"/>
                <a:gd name="T1" fmla="*/ 7 h 16"/>
                <a:gd name="T2" fmla="*/ 13 w 14"/>
                <a:gd name="T3" fmla="*/ 15 h 16"/>
                <a:gd name="T4" fmla="*/ 1 w 14"/>
                <a:gd name="T5" fmla="*/ 1 h 16"/>
                <a:gd name="T6" fmla="*/ 9 w 14"/>
                <a:gd name="T7" fmla="*/ 7 h 16"/>
              </a:gdLst>
              <a:ahLst/>
              <a:cxnLst>
                <a:cxn ang="0">
                  <a:pos x="T0" y="T1"/>
                </a:cxn>
                <a:cxn ang="0">
                  <a:pos x="T2" y="T3"/>
                </a:cxn>
                <a:cxn ang="0">
                  <a:pos x="T4" y="T5"/>
                </a:cxn>
                <a:cxn ang="0">
                  <a:pos x="T6" y="T7"/>
                </a:cxn>
              </a:cxnLst>
              <a:rect l="0" t="0" r="r" b="b"/>
              <a:pathLst>
                <a:path w="14" h="16">
                  <a:moveTo>
                    <a:pt x="9" y="7"/>
                  </a:moveTo>
                  <a:cubicBezTo>
                    <a:pt x="13" y="12"/>
                    <a:pt x="14" y="15"/>
                    <a:pt x="13" y="15"/>
                  </a:cubicBezTo>
                  <a:cubicBezTo>
                    <a:pt x="11" y="16"/>
                    <a:pt x="0" y="4"/>
                    <a:pt x="1" y="1"/>
                  </a:cubicBezTo>
                  <a:cubicBezTo>
                    <a:pt x="2" y="0"/>
                    <a:pt x="6" y="4"/>
                    <a:pt x="9"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3" name="Freeform 922">
              <a:extLst>
                <a:ext uri="{FF2B5EF4-FFF2-40B4-BE49-F238E27FC236}">
                  <a16:creationId xmlns:a16="http://schemas.microsoft.com/office/drawing/2014/main" id="{F1BF69B5-8A63-4A40-B2EF-8CB0C57D4F95}"/>
                </a:ext>
              </a:extLst>
            </p:cNvPr>
            <p:cNvSpPr>
              <a:spLocks/>
            </p:cNvSpPr>
            <p:nvPr/>
          </p:nvSpPr>
          <p:spPr bwMode="auto">
            <a:xfrm>
              <a:off x="8185150" y="2667000"/>
              <a:ext cx="33338" cy="38100"/>
            </a:xfrm>
            <a:custGeom>
              <a:avLst/>
              <a:gdLst>
                <a:gd name="T0" fmla="*/ 9 w 14"/>
                <a:gd name="T1" fmla="*/ 8 h 17"/>
                <a:gd name="T2" fmla="*/ 12 w 14"/>
                <a:gd name="T3" fmla="*/ 16 h 17"/>
                <a:gd name="T4" fmla="*/ 1 w 14"/>
                <a:gd name="T5" fmla="*/ 1 h 17"/>
                <a:gd name="T6" fmla="*/ 9 w 14"/>
                <a:gd name="T7" fmla="*/ 8 h 17"/>
              </a:gdLst>
              <a:ahLst/>
              <a:cxnLst>
                <a:cxn ang="0">
                  <a:pos x="T0" y="T1"/>
                </a:cxn>
                <a:cxn ang="0">
                  <a:pos x="T2" y="T3"/>
                </a:cxn>
                <a:cxn ang="0">
                  <a:pos x="T4" y="T5"/>
                </a:cxn>
                <a:cxn ang="0">
                  <a:pos x="T6" y="T7"/>
                </a:cxn>
              </a:cxnLst>
              <a:rect l="0" t="0" r="r" b="b"/>
              <a:pathLst>
                <a:path w="14" h="17">
                  <a:moveTo>
                    <a:pt x="9" y="8"/>
                  </a:moveTo>
                  <a:cubicBezTo>
                    <a:pt x="12" y="13"/>
                    <a:pt x="14" y="17"/>
                    <a:pt x="12" y="16"/>
                  </a:cubicBezTo>
                  <a:cubicBezTo>
                    <a:pt x="9" y="16"/>
                    <a:pt x="0" y="4"/>
                    <a:pt x="1" y="1"/>
                  </a:cubicBezTo>
                  <a:cubicBezTo>
                    <a:pt x="2" y="0"/>
                    <a:pt x="6" y="5"/>
                    <a:pt x="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4" name="Freeform 923">
              <a:extLst>
                <a:ext uri="{FF2B5EF4-FFF2-40B4-BE49-F238E27FC236}">
                  <a16:creationId xmlns:a16="http://schemas.microsoft.com/office/drawing/2014/main" id="{54B85F82-5796-4B3D-966F-1B30495F8798}"/>
                </a:ext>
              </a:extLst>
            </p:cNvPr>
            <p:cNvSpPr>
              <a:spLocks/>
            </p:cNvSpPr>
            <p:nvPr/>
          </p:nvSpPr>
          <p:spPr bwMode="auto">
            <a:xfrm>
              <a:off x="8005763" y="2478088"/>
              <a:ext cx="38100" cy="30163"/>
            </a:xfrm>
            <a:custGeom>
              <a:avLst/>
              <a:gdLst>
                <a:gd name="T0" fmla="*/ 10 w 16"/>
                <a:gd name="T1" fmla="*/ 6 h 13"/>
                <a:gd name="T2" fmla="*/ 15 w 16"/>
                <a:gd name="T3" fmla="*/ 13 h 13"/>
                <a:gd name="T4" fmla="*/ 1 w 16"/>
                <a:gd name="T5" fmla="*/ 1 h 13"/>
                <a:gd name="T6" fmla="*/ 10 w 16"/>
                <a:gd name="T7" fmla="*/ 6 h 13"/>
              </a:gdLst>
              <a:ahLst/>
              <a:cxnLst>
                <a:cxn ang="0">
                  <a:pos x="T0" y="T1"/>
                </a:cxn>
                <a:cxn ang="0">
                  <a:pos x="T2" y="T3"/>
                </a:cxn>
                <a:cxn ang="0">
                  <a:pos x="T4" y="T5"/>
                </a:cxn>
                <a:cxn ang="0">
                  <a:pos x="T6" y="T7"/>
                </a:cxn>
              </a:cxnLst>
              <a:rect l="0" t="0" r="r" b="b"/>
              <a:pathLst>
                <a:path w="16" h="13">
                  <a:moveTo>
                    <a:pt x="10" y="6"/>
                  </a:moveTo>
                  <a:cubicBezTo>
                    <a:pt x="14" y="10"/>
                    <a:pt x="16" y="13"/>
                    <a:pt x="15" y="13"/>
                  </a:cubicBezTo>
                  <a:cubicBezTo>
                    <a:pt x="13" y="13"/>
                    <a:pt x="0" y="3"/>
                    <a:pt x="1" y="1"/>
                  </a:cubicBezTo>
                  <a:cubicBezTo>
                    <a:pt x="2" y="0"/>
                    <a:pt x="7" y="3"/>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5" name="Freeform 924">
              <a:extLst>
                <a:ext uri="{FF2B5EF4-FFF2-40B4-BE49-F238E27FC236}">
                  <a16:creationId xmlns:a16="http://schemas.microsoft.com/office/drawing/2014/main" id="{E62BB20B-98E7-47F6-8543-D558DBE98C21}"/>
                </a:ext>
              </a:extLst>
            </p:cNvPr>
            <p:cNvSpPr>
              <a:spLocks/>
            </p:cNvSpPr>
            <p:nvPr/>
          </p:nvSpPr>
          <p:spPr bwMode="auto">
            <a:xfrm>
              <a:off x="8070850" y="2536825"/>
              <a:ext cx="34925" cy="33338"/>
            </a:xfrm>
            <a:custGeom>
              <a:avLst/>
              <a:gdLst>
                <a:gd name="T0" fmla="*/ 9 w 15"/>
                <a:gd name="T1" fmla="*/ 6 h 14"/>
                <a:gd name="T2" fmla="*/ 14 w 15"/>
                <a:gd name="T3" fmla="*/ 14 h 14"/>
                <a:gd name="T4" fmla="*/ 1 w 15"/>
                <a:gd name="T5" fmla="*/ 0 h 14"/>
                <a:gd name="T6" fmla="*/ 9 w 15"/>
                <a:gd name="T7" fmla="*/ 6 h 14"/>
              </a:gdLst>
              <a:ahLst/>
              <a:cxnLst>
                <a:cxn ang="0">
                  <a:pos x="T0" y="T1"/>
                </a:cxn>
                <a:cxn ang="0">
                  <a:pos x="T2" y="T3"/>
                </a:cxn>
                <a:cxn ang="0">
                  <a:pos x="T4" y="T5"/>
                </a:cxn>
                <a:cxn ang="0">
                  <a:pos x="T6" y="T7"/>
                </a:cxn>
              </a:cxnLst>
              <a:rect l="0" t="0" r="r" b="b"/>
              <a:pathLst>
                <a:path w="15" h="14">
                  <a:moveTo>
                    <a:pt x="9" y="6"/>
                  </a:moveTo>
                  <a:cubicBezTo>
                    <a:pt x="13" y="11"/>
                    <a:pt x="15" y="14"/>
                    <a:pt x="14" y="14"/>
                  </a:cubicBezTo>
                  <a:cubicBezTo>
                    <a:pt x="12" y="14"/>
                    <a:pt x="0" y="3"/>
                    <a:pt x="1" y="0"/>
                  </a:cubicBezTo>
                  <a:cubicBezTo>
                    <a:pt x="2" y="0"/>
                    <a:pt x="7" y="4"/>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6" name="Freeform 925">
              <a:extLst>
                <a:ext uri="{FF2B5EF4-FFF2-40B4-BE49-F238E27FC236}">
                  <a16:creationId xmlns:a16="http://schemas.microsoft.com/office/drawing/2014/main" id="{0DCF9B94-0C9F-4ECD-AE10-B3B0C5386EE9}"/>
                </a:ext>
              </a:extLst>
            </p:cNvPr>
            <p:cNvSpPr>
              <a:spLocks/>
            </p:cNvSpPr>
            <p:nvPr/>
          </p:nvSpPr>
          <p:spPr bwMode="auto">
            <a:xfrm>
              <a:off x="8220075" y="2692400"/>
              <a:ext cx="30163" cy="38100"/>
            </a:xfrm>
            <a:custGeom>
              <a:avLst/>
              <a:gdLst>
                <a:gd name="T0" fmla="*/ 8 w 13"/>
                <a:gd name="T1" fmla="*/ 8 h 17"/>
                <a:gd name="T2" fmla="*/ 11 w 13"/>
                <a:gd name="T3" fmla="*/ 16 h 17"/>
                <a:gd name="T4" fmla="*/ 1 w 13"/>
                <a:gd name="T5" fmla="*/ 1 h 17"/>
                <a:gd name="T6" fmla="*/ 8 w 13"/>
                <a:gd name="T7" fmla="*/ 8 h 17"/>
              </a:gdLst>
              <a:ahLst/>
              <a:cxnLst>
                <a:cxn ang="0">
                  <a:pos x="T0" y="T1"/>
                </a:cxn>
                <a:cxn ang="0">
                  <a:pos x="T2" y="T3"/>
                </a:cxn>
                <a:cxn ang="0">
                  <a:pos x="T4" y="T5"/>
                </a:cxn>
                <a:cxn ang="0">
                  <a:pos x="T6" y="T7"/>
                </a:cxn>
              </a:cxnLst>
              <a:rect l="0" t="0" r="r" b="b"/>
              <a:pathLst>
                <a:path w="13" h="17">
                  <a:moveTo>
                    <a:pt x="8" y="8"/>
                  </a:moveTo>
                  <a:cubicBezTo>
                    <a:pt x="11" y="13"/>
                    <a:pt x="13" y="17"/>
                    <a:pt x="11" y="16"/>
                  </a:cubicBezTo>
                  <a:cubicBezTo>
                    <a:pt x="9" y="16"/>
                    <a:pt x="0" y="3"/>
                    <a:pt x="1" y="1"/>
                  </a:cubicBezTo>
                  <a:cubicBezTo>
                    <a:pt x="2" y="0"/>
                    <a:pt x="6" y="4"/>
                    <a:pt x="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7" name="Freeform 926">
              <a:extLst>
                <a:ext uri="{FF2B5EF4-FFF2-40B4-BE49-F238E27FC236}">
                  <a16:creationId xmlns:a16="http://schemas.microsoft.com/office/drawing/2014/main" id="{31DFE9E6-52F3-450B-81F6-AEF2F911DE47}"/>
                </a:ext>
              </a:extLst>
            </p:cNvPr>
            <p:cNvSpPr>
              <a:spLocks/>
            </p:cNvSpPr>
            <p:nvPr/>
          </p:nvSpPr>
          <p:spPr bwMode="auto">
            <a:xfrm>
              <a:off x="8267700" y="2762250"/>
              <a:ext cx="28575" cy="42863"/>
            </a:xfrm>
            <a:custGeom>
              <a:avLst/>
              <a:gdLst>
                <a:gd name="T0" fmla="*/ 8 w 12"/>
                <a:gd name="T1" fmla="*/ 8 h 18"/>
                <a:gd name="T2" fmla="*/ 11 w 12"/>
                <a:gd name="T3" fmla="*/ 17 h 18"/>
                <a:gd name="T4" fmla="*/ 1 w 12"/>
                <a:gd name="T5" fmla="*/ 1 h 18"/>
                <a:gd name="T6" fmla="*/ 8 w 12"/>
                <a:gd name="T7" fmla="*/ 8 h 18"/>
              </a:gdLst>
              <a:ahLst/>
              <a:cxnLst>
                <a:cxn ang="0">
                  <a:pos x="T0" y="T1"/>
                </a:cxn>
                <a:cxn ang="0">
                  <a:pos x="T2" y="T3"/>
                </a:cxn>
                <a:cxn ang="0">
                  <a:pos x="T4" y="T5"/>
                </a:cxn>
                <a:cxn ang="0">
                  <a:pos x="T6" y="T7"/>
                </a:cxn>
              </a:cxnLst>
              <a:rect l="0" t="0" r="r" b="b"/>
              <a:pathLst>
                <a:path w="12" h="18">
                  <a:moveTo>
                    <a:pt x="8" y="8"/>
                  </a:moveTo>
                  <a:cubicBezTo>
                    <a:pt x="11" y="13"/>
                    <a:pt x="12" y="18"/>
                    <a:pt x="11" y="17"/>
                  </a:cubicBezTo>
                  <a:cubicBezTo>
                    <a:pt x="8" y="17"/>
                    <a:pt x="0" y="4"/>
                    <a:pt x="1" y="1"/>
                  </a:cubicBezTo>
                  <a:cubicBezTo>
                    <a:pt x="2" y="0"/>
                    <a:pt x="6" y="5"/>
                    <a:pt x="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8" name="Freeform 927">
              <a:extLst>
                <a:ext uri="{FF2B5EF4-FFF2-40B4-BE49-F238E27FC236}">
                  <a16:creationId xmlns:a16="http://schemas.microsoft.com/office/drawing/2014/main" id="{772ADCAF-8DFF-4250-83C6-7491E29CA8C1}"/>
                </a:ext>
              </a:extLst>
            </p:cNvPr>
            <p:cNvSpPr>
              <a:spLocks/>
            </p:cNvSpPr>
            <p:nvPr/>
          </p:nvSpPr>
          <p:spPr bwMode="auto">
            <a:xfrm>
              <a:off x="8110538" y="2559050"/>
              <a:ext cx="31750" cy="33338"/>
            </a:xfrm>
            <a:custGeom>
              <a:avLst/>
              <a:gdLst>
                <a:gd name="T0" fmla="*/ 8 w 14"/>
                <a:gd name="T1" fmla="*/ 7 h 15"/>
                <a:gd name="T2" fmla="*/ 13 w 14"/>
                <a:gd name="T3" fmla="*/ 15 h 15"/>
                <a:gd name="T4" fmla="*/ 0 w 14"/>
                <a:gd name="T5" fmla="*/ 1 h 15"/>
                <a:gd name="T6" fmla="*/ 8 w 14"/>
                <a:gd name="T7" fmla="*/ 7 h 15"/>
              </a:gdLst>
              <a:ahLst/>
              <a:cxnLst>
                <a:cxn ang="0">
                  <a:pos x="T0" y="T1"/>
                </a:cxn>
                <a:cxn ang="0">
                  <a:pos x="T2" y="T3"/>
                </a:cxn>
                <a:cxn ang="0">
                  <a:pos x="T4" y="T5"/>
                </a:cxn>
                <a:cxn ang="0">
                  <a:pos x="T6" y="T7"/>
                </a:cxn>
              </a:cxnLst>
              <a:rect l="0" t="0" r="r" b="b"/>
              <a:pathLst>
                <a:path w="14" h="15">
                  <a:moveTo>
                    <a:pt x="8" y="7"/>
                  </a:moveTo>
                  <a:cubicBezTo>
                    <a:pt x="12" y="11"/>
                    <a:pt x="14" y="15"/>
                    <a:pt x="13" y="15"/>
                  </a:cubicBezTo>
                  <a:cubicBezTo>
                    <a:pt x="11" y="15"/>
                    <a:pt x="0" y="3"/>
                    <a:pt x="0" y="1"/>
                  </a:cubicBezTo>
                  <a:cubicBezTo>
                    <a:pt x="1" y="0"/>
                    <a:pt x="5" y="4"/>
                    <a:pt x="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39" name="Freeform 928">
              <a:extLst>
                <a:ext uri="{FF2B5EF4-FFF2-40B4-BE49-F238E27FC236}">
                  <a16:creationId xmlns:a16="http://schemas.microsoft.com/office/drawing/2014/main" id="{FA385A71-3707-4BFE-8029-031A6CA43ED0}"/>
                </a:ext>
              </a:extLst>
            </p:cNvPr>
            <p:cNvSpPr>
              <a:spLocks/>
            </p:cNvSpPr>
            <p:nvPr/>
          </p:nvSpPr>
          <p:spPr bwMode="auto">
            <a:xfrm>
              <a:off x="8167688" y="2622550"/>
              <a:ext cx="30163" cy="36513"/>
            </a:xfrm>
            <a:custGeom>
              <a:avLst/>
              <a:gdLst>
                <a:gd name="T0" fmla="*/ 8 w 13"/>
                <a:gd name="T1" fmla="*/ 8 h 16"/>
                <a:gd name="T2" fmla="*/ 12 w 13"/>
                <a:gd name="T3" fmla="*/ 16 h 16"/>
                <a:gd name="T4" fmla="*/ 1 w 13"/>
                <a:gd name="T5" fmla="*/ 1 h 16"/>
                <a:gd name="T6" fmla="*/ 8 w 13"/>
                <a:gd name="T7" fmla="*/ 8 h 16"/>
              </a:gdLst>
              <a:ahLst/>
              <a:cxnLst>
                <a:cxn ang="0">
                  <a:pos x="T0" y="T1"/>
                </a:cxn>
                <a:cxn ang="0">
                  <a:pos x="T2" y="T3"/>
                </a:cxn>
                <a:cxn ang="0">
                  <a:pos x="T4" y="T5"/>
                </a:cxn>
                <a:cxn ang="0">
                  <a:pos x="T6" y="T7"/>
                </a:cxn>
              </a:cxnLst>
              <a:rect l="0" t="0" r="r" b="b"/>
              <a:pathLst>
                <a:path w="13" h="16">
                  <a:moveTo>
                    <a:pt x="8" y="8"/>
                  </a:moveTo>
                  <a:cubicBezTo>
                    <a:pt x="11" y="12"/>
                    <a:pt x="13" y="16"/>
                    <a:pt x="12" y="16"/>
                  </a:cubicBezTo>
                  <a:cubicBezTo>
                    <a:pt x="10" y="16"/>
                    <a:pt x="0" y="4"/>
                    <a:pt x="1" y="1"/>
                  </a:cubicBezTo>
                  <a:cubicBezTo>
                    <a:pt x="2" y="0"/>
                    <a:pt x="5" y="4"/>
                    <a:pt x="8"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0" name="Freeform 929">
              <a:extLst>
                <a:ext uri="{FF2B5EF4-FFF2-40B4-BE49-F238E27FC236}">
                  <a16:creationId xmlns:a16="http://schemas.microsoft.com/office/drawing/2014/main" id="{2FD1B54B-BFB4-48E9-AEF1-C9D43920F618}"/>
                </a:ext>
              </a:extLst>
            </p:cNvPr>
            <p:cNvSpPr>
              <a:spLocks/>
            </p:cNvSpPr>
            <p:nvPr/>
          </p:nvSpPr>
          <p:spPr bwMode="auto">
            <a:xfrm>
              <a:off x="7981950" y="2441575"/>
              <a:ext cx="36513" cy="28575"/>
            </a:xfrm>
            <a:custGeom>
              <a:avLst/>
              <a:gdLst>
                <a:gd name="T0" fmla="*/ 9 w 16"/>
                <a:gd name="T1" fmla="*/ 6 h 13"/>
                <a:gd name="T2" fmla="*/ 15 w 16"/>
                <a:gd name="T3" fmla="*/ 13 h 13"/>
                <a:gd name="T4" fmla="*/ 0 w 16"/>
                <a:gd name="T5" fmla="*/ 1 h 13"/>
                <a:gd name="T6" fmla="*/ 9 w 16"/>
                <a:gd name="T7" fmla="*/ 6 h 13"/>
              </a:gdLst>
              <a:ahLst/>
              <a:cxnLst>
                <a:cxn ang="0">
                  <a:pos x="T0" y="T1"/>
                </a:cxn>
                <a:cxn ang="0">
                  <a:pos x="T2" y="T3"/>
                </a:cxn>
                <a:cxn ang="0">
                  <a:pos x="T4" y="T5"/>
                </a:cxn>
                <a:cxn ang="0">
                  <a:pos x="T6" y="T7"/>
                </a:cxn>
              </a:cxnLst>
              <a:rect l="0" t="0" r="r" b="b"/>
              <a:pathLst>
                <a:path w="16" h="13">
                  <a:moveTo>
                    <a:pt x="9" y="6"/>
                  </a:moveTo>
                  <a:cubicBezTo>
                    <a:pt x="13" y="10"/>
                    <a:pt x="16" y="13"/>
                    <a:pt x="15" y="13"/>
                  </a:cubicBezTo>
                  <a:cubicBezTo>
                    <a:pt x="13" y="13"/>
                    <a:pt x="0" y="3"/>
                    <a:pt x="0" y="1"/>
                  </a:cubicBezTo>
                  <a:cubicBezTo>
                    <a:pt x="1" y="0"/>
                    <a:pt x="5" y="3"/>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1" name="Freeform 930">
              <a:extLst>
                <a:ext uri="{FF2B5EF4-FFF2-40B4-BE49-F238E27FC236}">
                  <a16:creationId xmlns:a16="http://schemas.microsoft.com/office/drawing/2014/main" id="{6A4424EA-E2AE-425E-AB6C-D5A8358FA8D3}"/>
                </a:ext>
              </a:extLst>
            </p:cNvPr>
            <p:cNvSpPr>
              <a:spLocks/>
            </p:cNvSpPr>
            <p:nvPr/>
          </p:nvSpPr>
          <p:spPr bwMode="auto">
            <a:xfrm>
              <a:off x="8048625" y="2498725"/>
              <a:ext cx="33338" cy="30163"/>
            </a:xfrm>
            <a:custGeom>
              <a:avLst/>
              <a:gdLst>
                <a:gd name="T0" fmla="*/ 9 w 15"/>
                <a:gd name="T1" fmla="*/ 6 h 13"/>
                <a:gd name="T2" fmla="*/ 14 w 15"/>
                <a:gd name="T3" fmla="*/ 13 h 13"/>
                <a:gd name="T4" fmla="*/ 0 w 15"/>
                <a:gd name="T5" fmla="*/ 0 h 13"/>
                <a:gd name="T6" fmla="*/ 9 w 15"/>
                <a:gd name="T7" fmla="*/ 6 h 13"/>
              </a:gdLst>
              <a:ahLst/>
              <a:cxnLst>
                <a:cxn ang="0">
                  <a:pos x="T0" y="T1"/>
                </a:cxn>
                <a:cxn ang="0">
                  <a:pos x="T2" y="T3"/>
                </a:cxn>
                <a:cxn ang="0">
                  <a:pos x="T4" y="T5"/>
                </a:cxn>
                <a:cxn ang="0">
                  <a:pos x="T6" y="T7"/>
                </a:cxn>
              </a:cxnLst>
              <a:rect l="0" t="0" r="r" b="b"/>
              <a:pathLst>
                <a:path w="15" h="13">
                  <a:moveTo>
                    <a:pt x="9" y="6"/>
                  </a:moveTo>
                  <a:cubicBezTo>
                    <a:pt x="12" y="10"/>
                    <a:pt x="15" y="13"/>
                    <a:pt x="14" y="13"/>
                  </a:cubicBezTo>
                  <a:cubicBezTo>
                    <a:pt x="12" y="13"/>
                    <a:pt x="0" y="3"/>
                    <a:pt x="0" y="0"/>
                  </a:cubicBezTo>
                  <a:cubicBezTo>
                    <a:pt x="1" y="0"/>
                    <a:pt x="6" y="3"/>
                    <a:pt x="9"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2" name="Freeform 931">
              <a:extLst>
                <a:ext uri="{FF2B5EF4-FFF2-40B4-BE49-F238E27FC236}">
                  <a16:creationId xmlns:a16="http://schemas.microsoft.com/office/drawing/2014/main" id="{112C30D7-63C7-4D36-8BC9-3B98FA439158}"/>
                </a:ext>
              </a:extLst>
            </p:cNvPr>
            <p:cNvSpPr>
              <a:spLocks/>
            </p:cNvSpPr>
            <p:nvPr/>
          </p:nvSpPr>
          <p:spPr bwMode="auto">
            <a:xfrm>
              <a:off x="8251825" y="2714625"/>
              <a:ext cx="25400" cy="39688"/>
            </a:xfrm>
            <a:custGeom>
              <a:avLst/>
              <a:gdLst>
                <a:gd name="T0" fmla="*/ 6 w 11"/>
                <a:gd name="T1" fmla="*/ 8 h 17"/>
                <a:gd name="T2" fmla="*/ 10 w 11"/>
                <a:gd name="T3" fmla="*/ 17 h 17"/>
                <a:gd name="T4" fmla="*/ 0 w 11"/>
                <a:gd name="T5" fmla="*/ 1 h 17"/>
                <a:gd name="T6" fmla="*/ 6 w 11"/>
                <a:gd name="T7" fmla="*/ 8 h 17"/>
              </a:gdLst>
              <a:ahLst/>
              <a:cxnLst>
                <a:cxn ang="0">
                  <a:pos x="T0" y="T1"/>
                </a:cxn>
                <a:cxn ang="0">
                  <a:pos x="T2" y="T3"/>
                </a:cxn>
                <a:cxn ang="0">
                  <a:pos x="T4" y="T5"/>
                </a:cxn>
                <a:cxn ang="0">
                  <a:pos x="T6" y="T7"/>
                </a:cxn>
              </a:cxnLst>
              <a:rect l="0" t="0" r="r" b="b"/>
              <a:pathLst>
                <a:path w="11" h="17">
                  <a:moveTo>
                    <a:pt x="6" y="8"/>
                  </a:moveTo>
                  <a:cubicBezTo>
                    <a:pt x="9" y="12"/>
                    <a:pt x="11" y="17"/>
                    <a:pt x="10" y="17"/>
                  </a:cubicBezTo>
                  <a:cubicBezTo>
                    <a:pt x="9" y="17"/>
                    <a:pt x="0" y="4"/>
                    <a:pt x="0" y="1"/>
                  </a:cubicBezTo>
                  <a:cubicBezTo>
                    <a:pt x="1" y="0"/>
                    <a:pt x="4" y="4"/>
                    <a:pt x="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3" name="Freeform 932">
              <a:extLst>
                <a:ext uri="{FF2B5EF4-FFF2-40B4-BE49-F238E27FC236}">
                  <a16:creationId xmlns:a16="http://schemas.microsoft.com/office/drawing/2014/main" id="{1B5463AE-227A-4D79-8A78-BD0A31B277DE}"/>
                </a:ext>
              </a:extLst>
            </p:cNvPr>
            <p:cNvSpPr>
              <a:spLocks/>
            </p:cNvSpPr>
            <p:nvPr/>
          </p:nvSpPr>
          <p:spPr bwMode="auto">
            <a:xfrm>
              <a:off x="8297863" y="2787650"/>
              <a:ext cx="25400" cy="42863"/>
            </a:xfrm>
            <a:custGeom>
              <a:avLst/>
              <a:gdLst>
                <a:gd name="T0" fmla="*/ 6 w 11"/>
                <a:gd name="T1" fmla="*/ 8 h 18"/>
                <a:gd name="T2" fmla="*/ 10 w 11"/>
                <a:gd name="T3" fmla="*/ 17 h 18"/>
                <a:gd name="T4" fmla="*/ 1 w 11"/>
                <a:gd name="T5" fmla="*/ 1 h 18"/>
                <a:gd name="T6" fmla="*/ 6 w 11"/>
                <a:gd name="T7" fmla="*/ 8 h 18"/>
              </a:gdLst>
              <a:ahLst/>
              <a:cxnLst>
                <a:cxn ang="0">
                  <a:pos x="T0" y="T1"/>
                </a:cxn>
                <a:cxn ang="0">
                  <a:pos x="T2" y="T3"/>
                </a:cxn>
                <a:cxn ang="0">
                  <a:pos x="T4" y="T5"/>
                </a:cxn>
                <a:cxn ang="0">
                  <a:pos x="T6" y="T7"/>
                </a:cxn>
              </a:cxnLst>
              <a:rect l="0" t="0" r="r" b="b"/>
              <a:pathLst>
                <a:path w="11" h="18">
                  <a:moveTo>
                    <a:pt x="6" y="8"/>
                  </a:moveTo>
                  <a:cubicBezTo>
                    <a:pt x="9" y="13"/>
                    <a:pt x="11" y="18"/>
                    <a:pt x="10" y="17"/>
                  </a:cubicBezTo>
                  <a:cubicBezTo>
                    <a:pt x="8" y="16"/>
                    <a:pt x="0" y="3"/>
                    <a:pt x="1" y="1"/>
                  </a:cubicBezTo>
                  <a:cubicBezTo>
                    <a:pt x="1" y="0"/>
                    <a:pt x="4" y="4"/>
                    <a:pt x="6"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4" name="Freeform 933">
              <a:extLst>
                <a:ext uri="{FF2B5EF4-FFF2-40B4-BE49-F238E27FC236}">
                  <a16:creationId xmlns:a16="http://schemas.microsoft.com/office/drawing/2014/main" id="{F29DA76A-5163-47E9-A1C5-15F47D055974}"/>
                </a:ext>
              </a:extLst>
            </p:cNvPr>
            <p:cNvSpPr>
              <a:spLocks/>
            </p:cNvSpPr>
            <p:nvPr/>
          </p:nvSpPr>
          <p:spPr bwMode="auto">
            <a:xfrm>
              <a:off x="8143875" y="2579688"/>
              <a:ext cx="30163" cy="33338"/>
            </a:xfrm>
            <a:custGeom>
              <a:avLst/>
              <a:gdLst>
                <a:gd name="T0" fmla="*/ 8 w 13"/>
                <a:gd name="T1" fmla="*/ 7 h 15"/>
                <a:gd name="T2" fmla="*/ 12 w 13"/>
                <a:gd name="T3" fmla="*/ 15 h 15"/>
                <a:gd name="T4" fmla="*/ 0 w 13"/>
                <a:gd name="T5" fmla="*/ 1 h 15"/>
                <a:gd name="T6" fmla="*/ 8 w 13"/>
                <a:gd name="T7" fmla="*/ 7 h 15"/>
              </a:gdLst>
              <a:ahLst/>
              <a:cxnLst>
                <a:cxn ang="0">
                  <a:pos x="T0" y="T1"/>
                </a:cxn>
                <a:cxn ang="0">
                  <a:pos x="T2" y="T3"/>
                </a:cxn>
                <a:cxn ang="0">
                  <a:pos x="T4" y="T5"/>
                </a:cxn>
                <a:cxn ang="0">
                  <a:pos x="T6" y="T7"/>
                </a:cxn>
              </a:cxnLst>
              <a:rect l="0" t="0" r="r" b="b"/>
              <a:pathLst>
                <a:path w="13" h="15">
                  <a:moveTo>
                    <a:pt x="8" y="7"/>
                  </a:moveTo>
                  <a:cubicBezTo>
                    <a:pt x="11" y="11"/>
                    <a:pt x="13" y="15"/>
                    <a:pt x="12" y="15"/>
                  </a:cubicBezTo>
                  <a:cubicBezTo>
                    <a:pt x="11" y="15"/>
                    <a:pt x="0" y="3"/>
                    <a:pt x="0" y="1"/>
                  </a:cubicBezTo>
                  <a:cubicBezTo>
                    <a:pt x="1" y="0"/>
                    <a:pt x="5" y="4"/>
                    <a:pt x="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5" name="Freeform 934">
              <a:extLst>
                <a:ext uri="{FF2B5EF4-FFF2-40B4-BE49-F238E27FC236}">
                  <a16:creationId xmlns:a16="http://schemas.microsoft.com/office/drawing/2014/main" id="{BFACA85F-1DAE-4B5A-846F-2003A9D75C0B}"/>
                </a:ext>
              </a:extLst>
            </p:cNvPr>
            <p:cNvSpPr>
              <a:spLocks/>
            </p:cNvSpPr>
            <p:nvPr/>
          </p:nvSpPr>
          <p:spPr bwMode="auto">
            <a:xfrm>
              <a:off x="8201025" y="2646363"/>
              <a:ext cx="28575" cy="36513"/>
            </a:xfrm>
            <a:custGeom>
              <a:avLst/>
              <a:gdLst>
                <a:gd name="T0" fmla="*/ 6 w 12"/>
                <a:gd name="T1" fmla="*/ 7 h 16"/>
                <a:gd name="T2" fmla="*/ 11 w 12"/>
                <a:gd name="T3" fmla="*/ 16 h 16"/>
                <a:gd name="T4" fmla="*/ 0 w 12"/>
                <a:gd name="T5" fmla="*/ 1 h 16"/>
                <a:gd name="T6" fmla="*/ 6 w 12"/>
                <a:gd name="T7" fmla="*/ 7 h 16"/>
              </a:gdLst>
              <a:ahLst/>
              <a:cxnLst>
                <a:cxn ang="0">
                  <a:pos x="T0" y="T1"/>
                </a:cxn>
                <a:cxn ang="0">
                  <a:pos x="T2" y="T3"/>
                </a:cxn>
                <a:cxn ang="0">
                  <a:pos x="T4" y="T5"/>
                </a:cxn>
                <a:cxn ang="0">
                  <a:pos x="T6" y="T7"/>
                </a:cxn>
              </a:cxnLst>
              <a:rect l="0" t="0" r="r" b="b"/>
              <a:pathLst>
                <a:path w="12" h="16">
                  <a:moveTo>
                    <a:pt x="6" y="7"/>
                  </a:moveTo>
                  <a:cubicBezTo>
                    <a:pt x="10" y="12"/>
                    <a:pt x="12" y="15"/>
                    <a:pt x="11" y="16"/>
                  </a:cubicBezTo>
                  <a:cubicBezTo>
                    <a:pt x="10" y="16"/>
                    <a:pt x="0" y="3"/>
                    <a:pt x="0" y="1"/>
                  </a:cubicBezTo>
                  <a:cubicBezTo>
                    <a:pt x="0" y="0"/>
                    <a:pt x="4" y="4"/>
                    <a:pt x="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6" name="Freeform 935">
              <a:extLst>
                <a:ext uri="{FF2B5EF4-FFF2-40B4-BE49-F238E27FC236}">
                  <a16:creationId xmlns:a16="http://schemas.microsoft.com/office/drawing/2014/main" id="{7AA8F4E1-EAE0-4716-92FB-63130BA07EC6}"/>
                </a:ext>
              </a:extLst>
            </p:cNvPr>
            <p:cNvSpPr>
              <a:spLocks/>
            </p:cNvSpPr>
            <p:nvPr/>
          </p:nvSpPr>
          <p:spPr bwMode="auto">
            <a:xfrm>
              <a:off x="8020050" y="2459038"/>
              <a:ext cx="34925" cy="30163"/>
            </a:xfrm>
            <a:custGeom>
              <a:avLst/>
              <a:gdLst>
                <a:gd name="T0" fmla="*/ 8 w 15"/>
                <a:gd name="T1" fmla="*/ 6 h 13"/>
                <a:gd name="T2" fmla="*/ 14 w 15"/>
                <a:gd name="T3" fmla="*/ 13 h 13"/>
                <a:gd name="T4" fmla="*/ 0 w 15"/>
                <a:gd name="T5" fmla="*/ 1 h 13"/>
                <a:gd name="T6" fmla="*/ 8 w 15"/>
                <a:gd name="T7" fmla="*/ 6 h 13"/>
              </a:gdLst>
              <a:ahLst/>
              <a:cxnLst>
                <a:cxn ang="0">
                  <a:pos x="T0" y="T1"/>
                </a:cxn>
                <a:cxn ang="0">
                  <a:pos x="T2" y="T3"/>
                </a:cxn>
                <a:cxn ang="0">
                  <a:pos x="T4" y="T5"/>
                </a:cxn>
                <a:cxn ang="0">
                  <a:pos x="T6" y="T7"/>
                </a:cxn>
              </a:cxnLst>
              <a:rect l="0" t="0" r="r" b="b"/>
              <a:pathLst>
                <a:path w="15" h="13">
                  <a:moveTo>
                    <a:pt x="8" y="6"/>
                  </a:moveTo>
                  <a:cubicBezTo>
                    <a:pt x="12" y="10"/>
                    <a:pt x="15" y="13"/>
                    <a:pt x="14" y="13"/>
                  </a:cubicBezTo>
                  <a:cubicBezTo>
                    <a:pt x="12" y="13"/>
                    <a:pt x="0" y="3"/>
                    <a:pt x="0" y="1"/>
                  </a:cubicBezTo>
                  <a:cubicBezTo>
                    <a:pt x="0" y="0"/>
                    <a:pt x="4" y="3"/>
                    <a:pt x="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7" name="Freeform 936">
              <a:extLst>
                <a:ext uri="{FF2B5EF4-FFF2-40B4-BE49-F238E27FC236}">
                  <a16:creationId xmlns:a16="http://schemas.microsoft.com/office/drawing/2014/main" id="{B2297773-426F-4B9D-A86E-FB7EC8FB4661}"/>
                </a:ext>
              </a:extLst>
            </p:cNvPr>
            <p:cNvSpPr>
              <a:spLocks/>
            </p:cNvSpPr>
            <p:nvPr/>
          </p:nvSpPr>
          <p:spPr bwMode="auto">
            <a:xfrm>
              <a:off x="8085138" y="2516188"/>
              <a:ext cx="31750" cy="33338"/>
            </a:xfrm>
            <a:custGeom>
              <a:avLst/>
              <a:gdLst>
                <a:gd name="T0" fmla="*/ 8 w 14"/>
                <a:gd name="T1" fmla="*/ 7 h 14"/>
                <a:gd name="T2" fmla="*/ 13 w 14"/>
                <a:gd name="T3" fmla="*/ 14 h 14"/>
                <a:gd name="T4" fmla="*/ 0 w 14"/>
                <a:gd name="T5" fmla="*/ 1 h 14"/>
                <a:gd name="T6" fmla="*/ 8 w 14"/>
                <a:gd name="T7" fmla="*/ 7 h 14"/>
              </a:gdLst>
              <a:ahLst/>
              <a:cxnLst>
                <a:cxn ang="0">
                  <a:pos x="T0" y="T1"/>
                </a:cxn>
                <a:cxn ang="0">
                  <a:pos x="T2" y="T3"/>
                </a:cxn>
                <a:cxn ang="0">
                  <a:pos x="T4" y="T5"/>
                </a:cxn>
                <a:cxn ang="0">
                  <a:pos x="T6" y="T7"/>
                </a:cxn>
              </a:cxnLst>
              <a:rect l="0" t="0" r="r" b="b"/>
              <a:pathLst>
                <a:path w="14" h="14">
                  <a:moveTo>
                    <a:pt x="8" y="7"/>
                  </a:moveTo>
                  <a:cubicBezTo>
                    <a:pt x="12" y="11"/>
                    <a:pt x="14" y="14"/>
                    <a:pt x="13" y="14"/>
                  </a:cubicBezTo>
                  <a:cubicBezTo>
                    <a:pt x="12" y="14"/>
                    <a:pt x="0" y="3"/>
                    <a:pt x="0" y="1"/>
                  </a:cubicBezTo>
                  <a:cubicBezTo>
                    <a:pt x="1" y="0"/>
                    <a:pt x="5" y="4"/>
                    <a:pt x="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8" name="Freeform 937">
              <a:extLst>
                <a:ext uri="{FF2B5EF4-FFF2-40B4-BE49-F238E27FC236}">
                  <a16:creationId xmlns:a16="http://schemas.microsoft.com/office/drawing/2014/main" id="{66A296DA-996E-4F41-9BB7-CD3B2FE8A3F5}"/>
                </a:ext>
              </a:extLst>
            </p:cNvPr>
            <p:cNvSpPr>
              <a:spLocks/>
            </p:cNvSpPr>
            <p:nvPr/>
          </p:nvSpPr>
          <p:spPr bwMode="auto">
            <a:xfrm>
              <a:off x="8229600" y="2671763"/>
              <a:ext cx="25400" cy="36513"/>
            </a:xfrm>
            <a:custGeom>
              <a:avLst/>
              <a:gdLst>
                <a:gd name="T0" fmla="*/ 6 w 11"/>
                <a:gd name="T1" fmla="*/ 7 h 16"/>
                <a:gd name="T2" fmla="*/ 11 w 11"/>
                <a:gd name="T3" fmla="*/ 15 h 16"/>
                <a:gd name="T4" fmla="*/ 0 w 11"/>
                <a:gd name="T5" fmla="*/ 0 h 16"/>
                <a:gd name="T6" fmla="*/ 0 w 11"/>
                <a:gd name="T7" fmla="*/ 0 h 16"/>
                <a:gd name="T8" fmla="*/ 6 w 11"/>
                <a:gd name="T9" fmla="*/ 7 h 16"/>
              </a:gdLst>
              <a:ahLst/>
              <a:cxnLst>
                <a:cxn ang="0">
                  <a:pos x="T0" y="T1"/>
                </a:cxn>
                <a:cxn ang="0">
                  <a:pos x="T2" y="T3"/>
                </a:cxn>
                <a:cxn ang="0">
                  <a:pos x="T4" y="T5"/>
                </a:cxn>
                <a:cxn ang="0">
                  <a:pos x="T6" y="T7"/>
                </a:cxn>
                <a:cxn ang="0">
                  <a:pos x="T8" y="T9"/>
                </a:cxn>
              </a:cxnLst>
              <a:rect l="0" t="0" r="r" b="b"/>
              <a:pathLst>
                <a:path w="11" h="16">
                  <a:moveTo>
                    <a:pt x="6" y="7"/>
                  </a:moveTo>
                  <a:cubicBezTo>
                    <a:pt x="8" y="10"/>
                    <a:pt x="11" y="14"/>
                    <a:pt x="11" y="15"/>
                  </a:cubicBezTo>
                  <a:cubicBezTo>
                    <a:pt x="10" y="16"/>
                    <a:pt x="0" y="2"/>
                    <a:pt x="0" y="0"/>
                  </a:cubicBezTo>
                  <a:cubicBezTo>
                    <a:pt x="0" y="0"/>
                    <a:pt x="0" y="0"/>
                    <a:pt x="0" y="0"/>
                  </a:cubicBezTo>
                  <a:cubicBezTo>
                    <a:pt x="1" y="0"/>
                    <a:pt x="4" y="4"/>
                    <a:pt x="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9" name="Freeform 938">
              <a:extLst>
                <a:ext uri="{FF2B5EF4-FFF2-40B4-BE49-F238E27FC236}">
                  <a16:creationId xmlns:a16="http://schemas.microsoft.com/office/drawing/2014/main" id="{1C8A8F50-3012-4259-A0FC-855DE976C1A2}"/>
                </a:ext>
              </a:extLst>
            </p:cNvPr>
            <p:cNvSpPr>
              <a:spLocks/>
            </p:cNvSpPr>
            <p:nvPr/>
          </p:nvSpPr>
          <p:spPr bwMode="auto">
            <a:xfrm>
              <a:off x="8277225" y="2741613"/>
              <a:ext cx="23813" cy="38100"/>
            </a:xfrm>
            <a:custGeom>
              <a:avLst/>
              <a:gdLst>
                <a:gd name="T0" fmla="*/ 6 w 10"/>
                <a:gd name="T1" fmla="*/ 7 h 16"/>
                <a:gd name="T2" fmla="*/ 10 w 10"/>
                <a:gd name="T3" fmla="*/ 16 h 16"/>
                <a:gd name="T4" fmla="*/ 10 w 10"/>
                <a:gd name="T5" fmla="*/ 16 h 16"/>
                <a:gd name="T6" fmla="*/ 0 w 10"/>
                <a:gd name="T7" fmla="*/ 0 h 16"/>
                <a:gd name="T8" fmla="*/ 0 w 10"/>
                <a:gd name="T9" fmla="*/ 0 h 16"/>
                <a:gd name="T10" fmla="*/ 0 w 10"/>
                <a:gd name="T11" fmla="*/ 0 h 16"/>
                <a:gd name="T12" fmla="*/ 6 w 10"/>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10" h="16">
                  <a:moveTo>
                    <a:pt x="6" y="7"/>
                  </a:moveTo>
                  <a:cubicBezTo>
                    <a:pt x="8" y="10"/>
                    <a:pt x="10" y="15"/>
                    <a:pt x="10" y="16"/>
                  </a:cubicBezTo>
                  <a:cubicBezTo>
                    <a:pt x="10" y="16"/>
                    <a:pt x="10" y="16"/>
                    <a:pt x="10" y="16"/>
                  </a:cubicBezTo>
                  <a:cubicBezTo>
                    <a:pt x="9" y="15"/>
                    <a:pt x="1" y="2"/>
                    <a:pt x="0" y="0"/>
                  </a:cubicBezTo>
                  <a:cubicBezTo>
                    <a:pt x="0" y="0"/>
                    <a:pt x="0" y="0"/>
                    <a:pt x="0" y="0"/>
                  </a:cubicBezTo>
                  <a:cubicBezTo>
                    <a:pt x="0" y="0"/>
                    <a:pt x="0" y="0"/>
                    <a:pt x="0" y="0"/>
                  </a:cubicBezTo>
                  <a:cubicBezTo>
                    <a:pt x="1" y="0"/>
                    <a:pt x="4" y="4"/>
                    <a:pt x="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0" name="Freeform 939">
              <a:extLst>
                <a:ext uri="{FF2B5EF4-FFF2-40B4-BE49-F238E27FC236}">
                  <a16:creationId xmlns:a16="http://schemas.microsoft.com/office/drawing/2014/main" id="{BBE35EFC-4989-44C7-AC50-027CB38643B6}"/>
                </a:ext>
              </a:extLst>
            </p:cNvPr>
            <p:cNvSpPr>
              <a:spLocks/>
            </p:cNvSpPr>
            <p:nvPr/>
          </p:nvSpPr>
          <p:spPr bwMode="auto">
            <a:xfrm>
              <a:off x="8116888" y="2540000"/>
              <a:ext cx="30163" cy="31750"/>
            </a:xfrm>
            <a:custGeom>
              <a:avLst/>
              <a:gdLst>
                <a:gd name="T0" fmla="*/ 7 w 13"/>
                <a:gd name="T1" fmla="*/ 6 h 14"/>
                <a:gd name="T2" fmla="*/ 13 w 13"/>
                <a:gd name="T3" fmla="*/ 14 h 14"/>
                <a:gd name="T4" fmla="*/ 0 w 13"/>
                <a:gd name="T5" fmla="*/ 0 h 14"/>
                <a:gd name="T6" fmla="*/ 0 w 13"/>
                <a:gd name="T7" fmla="*/ 0 h 14"/>
                <a:gd name="T8" fmla="*/ 7 w 13"/>
                <a:gd name="T9" fmla="*/ 6 h 14"/>
              </a:gdLst>
              <a:ahLst/>
              <a:cxnLst>
                <a:cxn ang="0">
                  <a:pos x="T0" y="T1"/>
                </a:cxn>
                <a:cxn ang="0">
                  <a:pos x="T2" y="T3"/>
                </a:cxn>
                <a:cxn ang="0">
                  <a:pos x="T4" y="T5"/>
                </a:cxn>
                <a:cxn ang="0">
                  <a:pos x="T6" y="T7"/>
                </a:cxn>
                <a:cxn ang="0">
                  <a:pos x="T8" y="T9"/>
                </a:cxn>
              </a:cxnLst>
              <a:rect l="0" t="0" r="r" b="b"/>
              <a:pathLst>
                <a:path w="13" h="14">
                  <a:moveTo>
                    <a:pt x="7" y="6"/>
                  </a:moveTo>
                  <a:cubicBezTo>
                    <a:pt x="9" y="8"/>
                    <a:pt x="13" y="13"/>
                    <a:pt x="13" y="14"/>
                  </a:cubicBezTo>
                  <a:cubicBezTo>
                    <a:pt x="12" y="14"/>
                    <a:pt x="0" y="2"/>
                    <a:pt x="0" y="0"/>
                  </a:cubicBezTo>
                  <a:cubicBezTo>
                    <a:pt x="0" y="0"/>
                    <a:pt x="0" y="0"/>
                    <a:pt x="0" y="0"/>
                  </a:cubicBezTo>
                  <a:cubicBezTo>
                    <a:pt x="1" y="0"/>
                    <a:pt x="5" y="3"/>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1" name="Freeform 940">
              <a:extLst>
                <a:ext uri="{FF2B5EF4-FFF2-40B4-BE49-F238E27FC236}">
                  <a16:creationId xmlns:a16="http://schemas.microsoft.com/office/drawing/2014/main" id="{D7820687-F101-4BFD-9546-A28F65354779}"/>
                </a:ext>
              </a:extLst>
            </p:cNvPr>
            <p:cNvSpPr>
              <a:spLocks/>
            </p:cNvSpPr>
            <p:nvPr/>
          </p:nvSpPr>
          <p:spPr bwMode="auto">
            <a:xfrm>
              <a:off x="8174038" y="2601913"/>
              <a:ext cx="26988" cy="34925"/>
            </a:xfrm>
            <a:custGeom>
              <a:avLst/>
              <a:gdLst>
                <a:gd name="T0" fmla="*/ 7 w 12"/>
                <a:gd name="T1" fmla="*/ 7 h 15"/>
                <a:gd name="T2" fmla="*/ 12 w 12"/>
                <a:gd name="T3" fmla="*/ 15 h 15"/>
                <a:gd name="T4" fmla="*/ 0 w 12"/>
                <a:gd name="T5" fmla="*/ 1 h 15"/>
                <a:gd name="T6" fmla="*/ 0 w 12"/>
                <a:gd name="T7" fmla="*/ 0 h 15"/>
                <a:gd name="T8" fmla="*/ 7 w 12"/>
                <a:gd name="T9" fmla="*/ 7 h 15"/>
              </a:gdLst>
              <a:ahLst/>
              <a:cxnLst>
                <a:cxn ang="0">
                  <a:pos x="T0" y="T1"/>
                </a:cxn>
                <a:cxn ang="0">
                  <a:pos x="T2" y="T3"/>
                </a:cxn>
                <a:cxn ang="0">
                  <a:pos x="T4" y="T5"/>
                </a:cxn>
                <a:cxn ang="0">
                  <a:pos x="T6" y="T7"/>
                </a:cxn>
                <a:cxn ang="0">
                  <a:pos x="T8" y="T9"/>
                </a:cxn>
              </a:cxnLst>
              <a:rect l="0" t="0" r="r" b="b"/>
              <a:pathLst>
                <a:path w="12" h="15">
                  <a:moveTo>
                    <a:pt x="7" y="7"/>
                  </a:moveTo>
                  <a:cubicBezTo>
                    <a:pt x="9" y="10"/>
                    <a:pt x="12" y="14"/>
                    <a:pt x="12" y="15"/>
                  </a:cubicBezTo>
                  <a:cubicBezTo>
                    <a:pt x="11" y="15"/>
                    <a:pt x="1" y="3"/>
                    <a:pt x="0" y="1"/>
                  </a:cubicBezTo>
                  <a:cubicBezTo>
                    <a:pt x="0" y="1"/>
                    <a:pt x="0" y="1"/>
                    <a:pt x="0" y="0"/>
                  </a:cubicBezTo>
                  <a:cubicBezTo>
                    <a:pt x="1" y="0"/>
                    <a:pt x="5" y="4"/>
                    <a:pt x="7"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2" name="Freeform 941">
              <a:extLst>
                <a:ext uri="{FF2B5EF4-FFF2-40B4-BE49-F238E27FC236}">
                  <a16:creationId xmlns:a16="http://schemas.microsoft.com/office/drawing/2014/main" id="{D6F59A7E-09AF-4FDE-8C66-D482EFCF0E81}"/>
                </a:ext>
              </a:extLst>
            </p:cNvPr>
            <p:cNvSpPr>
              <a:spLocks/>
            </p:cNvSpPr>
            <p:nvPr/>
          </p:nvSpPr>
          <p:spPr bwMode="auto">
            <a:xfrm>
              <a:off x="7988300" y="2424113"/>
              <a:ext cx="31750" cy="28575"/>
            </a:xfrm>
            <a:custGeom>
              <a:avLst/>
              <a:gdLst>
                <a:gd name="T0" fmla="*/ 8 w 14"/>
                <a:gd name="T1" fmla="*/ 5 h 12"/>
                <a:gd name="T2" fmla="*/ 14 w 14"/>
                <a:gd name="T3" fmla="*/ 12 h 12"/>
                <a:gd name="T4" fmla="*/ 0 w 14"/>
                <a:gd name="T5" fmla="*/ 0 h 12"/>
                <a:gd name="T6" fmla="*/ 0 w 14"/>
                <a:gd name="T7" fmla="*/ 0 h 12"/>
                <a:gd name="T8" fmla="*/ 8 w 14"/>
                <a:gd name="T9" fmla="*/ 5 h 12"/>
              </a:gdLst>
              <a:ahLst/>
              <a:cxnLst>
                <a:cxn ang="0">
                  <a:pos x="T0" y="T1"/>
                </a:cxn>
                <a:cxn ang="0">
                  <a:pos x="T2" y="T3"/>
                </a:cxn>
                <a:cxn ang="0">
                  <a:pos x="T4" y="T5"/>
                </a:cxn>
                <a:cxn ang="0">
                  <a:pos x="T6" y="T7"/>
                </a:cxn>
                <a:cxn ang="0">
                  <a:pos x="T8" y="T9"/>
                </a:cxn>
              </a:cxnLst>
              <a:rect l="0" t="0" r="r" b="b"/>
              <a:pathLst>
                <a:path w="14" h="12">
                  <a:moveTo>
                    <a:pt x="8" y="5"/>
                  </a:moveTo>
                  <a:cubicBezTo>
                    <a:pt x="10" y="7"/>
                    <a:pt x="14" y="11"/>
                    <a:pt x="14" y="12"/>
                  </a:cubicBezTo>
                  <a:cubicBezTo>
                    <a:pt x="13" y="12"/>
                    <a:pt x="0" y="2"/>
                    <a:pt x="0" y="0"/>
                  </a:cubicBezTo>
                  <a:cubicBezTo>
                    <a:pt x="0" y="0"/>
                    <a:pt x="0" y="0"/>
                    <a:pt x="0" y="0"/>
                  </a:cubicBezTo>
                  <a:cubicBezTo>
                    <a:pt x="0" y="0"/>
                    <a:pt x="5" y="3"/>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3" name="Freeform 942">
              <a:extLst>
                <a:ext uri="{FF2B5EF4-FFF2-40B4-BE49-F238E27FC236}">
                  <a16:creationId xmlns:a16="http://schemas.microsoft.com/office/drawing/2014/main" id="{3A760B7E-4ADF-42FD-9E2F-022D56ED43FA}"/>
                </a:ext>
              </a:extLst>
            </p:cNvPr>
            <p:cNvSpPr>
              <a:spLocks/>
            </p:cNvSpPr>
            <p:nvPr/>
          </p:nvSpPr>
          <p:spPr bwMode="auto">
            <a:xfrm>
              <a:off x="8054975" y="2479675"/>
              <a:ext cx="31750" cy="30163"/>
            </a:xfrm>
            <a:custGeom>
              <a:avLst/>
              <a:gdLst>
                <a:gd name="T0" fmla="*/ 7 w 14"/>
                <a:gd name="T1" fmla="*/ 6 h 13"/>
                <a:gd name="T2" fmla="*/ 13 w 14"/>
                <a:gd name="T3" fmla="*/ 13 h 13"/>
                <a:gd name="T4" fmla="*/ 0 w 14"/>
                <a:gd name="T5" fmla="*/ 0 h 13"/>
                <a:gd name="T6" fmla="*/ 0 w 14"/>
                <a:gd name="T7" fmla="*/ 0 h 13"/>
                <a:gd name="T8" fmla="*/ 7 w 14"/>
                <a:gd name="T9" fmla="*/ 6 h 13"/>
              </a:gdLst>
              <a:ahLst/>
              <a:cxnLst>
                <a:cxn ang="0">
                  <a:pos x="T0" y="T1"/>
                </a:cxn>
                <a:cxn ang="0">
                  <a:pos x="T2" y="T3"/>
                </a:cxn>
                <a:cxn ang="0">
                  <a:pos x="T4" y="T5"/>
                </a:cxn>
                <a:cxn ang="0">
                  <a:pos x="T6" y="T7"/>
                </a:cxn>
                <a:cxn ang="0">
                  <a:pos x="T8" y="T9"/>
                </a:cxn>
              </a:cxnLst>
              <a:rect l="0" t="0" r="r" b="b"/>
              <a:pathLst>
                <a:path w="14" h="13">
                  <a:moveTo>
                    <a:pt x="7" y="6"/>
                  </a:moveTo>
                  <a:cubicBezTo>
                    <a:pt x="10" y="8"/>
                    <a:pt x="14" y="12"/>
                    <a:pt x="13" y="13"/>
                  </a:cubicBezTo>
                  <a:cubicBezTo>
                    <a:pt x="12" y="13"/>
                    <a:pt x="0" y="2"/>
                    <a:pt x="0" y="0"/>
                  </a:cubicBezTo>
                  <a:cubicBezTo>
                    <a:pt x="0" y="0"/>
                    <a:pt x="0" y="0"/>
                    <a:pt x="0" y="0"/>
                  </a:cubicBezTo>
                  <a:cubicBezTo>
                    <a:pt x="0" y="0"/>
                    <a:pt x="5" y="3"/>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4" name="Freeform 943">
              <a:extLst>
                <a:ext uri="{FF2B5EF4-FFF2-40B4-BE49-F238E27FC236}">
                  <a16:creationId xmlns:a16="http://schemas.microsoft.com/office/drawing/2014/main" id="{BA39F31B-6728-4C78-86B4-F8E56F7B34D5}"/>
                </a:ext>
              </a:extLst>
            </p:cNvPr>
            <p:cNvSpPr>
              <a:spLocks/>
            </p:cNvSpPr>
            <p:nvPr/>
          </p:nvSpPr>
          <p:spPr bwMode="auto">
            <a:xfrm>
              <a:off x="8251825" y="2693988"/>
              <a:ext cx="23813" cy="34925"/>
            </a:xfrm>
            <a:custGeom>
              <a:avLst/>
              <a:gdLst>
                <a:gd name="T0" fmla="*/ 5 w 10"/>
                <a:gd name="T1" fmla="*/ 7 h 15"/>
                <a:gd name="T2" fmla="*/ 10 w 10"/>
                <a:gd name="T3" fmla="*/ 15 h 15"/>
                <a:gd name="T4" fmla="*/ 0 w 10"/>
                <a:gd name="T5" fmla="*/ 0 h 15"/>
                <a:gd name="T6" fmla="*/ 0 w 10"/>
                <a:gd name="T7" fmla="*/ 0 h 15"/>
                <a:gd name="T8" fmla="*/ 5 w 10"/>
                <a:gd name="T9" fmla="*/ 7 h 15"/>
              </a:gdLst>
              <a:ahLst/>
              <a:cxnLst>
                <a:cxn ang="0">
                  <a:pos x="T0" y="T1"/>
                </a:cxn>
                <a:cxn ang="0">
                  <a:pos x="T2" y="T3"/>
                </a:cxn>
                <a:cxn ang="0">
                  <a:pos x="T4" y="T5"/>
                </a:cxn>
                <a:cxn ang="0">
                  <a:pos x="T6" y="T7"/>
                </a:cxn>
                <a:cxn ang="0">
                  <a:pos x="T8" y="T9"/>
                </a:cxn>
              </a:cxnLst>
              <a:rect l="0" t="0" r="r" b="b"/>
              <a:pathLst>
                <a:path w="10" h="15">
                  <a:moveTo>
                    <a:pt x="5" y="7"/>
                  </a:moveTo>
                  <a:cubicBezTo>
                    <a:pt x="7" y="10"/>
                    <a:pt x="10" y="14"/>
                    <a:pt x="10" y="15"/>
                  </a:cubicBezTo>
                  <a:cubicBezTo>
                    <a:pt x="10" y="15"/>
                    <a:pt x="1" y="2"/>
                    <a:pt x="0" y="0"/>
                  </a:cubicBezTo>
                  <a:cubicBezTo>
                    <a:pt x="0" y="0"/>
                    <a:pt x="0" y="0"/>
                    <a:pt x="0" y="0"/>
                  </a:cubicBezTo>
                  <a:cubicBezTo>
                    <a:pt x="0" y="0"/>
                    <a:pt x="5" y="6"/>
                    <a:pt x="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5" name="Freeform 944">
              <a:extLst>
                <a:ext uri="{FF2B5EF4-FFF2-40B4-BE49-F238E27FC236}">
                  <a16:creationId xmlns:a16="http://schemas.microsoft.com/office/drawing/2014/main" id="{5979BBAE-8B31-402B-A046-5E8B602C1071}"/>
                </a:ext>
              </a:extLst>
            </p:cNvPr>
            <p:cNvSpPr>
              <a:spLocks/>
            </p:cNvSpPr>
            <p:nvPr/>
          </p:nvSpPr>
          <p:spPr bwMode="auto">
            <a:xfrm>
              <a:off x="8143875" y="2560638"/>
              <a:ext cx="28575" cy="31750"/>
            </a:xfrm>
            <a:custGeom>
              <a:avLst/>
              <a:gdLst>
                <a:gd name="T0" fmla="*/ 6 w 12"/>
                <a:gd name="T1" fmla="*/ 6 h 14"/>
                <a:gd name="T2" fmla="*/ 12 w 12"/>
                <a:gd name="T3" fmla="*/ 14 h 14"/>
                <a:gd name="T4" fmla="*/ 0 w 12"/>
                <a:gd name="T5" fmla="*/ 0 h 14"/>
                <a:gd name="T6" fmla="*/ 0 w 12"/>
                <a:gd name="T7" fmla="*/ 0 h 14"/>
                <a:gd name="T8" fmla="*/ 6 w 12"/>
                <a:gd name="T9" fmla="*/ 6 h 14"/>
              </a:gdLst>
              <a:ahLst/>
              <a:cxnLst>
                <a:cxn ang="0">
                  <a:pos x="T0" y="T1"/>
                </a:cxn>
                <a:cxn ang="0">
                  <a:pos x="T2" y="T3"/>
                </a:cxn>
                <a:cxn ang="0">
                  <a:pos x="T4" y="T5"/>
                </a:cxn>
                <a:cxn ang="0">
                  <a:pos x="T6" y="T7"/>
                </a:cxn>
                <a:cxn ang="0">
                  <a:pos x="T8" y="T9"/>
                </a:cxn>
              </a:cxnLst>
              <a:rect l="0" t="0" r="r" b="b"/>
              <a:pathLst>
                <a:path w="12" h="14">
                  <a:moveTo>
                    <a:pt x="6" y="6"/>
                  </a:moveTo>
                  <a:cubicBezTo>
                    <a:pt x="9" y="8"/>
                    <a:pt x="12" y="13"/>
                    <a:pt x="12" y="14"/>
                  </a:cubicBezTo>
                  <a:cubicBezTo>
                    <a:pt x="11" y="14"/>
                    <a:pt x="1" y="1"/>
                    <a:pt x="0" y="0"/>
                  </a:cubicBezTo>
                  <a:cubicBezTo>
                    <a:pt x="0" y="0"/>
                    <a:pt x="0" y="0"/>
                    <a:pt x="0" y="0"/>
                  </a:cubicBezTo>
                  <a:cubicBezTo>
                    <a:pt x="1" y="0"/>
                    <a:pt x="6" y="6"/>
                    <a:pt x="6"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6" name="Freeform 945">
              <a:extLst>
                <a:ext uri="{FF2B5EF4-FFF2-40B4-BE49-F238E27FC236}">
                  <a16:creationId xmlns:a16="http://schemas.microsoft.com/office/drawing/2014/main" id="{DBB9565E-A8D6-45C6-89E3-82BF9C8BDAA1}"/>
                </a:ext>
              </a:extLst>
            </p:cNvPr>
            <p:cNvSpPr>
              <a:spLocks/>
            </p:cNvSpPr>
            <p:nvPr/>
          </p:nvSpPr>
          <p:spPr bwMode="auto">
            <a:xfrm>
              <a:off x="8199438" y="2625725"/>
              <a:ext cx="26988" cy="33338"/>
            </a:xfrm>
            <a:custGeom>
              <a:avLst/>
              <a:gdLst>
                <a:gd name="T0" fmla="*/ 6 w 12"/>
                <a:gd name="T1" fmla="*/ 7 h 15"/>
                <a:gd name="T2" fmla="*/ 12 w 12"/>
                <a:gd name="T3" fmla="*/ 15 h 15"/>
                <a:gd name="T4" fmla="*/ 0 w 12"/>
                <a:gd name="T5" fmla="*/ 0 h 15"/>
                <a:gd name="T6" fmla="*/ 0 w 12"/>
                <a:gd name="T7" fmla="*/ 0 h 15"/>
                <a:gd name="T8" fmla="*/ 6 w 12"/>
                <a:gd name="T9" fmla="*/ 7 h 15"/>
              </a:gdLst>
              <a:ahLst/>
              <a:cxnLst>
                <a:cxn ang="0">
                  <a:pos x="T0" y="T1"/>
                </a:cxn>
                <a:cxn ang="0">
                  <a:pos x="T2" y="T3"/>
                </a:cxn>
                <a:cxn ang="0">
                  <a:pos x="T4" y="T5"/>
                </a:cxn>
                <a:cxn ang="0">
                  <a:pos x="T6" y="T7"/>
                </a:cxn>
                <a:cxn ang="0">
                  <a:pos x="T8" y="T9"/>
                </a:cxn>
              </a:cxnLst>
              <a:rect l="0" t="0" r="r" b="b"/>
              <a:pathLst>
                <a:path w="12" h="15">
                  <a:moveTo>
                    <a:pt x="6" y="7"/>
                  </a:moveTo>
                  <a:cubicBezTo>
                    <a:pt x="8" y="9"/>
                    <a:pt x="12" y="14"/>
                    <a:pt x="12" y="15"/>
                  </a:cubicBezTo>
                  <a:cubicBezTo>
                    <a:pt x="11" y="15"/>
                    <a:pt x="1" y="2"/>
                    <a:pt x="0" y="0"/>
                  </a:cubicBezTo>
                  <a:cubicBezTo>
                    <a:pt x="0" y="0"/>
                    <a:pt x="0" y="0"/>
                    <a:pt x="0" y="0"/>
                  </a:cubicBezTo>
                  <a:cubicBezTo>
                    <a:pt x="1" y="0"/>
                    <a:pt x="6" y="6"/>
                    <a:pt x="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7" name="Freeform 946">
              <a:extLst>
                <a:ext uri="{FF2B5EF4-FFF2-40B4-BE49-F238E27FC236}">
                  <a16:creationId xmlns:a16="http://schemas.microsoft.com/office/drawing/2014/main" id="{3938BA22-DC0A-483A-BFC9-16147AD90482}"/>
                </a:ext>
              </a:extLst>
            </p:cNvPr>
            <p:cNvSpPr>
              <a:spLocks/>
            </p:cNvSpPr>
            <p:nvPr/>
          </p:nvSpPr>
          <p:spPr bwMode="auto">
            <a:xfrm>
              <a:off x="8020050" y="2441575"/>
              <a:ext cx="31750" cy="28575"/>
            </a:xfrm>
            <a:custGeom>
              <a:avLst/>
              <a:gdLst>
                <a:gd name="T0" fmla="*/ 7 w 14"/>
                <a:gd name="T1" fmla="*/ 6 h 13"/>
                <a:gd name="T2" fmla="*/ 14 w 14"/>
                <a:gd name="T3" fmla="*/ 13 h 13"/>
                <a:gd name="T4" fmla="*/ 0 w 14"/>
                <a:gd name="T5" fmla="*/ 1 h 13"/>
                <a:gd name="T6" fmla="*/ 0 w 14"/>
                <a:gd name="T7" fmla="*/ 1 h 13"/>
                <a:gd name="T8" fmla="*/ 7 w 14"/>
                <a:gd name="T9" fmla="*/ 6 h 13"/>
              </a:gdLst>
              <a:ahLst/>
              <a:cxnLst>
                <a:cxn ang="0">
                  <a:pos x="T0" y="T1"/>
                </a:cxn>
                <a:cxn ang="0">
                  <a:pos x="T2" y="T3"/>
                </a:cxn>
                <a:cxn ang="0">
                  <a:pos x="T4" y="T5"/>
                </a:cxn>
                <a:cxn ang="0">
                  <a:pos x="T6" y="T7"/>
                </a:cxn>
                <a:cxn ang="0">
                  <a:pos x="T8" y="T9"/>
                </a:cxn>
              </a:cxnLst>
              <a:rect l="0" t="0" r="r" b="b"/>
              <a:pathLst>
                <a:path w="14" h="13">
                  <a:moveTo>
                    <a:pt x="7" y="6"/>
                  </a:moveTo>
                  <a:cubicBezTo>
                    <a:pt x="10" y="8"/>
                    <a:pt x="14" y="12"/>
                    <a:pt x="14" y="13"/>
                  </a:cubicBezTo>
                  <a:cubicBezTo>
                    <a:pt x="13" y="13"/>
                    <a:pt x="1" y="3"/>
                    <a:pt x="0" y="1"/>
                  </a:cubicBezTo>
                  <a:cubicBezTo>
                    <a:pt x="0" y="1"/>
                    <a:pt x="0" y="1"/>
                    <a:pt x="0" y="1"/>
                  </a:cubicBezTo>
                  <a:cubicBezTo>
                    <a:pt x="0" y="0"/>
                    <a:pt x="4" y="3"/>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8" name="Freeform 947">
              <a:extLst>
                <a:ext uri="{FF2B5EF4-FFF2-40B4-BE49-F238E27FC236}">
                  <a16:creationId xmlns:a16="http://schemas.microsoft.com/office/drawing/2014/main" id="{E16DECF2-6406-481E-B0DE-AEB111317A1A}"/>
                </a:ext>
              </a:extLst>
            </p:cNvPr>
            <p:cNvSpPr>
              <a:spLocks/>
            </p:cNvSpPr>
            <p:nvPr/>
          </p:nvSpPr>
          <p:spPr bwMode="auto">
            <a:xfrm>
              <a:off x="8085138" y="2498725"/>
              <a:ext cx="28575" cy="30163"/>
            </a:xfrm>
            <a:custGeom>
              <a:avLst/>
              <a:gdLst>
                <a:gd name="T0" fmla="*/ 7 w 13"/>
                <a:gd name="T1" fmla="*/ 6 h 13"/>
                <a:gd name="T2" fmla="*/ 13 w 13"/>
                <a:gd name="T3" fmla="*/ 13 h 13"/>
                <a:gd name="T4" fmla="*/ 0 w 13"/>
                <a:gd name="T5" fmla="*/ 0 h 13"/>
                <a:gd name="T6" fmla="*/ 0 w 13"/>
                <a:gd name="T7" fmla="*/ 0 h 13"/>
                <a:gd name="T8" fmla="*/ 7 w 13"/>
                <a:gd name="T9" fmla="*/ 6 h 13"/>
              </a:gdLst>
              <a:ahLst/>
              <a:cxnLst>
                <a:cxn ang="0">
                  <a:pos x="T0" y="T1"/>
                </a:cxn>
                <a:cxn ang="0">
                  <a:pos x="T2" y="T3"/>
                </a:cxn>
                <a:cxn ang="0">
                  <a:pos x="T4" y="T5"/>
                </a:cxn>
                <a:cxn ang="0">
                  <a:pos x="T6" y="T7"/>
                </a:cxn>
                <a:cxn ang="0">
                  <a:pos x="T8" y="T9"/>
                </a:cxn>
              </a:cxnLst>
              <a:rect l="0" t="0" r="r" b="b"/>
              <a:pathLst>
                <a:path w="13" h="13">
                  <a:moveTo>
                    <a:pt x="7" y="6"/>
                  </a:moveTo>
                  <a:cubicBezTo>
                    <a:pt x="9" y="8"/>
                    <a:pt x="13" y="13"/>
                    <a:pt x="13" y="13"/>
                  </a:cubicBezTo>
                  <a:cubicBezTo>
                    <a:pt x="12" y="13"/>
                    <a:pt x="0" y="2"/>
                    <a:pt x="0" y="0"/>
                  </a:cubicBezTo>
                  <a:cubicBezTo>
                    <a:pt x="0" y="0"/>
                    <a:pt x="0" y="0"/>
                    <a:pt x="0" y="0"/>
                  </a:cubicBezTo>
                  <a:cubicBezTo>
                    <a:pt x="1" y="0"/>
                    <a:pt x="6" y="6"/>
                    <a:pt x="7"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9" name="Freeform 948">
              <a:extLst>
                <a:ext uri="{FF2B5EF4-FFF2-40B4-BE49-F238E27FC236}">
                  <a16:creationId xmlns:a16="http://schemas.microsoft.com/office/drawing/2014/main" id="{F45D36B3-5B11-4A06-87C8-82232D981B7A}"/>
                </a:ext>
              </a:extLst>
            </p:cNvPr>
            <p:cNvSpPr>
              <a:spLocks/>
            </p:cNvSpPr>
            <p:nvPr/>
          </p:nvSpPr>
          <p:spPr bwMode="auto">
            <a:xfrm>
              <a:off x="8221663" y="2647950"/>
              <a:ext cx="25400" cy="34925"/>
            </a:xfrm>
            <a:custGeom>
              <a:avLst/>
              <a:gdLst>
                <a:gd name="T0" fmla="*/ 5 w 11"/>
                <a:gd name="T1" fmla="*/ 7 h 15"/>
                <a:gd name="T2" fmla="*/ 11 w 11"/>
                <a:gd name="T3" fmla="*/ 15 h 15"/>
                <a:gd name="T4" fmla="*/ 0 w 11"/>
                <a:gd name="T5" fmla="*/ 0 h 15"/>
                <a:gd name="T6" fmla="*/ 0 w 11"/>
                <a:gd name="T7" fmla="*/ 0 h 15"/>
                <a:gd name="T8" fmla="*/ 5 w 11"/>
                <a:gd name="T9" fmla="*/ 7 h 15"/>
              </a:gdLst>
              <a:ahLst/>
              <a:cxnLst>
                <a:cxn ang="0">
                  <a:pos x="T0" y="T1"/>
                </a:cxn>
                <a:cxn ang="0">
                  <a:pos x="T2" y="T3"/>
                </a:cxn>
                <a:cxn ang="0">
                  <a:pos x="T4" y="T5"/>
                </a:cxn>
                <a:cxn ang="0">
                  <a:pos x="T6" y="T7"/>
                </a:cxn>
                <a:cxn ang="0">
                  <a:pos x="T8" y="T9"/>
                </a:cxn>
              </a:cxnLst>
              <a:rect l="0" t="0" r="r" b="b"/>
              <a:pathLst>
                <a:path w="11" h="15">
                  <a:moveTo>
                    <a:pt x="5" y="7"/>
                  </a:moveTo>
                  <a:cubicBezTo>
                    <a:pt x="7" y="10"/>
                    <a:pt x="10" y="14"/>
                    <a:pt x="11" y="15"/>
                  </a:cubicBezTo>
                  <a:cubicBezTo>
                    <a:pt x="10" y="15"/>
                    <a:pt x="1" y="2"/>
                    <a:pt x="0" y="0"/>
                  </a:cubicBezTo>
                  <a:cubicBezTo>
                    <a:pt x="0" y="0"/>
                    <a:pt x="0" y="0"/>
                    <a:pt x="0" y="0"/>
                  </a:cubicBezTo>
                  <a:cubicBezTo>
                    <a:pt x="0" y="1"/>
                    <a:pt x="4" y="6"/>
                    <a:pt x="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0" name="Freeform 949">
              <a:extLst>
                <a:ext uri="{FF2B5EF4-FFF2-40B4-BE49-F238E27FC236}">
                  <a16:creationId xmlns:a16="http://schemas.microsoft.com/office/drawing/2014/main" id="{93058624-21C1-4858-80D3-A8C4FDDD7048}"/>
                </a:ext>
              </a:extLst>
            </p:cNvPr>
            <p:cNvSpPr>
              <a:spLocks/>
            </p:cNvSpPr>
            <p:nvPr/>
          </p:nvSpPr>
          <p:spPr bwMode="auto">
            <a:xfrm>
              <a:off x="8270875" y="2719388"/>
              <a:ext cx="22225" cy="34925"/>
            </a:xfrm>
            <a:custGeom>
              <a:avLst/>
              <a:gdLst>
                <a:gd name="T0" fmla="*/ 9 w 10"/>
                <a:gd name="T1" fmla="*/ 14 h 15"/>
                <a:gd name="T2" fmla="*/ 10 w 10"/>
                <a:gd name="T3" fmla="*/ 15 h 15"/>
                <a:gd name="T4" fmla="*/ 0 w 10"/>
                <a:gd name="T5" fmla="*/ 0 h 15"/>
                <a:gd name="T6" fmla="*/ 0 w 10"/>
                <a:gd name="T7" fmla="*/ 0 h 15"/>
                <a:gd name="T8" fmla="*/ 1 w 10"/>
                <a:gd name="T9" fmla="*/ 1 h 15"/>
                <a:gd name="T10" fmla="*/ 9 w 10"/>
                <a:gd name="T11" fmla="*/ 14 h 15"/>
              </a:gdLst>
              <a:ahLst/>
              <a:cxnLst>
                <a:cxn ang="0">
                  <a:pos x="T0" y="T1"/>
                </a:cxn>
                <a:cxn ang="0">
                  <a:pos x="T2" y="T3"/>
                </a:cxn>
                <a:cxn ang="0">
                  <a:pos x="T4" y="T5"/>
                </a:cxn>
                <a:cxn ang="0">
                  <a:pos x="T6" y="T7"/>
                </a:cxn>
                <a:cxn ang="0">
                  <a:pos x="T8" y="T9"/>
                </a:cxn>
                <a:cxn ang="0">
                  <a:pos x="T10" y="T11"/>
                </a:cxn>
              </a:cxnLst>
              <a:rect l="0" t="0" r="r" b="b"/>
              <a:pathLst>
                <a:path w="10" h="15">
                  <a:moveTo>
                    <a:pt x="9" y="14"/>
                  </a:moveTo>
                  <a:cubicBezTo>
                    <a:pt x="10" y="15"/>
                    <a:pt x="10" y="15"/>
                    <a:pt x="10" y="15"/>
                  </a:cubicBezTo>
                  <a:cubicBezTo>
                    <a:pt x="7" y="10"/>
                    <a:pt x="3" y="5"/>
                    <a:pt x="0" y="0"/>
                  </a:cubicBezTo>
                  <a:cubicBezTo>
                    <a:pt x="0" y="0"/>
                    <a:pt x="0" y="0"/>
                    <a:pt x="0" y="0"/>
                  </a:cubicBezTo>
                  <a:cubicBezTo>
                    <a:pt x="0" y="0"/>
                    <a:pt x="1" y="0"/>
                    <a:pt x="1" y="1"/>
                  </a:cubicBezTo>
                  <a:cubicBezTo>
                    <a:pt x="9" y="14"/>
                    <a:pt x="9" y="14"/>
                    <a:pt x="9"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1" name="Freeform 950">
              <a:extLst>
                <a:ext uri="{FF2B5EF4-FFF2-40B4-BE49-F238E27FC236}">
                  <a16:creationId xmlns:a16="http://schemas.microsoft.com/office/drawing/2014/main" id="{C3638061-338A-4E3F-9342-FD5945A4BA78}"/>
                </a:ext>
              </a:extLst>
            </p:cNvPr>
            <p:cNvSpPr>
              <a:spLocks/>
            </p:cNvSpPr>
            <p:nvPr/>
          </p:nvSpPr>
          <p:spPr bwMode="auto">
            <a:xfrm>
              <a:off x="8110538" y="2519363"/>
              <a:ext cx="28575" cy="31750"/>
            </a:xfrm>
            <a:custGeom>
              <a:avLst/>
              <a:gdLst>
                <a:gd name="T0" fmla="*/ 6 w 13"/>
                <a:gd name="T1" fmla="*/ 6 h 14"/>
                <a:gd name="T2" fmla="*/ 13 w 13"/>
                <a:gd name="T3" fmla="*/ 14 h 14"/>
                <a:gd name="T4" fmla="*/ 0 w 13"/>
                <a:gd name="T5" fmla="*/ 0 h 14"/>
                <a:gd name="T6" fmla="*/ 0 w 13"/>
                <a:gd name="T7" fmla="*/ 0 h 14"/>
                <a:gd name="T8" fmla="*/ 6 w 13"/>
                <a:gd name="T9" fmla="*/ 6 h 14"/>
              </a:gdLst>
              <a:ahLst/>
              <a:cxnLst>
                <a:cxn ang="0">
                  <a:pos x="T0" y="T1"/>
                </a:cxn>
                <a:cxn ang="0">
                  <a:pos x="T2" y="T3"/>
                </a:cxn>
                <a:cxn ang="0">
                  <a:pos x="T4" y="T5"/>
                </a:cxn>
                <a:cxn ang="0">
                  <a:pos x="T6" y="T7"/>
                </a:cxn>
                <a:cxn ang="0">
                  <a:pos x="T8" y="T9"/>
                </a:cxn>
              </a:cxnLst>
              <a:rect l="0" t="0" r="r" b="b"/>
              <a:pathLst>
                <a:path w="13" h="14">
                  <a:moveTo>
                    <a:pt x="6" y="6"/>
                  </a:moveTo>
                  <a:cubicBezTo>
                    <a:pt x="9" y="9"/>
                    <a:pt x="13" y="13"/>
                    <a:pt x="13" y="14"/>
                  </a:cubicBezTo>
                  <a:cubicBezTo>
                    <a:pt x="12" y="14"/>
                    <a:pt x="1" y="2"/>
                    <a:pt x="0" y="0"/>
                  </a:cubicBezTo>
                  <a:cubicBezTo>
                    <a:pt x="0" y="0"/>
                    <a:pt x="0" y="0"/>
                    <a:pt x="0" y="0"/>
                  </a:cubicBezTo>
                  <a:cubicBezTo>
                    <a:pt x="1" y="0"/>
                    <a:pt x="6" y="6"/>
                    <a:pt x="6"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2" name="Freeform 951">
              <a:extLst>
                <a:ext uri="{FF2B5EF4-FFF2-40B4-BE49-F238E27FC236}">
                  <a16:creationId xmlns:a16="http://schemas.microsoft.com/office/drawing/2014/main" id="{B9D34E19-5942-40DA-8CE4-3BF5F407B329}"/>
                </a:ext>
              </a:extLst>
            </p:cNvPr>
            <p:cNvSpPr>
              <a:spLocks/>
            </p:cNvSpPr>
            <p:nvPr/>
          </p:nvSpPr>
          <p:spPr bwMode="auto">
            <a:xfrm>
              <a:off x="8167688" y="2581275"/>
              <a:ext cx="26988" cy="34925"/>
            </a:xfrm>
            <a:custGeom>
              <a:avLst/>
              <a:gdLst>
                <a:gd name="T0" fmla="*/ 6 w 12"/>
                <a:gd name="T1" fmla="*/ 7 h 15"/>
                <a:gd name="T2" fmla="*/ 12 w 12"/>
                <a:gd name="T3" fmla="*/ 15 h 15"/>
                <a:gd name="T4" fmla="*/ 0 w 12"/>
                <a:gd name="T5" fmla="*/ 0 h 15"/>
                <a:gd name="T6" fmla="*/ 0 w 12"/>
                <a:gd name="T7" fmla="*/ 0 h 15"/>
                <a:gd name="T8" fmla="*/ 6 w 12"/>
                <a:gd name="T9" fmla="*/ 7 h 15"/>
              </a:gdLst>
              <a:ahLst/>
              <a:cxnLst>
                <a:cxn ang="0">
                  <a:pos x="T0" y="T1"/>
                </a:cxn>
                <a:cxn ang="0">
                  <a:pos x="T2" y="T3"/>
                </a:cxn>
                <a:cxn ang="0">
                  <a:pos x="T4" y="T5"/>
                </a:cxn>
                <a:cxn ang="0">
                  <a:pos x="T6" y="T7"/>
                </a:cxn>
                <a:cxn ang="0">
                  <a:pos x="T8" y="T9"/>
                </a:cxn>
              </a:cxnLst>
              <a:rect l="0" t="0" r="r" b="b"/>
              <a:pathLst>
                <a:path w="12" h="15">
                  <a:moveTo>
                    <a:pt x="6" y="7"/>
                  </a:moveTo>
                  <a:cubicBezTo>
                    <a:pt x="9" y="10"/>
                    <a:pt x="12" y="14"/>
                    <a:pt x="12" y="15"/>
                  </a:cubicBezTo>
                  <a:cubicBezTo>
                    <a:pt x="11" y="14"/>
                    <a:pt x="1" y="2"/>
                    <a:pt x="0" y="0"/>
                  </a:cubicBezTo>
                  <a:cubicBezTo>
                    <a:pt x="0" y="0"/>
                    <a:pt x="0" y="0"/>
                    <a:pt x="0" y="0"/>
                  </a:cubicBezTo>
                  <a:cubicBezTo>
                    <a:pt x="1" y="1"/>
                    <a:pt x="5" y="5"/>
                    <a:pt x="6"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3" name="Freeform 952">
              <a:extLst>
                <a:ext uri="{FF2B5EF4-FFF2-40B4-BE49-F238E27FC236}">
                  <a16:creationId xmlns:a16="http://schemas.microsoft.com/office/drawing/2014/main" id="{02DECF74-577B-4F06-8E5D-DD7084C9DCEC}"/>
                </a:ext>
              </a:extLst>
            </p:cNvPr>
            <p:cNvSpPr>
              <a:spLocks/>
            </p:cNvSpPr>
            <p:nvPr/>
          </p:nvSpPr>
          <p:spPr bwMode="auto">
            <a:xfrm>
              <a:off x="8132763" y="2540000"/>
              <a:ext cx="25400" cy="26988"/>
            </a:xfrm>
            <a:custGeom>
              <a:avLst/>
              <a:gdLst>
                <a:gd name="T0" fmla="*/ 8 w 11"/>
                <a:gd name="T1" fmla="*/ 9 h 12"/>
                <a:gd name="T2" fmla="*/ 11 w 11"/>
                <a:gd name="T3" fmla="*/ 12 h 12"/>
                <a:gd name="T4" fmla="*/ 0 w 11"/>
                <a:gd name="T5" fmla="*/ 0 h 12"/>
                <a:gd name="T6" fmla="*/ 8 w 11"/>
                <a:gd name="T7" fmla="*/ 9 h 12"/>
              </a:gdLst>
              <a:ahLst/>
              <a:cxnLst>
                <a:cxn ang="0">
                  <a:pos x="T0" y="T1"/>
                </a:cxn>
                <a:cxn ang="0">
                  <a:pos x="T2" y="T3"/>
                </a:cxn>
                <a:cxn ang="0">
                  <a:pos x="T4" y="T5"/>
                </a:cxn>
                <a:cxn ang="0">
                  <a:pos x="T6" y="T7"/>
                </a:cxn>
              </a:cxnLst>
              <a:rect l="0" t="0" r="r" b="b"/>
              <a:pathLst>
                <a:path w="11" h="12">
                  <a:moveTo>
                    <a:pt x="8" y="9"/>
                  </a:moveTo>
                  <a:cubicBezTo>
                    <a:pt x="11" y="12"/>
                    <a:pt x="11" y="12"/>
                    <a:pt x="11" y="12"/>
                  </a:cubicBezTo>
                  <a:cubicBezTo>
                    <a:pt x="7" y="8"/>
                    <a:pt x="1" y="2"/>
                    <a:pt x="0" y="0"/>
                  </a:cubicBezTo>
                  <a:cubicBezTo>
                    <a:pt x="8" y="9"/>
                    <a:pt x="8" y="9"/>
                    <a:pt x="8"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4" name="Freeform 953">
              <a:extLst>
                <a:ext uri="{FF2B5EF4-FFF2-40B4-BE49-F238E27FC236}">
                  <a16:creationId xmlns:a16="http://schemas.microsoft.com/office/drawing/2014/main" id="{1E60BA39-725B-43F8-B60A-5FDF981A8A65}"/>
                </a:ext>
              </a:extLst>
            </p:cNvPr>
            <p:cNvSpPr>
              <a:spLocks/>
            </p:cNvSpPr>
            <p:nvPr/>
          </p:nvSpPr>
          <p:spPr bwMode="auto">
            <a:xfrm>
              <a:off x="8070850" y="2479675"/>
              <a:ext cx="31750" cy="30163"/>
            </a:xfrm>
            <a:custGeom>
              <a:avLst/>
              <a:gdLst>
                <a:gd name="T0" fmla="*/ 6 w 14"/>
                <a:gd name="T1" fmla="*/ 6 h 13"/>
                <a:gd name="T2" fmla="*/ 14 w 14"/>
                <a:gd name="T3" fmla="*/ 13 h 13"/>
                <a:gd name="T4" fmla="*/ 0 w 14"/>
                <a:gd name="T5" fmla="*/ 0 h 13"/>
                <a:gd name="T6" fmla="*/ 0 w 14"/>
                <a:gd name="T7" fmla="*/ 0 h 13"/>
                <a:gd name="T8" fmla="*/ 6 w 14"/>
                <a:gd name="T9" fmla="*/ 6 h 13"/>
              </a:gdLst>
              <a:ahLst/>
              <a:cxnLst>
                <a:cxn ang="0">
                  <a:pos x="T0" y="T1"/>
                </a:cxn>
                <a:cxn ang="0">
                  <a:pos x="T2" y="T3"/>
                </a:cxn>
                <a:cxn ang="0">
                  <a:pos x="T4" y="T5"/>
                </a:cxn>
                <a:cxn ang="0">
                  <a:pos x="T6" y="T7"/>
                </a:cxn>
                <a:cxn ang="0">
                  <a:pos x="T8" y="T9"/>
                </a:cxn>
              </a:cxnLst>
              <a:rect l="0" t="0" r="r" b="b"/>
              <a:pathLst>
                <a:path w="14" h="13">
                  <a:moveTo>
                    <a:pt x="6" y="6"/>
                  </a:moveTo>
                  <a:cubicBezTo>
                    <a:pt x="10" y="9"/>
                    <a:pt x="13" y="12"/>
                    <a:pt x="14" y="13"/>
                  </a:cubicBezTo>
                  <a:cubicBezTo>
                    <a:pt x="13" y="12"/>
                    <a:pt x="1" y="0"/>
                    <a:pt x="0" y="0"/>
                  </a:cubicBezTo>
                  <a:cubicBezTo>
                    <a:pt x="0" y="0"/>
                    <a:pt x="0" y="0"/>
                    <a:pt x="0" y="0"/>
                  </a:cubicBezTo>
                  <a:cubicBezTo>
                    <a:pt x="1" y="0"/>
                    <a:pt x="5" y="4"/>
                    <a:pt x="6"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5" name="Freeform 954">
              <a:extLst>
                <a:ext uri="{FF2B5EF4-FFF2-40B4-BE49-F238E27FC236}">
                  <a16:creationId xmlns:a16="http://schemas.microsoft.com/office/drawing/2014/main" id="{E53C40ED-9EE6-407D-8C7E-0768D6891B08}"/>
                </a:ext>
              </a:extLst>
            </p:cNvPr>
            <p:cNvSpPr>
              <a:spLocks/>
            </p:cNvSpPr>
            <p:nvPr/>
          </p:nvSpPr>
          <p:spPr bwMode="auto">
            <a:xfrm>
              <a:off x="7869238" y="2371725"/>
              <a:ext cx="38100" cy="28575"/>
            </a:xfrm>
            <a:custGeom>
              <a:avLst/>
              <a:gdLst>
                <a:gd name="T0" fmla="*/ 10 w 17"/>
                <a:gd name="T1" fmla="*/ 5 h 12"/>
                <a:gd name="T2" fmla="*/ 16 w 17"/>
                <a:gd name="T3" fmla="*/ 11 h 12"/>
                <a:gd name="T4" fmla="*/ 0 w 17"/>
                <a:gd name="T5" fmla="*/ 0 h 12"/>
                <a:gd name="T6" fmla="*/ 10 w 17"/>
                <a:gd name="T7" fmla="*/ 5 h 12"/>
              </a:gdLst>
              <a:ahLst/>
              <a:cxnLst>
                <a:cxn ang="0">
                  <a:pos x="T0" y="T1"/>
                </a:cxn>
                <a:cxn ang="0">
                  <a:pos x="T2" y="T3"/>
                </a:cxn>
                <a:cxn ang="0">
                  <a:pos x="T4" y="T5"/>
                </a:cxn>
                <a:cxn ang="0">
                  <a:pos x="T6" y="T7"/>
                </a:cxn>
              </a:cxnLst>
              <a:rect l="0" t="0" r="r" b="b"/>
              <a:pathLst>
                <a:path w="17" h="12">
                  <a:moveTo>
                    <a:pt x="10" y="5"/>
                  </a:moveTo>
                  <a:cubicBezTo>
                    <a:pt x="14" y="8"/>
                    <a:pt x="17" y="11"/>
                    <a:pt x="16" y="11"/>
                  </a:cubicBezTo>
                  <a:cubicBezTo>
                    <a:pt x="14" y="12"/>
                    <a:pt x="0" y="2"/>
                    <a:pt x="0" y="0"/>
                  </a:cubicBezTo>
                  <a:cubicBezTo>
                    <a:pt x="1" y="0"/>
                    <a:pt x="6" y="2"/>
                    <a:pt x="1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6" name="Freeform 955">
              <a:extLst>
                <a:ext uri="{FF2B5EF4-FFF2-40B4-BE49-F238E27FC236}">
                  <a16:creationId xmlns:a16="http://schemas.microsoft.com/office/drawing/2014/main" id="{EEC44DBA-2BD0-49A7-BA19-620CA8702E73}"/>
                </a:ext>
              </a:extLst>
            </p:cNvPr>
            <p:cNvSpPr>
              <a:spLocks/>
            </p:cNvSpPr>
            <p:nvPr/>
          </p:nvSpPr>
          <p:spPr bwMode="auto">
            <a:xfrm>
              <a:off x="7940675" y="2422525"/>
              <a:ext cx="36513" cy="26988"/>
            </a:xfrm>
            <a:custGeom>
              <a:avLst/>
              <a:gdLst>
                <a:gd name="T0" fmla="*/ 10 w 16"/>
                <a:gd name="T1" fmla="*/ 6 h 12"/>
                <a:gd name="T2" fmla="*/ 15 w 16"/>
                <a:gd name="T3" fmla="*/ 12 h 12"/>
                <a:gd name="T4" fmla="*/ 0 w 16"/>
                <a:gd name="T5" fmla="*/ 0 h 12"/>
                <a:gd name="T6" fmla="*/ 10 w 16"/>
                <a:gd name="T7" fmla="*/ 6 h 12"/>
              </a:gdLst>
              <a:ahLst/>
              <a:cxnLst>
                <a:cxn ang="0">
                  <a:pos x="T0" y="T1"/>
                </a:cxn>
                <a:cxn ang="0">
                  <a:pos x="T2" y="T3"/>
                </a:cxn>
                <a:cxn ang="0">
                  <a:pos x="T4" y="T5"/>
                </a:cxn>
                <a:cxn ang="0">
                  <a:pos x="T6" y="T7"/>
                </a:cxn>
              </a:cxnLst>
              <a:rect l="0" t="0" r="r" b="b"/>
              <a:pathLst>
                <a:path w="16" h="12">
                  <a:moveTo>
                    <a:pt x="10" y="6"/>
                  </a:moveTo>
                  <a:cubicBezTo>
                    <a:pt x="14" y="9"/>
                    <a:pt x="16" y="12"/>
                    <a:pt x="15" y="12"/>
                  </a:cubicBezTo>
                  <a:cubicBezTo>
                    <a:pt x="13" y="12"/>
                    <a:pt x="0" y="2"/>
                    <a:pt x="0" y="0"/>
                  </a:cubicBezTo>
                  <a:cubicBezTo>
                    <a:pt x="1" y="0"/>
                    <a:pt x="6" y="3"/>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7" name="Freeform 956">
              <a:extLst>
                <a:ext uri="{FF2B5EF4-FFF2-40B4-BE49-F238E27FC236}">
                  <a16:creationId xmlns:a16="http://schemas.microsoft.com/office/drawing/2014/main" id="{ADC72E83-1B18-4B09-8E52-59559CC4D0DE}"/>
                </a:ext>
              </a:extLst>
            </p:cNvPr>
            <p:cNvSpPr>
              <a:spLocks/>
            </p:cNvSpPr>
            <p:nvPr/>
          </p:nvSpPr>
          <p:spPr bwMode="auto">
            <a:xfrm>
              <a:off x="7716838" y="2284413"/>
              <a:ext cx="41275" cy="23813"/>
            </a:xfrm>
            <a:custGeom>
              <a:avLst/>
              <a:gdLst>
                <a:gd name="T0" fmla="*/ 10 w 18"/>
                <a:gd name="T1" fmla="*/ 4 h 10"/>
                <a:gd name="T2" fmla="*/ 17 w 18"/>
                <a:gd name="T3" fmla="*/ 9 h 10"/>
                <a:gd name="T4" fmla="*/ 0 w 18"/>
                <a:gd name="T5" fmla="*/ 1 h 10"/>
                <a:gd name="T6" fmla="*/ 10 w 18"/>
                <a:gd name="T7" fmla="*/ 4 h 10"/>
              </a:gdLst>
              <a:ahLst/>
              <a:cxnLst>
                <a:cxn ang="0">
                  <a:pos x="T0" y="T1"/>
                </a:cxn>
                <a:cxn ang="0">
                  <a:pos x="T2" y="T3"/>
                </a:cxn>
                <a:cxn ang="0">
                  <a:pos x="T4" y="T5"/>
                </a:cxn>
                <a:cxn ang="0">
                  <a:pos x="T6" y="T7"/>
                </a:cxn>
              </a:cxnLst>
              <a:rect l="0" t="0" r="r" b="b"/>
              <a:pathLst>
                <a:path w="18" h="10">
                  <a:moveTo>
                    <a:pt x="10" y="4"/>
                  </a:moveTo>
                  <a:cubicBezTo>
                    <a:pt x="15" y="7"/>
                    <a:pt x="18" y="9"/>
                    <a:pt x="17" y="9"/>
                  </a:cubicBezTo>
                  <a:cubicBezTo>
                    <a:pt x="15" y="10"/>
                    <a:pt x="0" y="2"/>
                    <a:pt x="0" y="1"/>
                  </a:cubicBezTo>
                  <a:cubicBezTo>
                    <a:pt x="1" y="0"/>
                    <a:pt x="7" y="2"/>
                    <a:pt x="1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8" name="Freeform 957">
              <a:extLst>
                <a:ext uri="{FF2B5EF4-FFF2-40B4-BE49-F238E27FC236}">
                  <a16:creationId xmlns:a16="http://schemas.microsoft.com/office/drawing/2014/main" id="{5E0773A0-9182-4E95-8059-55303F832FF0}"/>
                </a:ext>
              </a:extLst>
            </p:cNvPr>
            <p:cNvSpPr>
              <a:spLocks/>
            </p:cNvSpPr>
            <p:nvPr/>
          </p:nvSpPr>
          <p:spPr bwMode="auto">
            <a:xfrm>
              <a:off x="7793038" y="2325688"/>
              <a:ext cx="41275" cy="25400"/>
            </a:xfrm>
            <a:custGeom>
              <a:avLst/>
              <a:gdLst>
                <a:gd name="T0" fmla="*/ 11 w 18"/>
                <a:gd name="T1" fmla="*/ 5 h 11"/>
                <a:gd name="T2" fmla="*/ 17 w 18"/>
                <a:gd name="T3" fmla="*/ 10 h 11"/>
                <a:gd name="T4" fmla="*/ 1 w 18"/>
                <a:gd name="T5" fmla="*/ 0 h 11"/>
                <a:gd name="T6" fmla="*/ 11 w 18"/>
                <a:gd name="T7" fmla="*/ 5 h 11"/>
              </a:gdLst>
              <a:ahLst/>
              <a:cxnLst>
                <a:cxn ang="0">
                  <a:pos x="T0" y="T1"/>
                </a:cxn>
                <a:cxn ang="0">
                  <a:pos x="T2" y="T3"/>
                </a:cxn>
                <a:cxn ang="0">
                  <a:pos x="T4" y="T5"/>
                </a:cxn>
                <a:cxn ang="0">
                  <a:pos x="T6" y="T7"/>
                </a:cxn>
              </a:cxnLst>
              <a:rect l="0" t="0" r="r" b="b"/>
              <a:pathLst>
                <a:path w="18" h="11">
                  <a:moveTo>
                    <a:pt x="11" y="5"/>
                  </a:moveTo>
                  <a:cubicBezTo>
                    <a:pt x="15" y="7"/>
                    <a:pt x="18" y="10"/>
                    <a:pt x="17" y="10"/>
                  </a:cubicBezTo>
                  <a:cubicBezTo>
                    <a:pt x="15" y="11"/>
                    <a:pt x="0" y="2"/>
                    <a:pt x="1" y="0"/>
                  </a:cubicBezTo>
                  <a:cubicBezTo>
                    <a:pt x="2" y="0"/>
                    <a:pt x="7" y="2"/>
                    <a:pt x="1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69" name="Freeform 958">
              <a:extLst>
                <a:ext uri="{FF2B5EF4-FFF2-40B4-BE49-F238E27FC236}">
                  <a16:creationId xmlns:a16="http://schemas.microsoft.com/office/drawing/2014/main" id="{16273FF7-F82D-4E6F-B701-341CC76890A1}"/>
                </a:ext>
              </a:extLst>
            </p:cNvPr>
            <p:cNvSpPr>
              <a:spLocks/>
            </p:cNvSpPr>
            <p:nvPr/>
          </p:nvSpPr>
          <p:spPr bwMode="auto">
            <a:xfrm>
              <a:off x="7835900" y="2341563"/>
              <a:ext cx="39688" cy="25400"/>
            </a:xfrm>
            <a:custGeom>
              <a:avLst/>
              <a:gdLst>
                <a:gd name="T0" fmla="*/ 10 w 17"/>
                <a:gd name="T1" fmla="*/ 5 h 11"/>
                <a:gd name="T2" fmla="*/ 16 w 17"/>
                <a:gd name="T3" fmla="*/ 10 h 11"/>
                <a:gd name="T4" fmla="*/ 1 w 17"/>
                <a:gd name="T5" fmla="*/ 0 h 11"/>
                <a:gd name="T6" fmla="*/ 10 w 17"/>
                <a:gd name="T7" fmla="*/ 5 h 11"/>
              </a:gdLst>
              <a:ahLst/>
              <a:cxnLst>
                <a:cxn ang="0">
                  <a:pos x="T0" y="T1"/>
                </a:cxn>
                <a:cxn ang="0">
                  <a:pos x="T2" y="T3"/>
                </a:cxn>
                <a:cxn ang="0">
                  <a:pos x="T4" y="T5"/>
                </a:cxn>
                <a:cxn ang="0">
                  <a:pos x="T6" y="T7"/>
                </a:cxn>
              </a:cxnLst>
              <a:rect l="0" t="0" r="r" b="b"/>
              <a:pathLst>
                <a:path w="17" h="11">
                  <a:moveTo>
                    <a:pt x="10" y="5"/>
                  </a:moveTo>
                  <a:cubicBezTo>
                    <a:pt x="14" y="7"/>
                    <a:pt x="17" y="10"/>
                    <a:pt x="16" y="10"/>
                  </a:cubicBezTo>
                  <a:cubicBezTo>
                    <a:pt x="15" y="11"/>
                    <a:pt x="0" y="2"/>
                    <a:pt x="1" y="0"/>
                  </a:cubicBezTo>
                  <a:cubicBezTo>
                    <a:pt x="1" y="0"/>
                    <a:pt x="6" y="2"/>
                    <a:pt x="1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0" name="Freeform 959">
              <a:extLst>
                <a:ext uri="{FF2B5EF4-FFF2-40B4-BE49-F238E27FC236}">
                  <a16:creationId xmlns:a16="http://schemas.microsoft.com/office/drawing/2014/main" id="{3319DF9F-3395-438B-8E0B-365B1A8CE145}"/>
                </a:ext>
              </a:extLst>
            </p:cNvPr>
            <p:cNvSpPr>
              <a:spLocks/>
            </p:cNvSpPr>
            <p:nvPr/>
          </p:nvSpPr>
          <p:spPr bwMode="auto">
            <a:xfrm>
              <a:off x="7910513" y="2387600"/>
              <a:ext cx="38100" cy="28575"/>
            </a:xfrm>
            <a:custGeom>
              <a:avLst/>
              <a:gdLst>
                <a:gd name="T0" fmla="*/ 10 w 17"/>
                <a:gd name="T1" fmla="*/ 6 h 12"/>
                <a:gd name="T2" fmla="*/ 16 w 17"/>
                <a:gd name="T3" fmla="*/ 12 h 12"/>
                <a:gd name="T4" fmla="*/ 1 w 17"/>
                <a:gd name="T5" fmla="*/ 1 h 12"/>
                <a:gd name="T6" fmla="*/ 10 w 17"/>
                <a:gd name="T7" fmla="*/ 6 h 12"/>
              </a:gdLst>
              <a:ahLst/>
              <a:cxnLst>
                <a:cxn ang="0">
                  <a:pos x="T0" y="T1"/>
                </a:cxn>
                <a:cxn ang="0">
                  <a:pos x="T2" y="T3"/>
                </a:cxn>
                <a:cxn ang="0">
                  <a:pos x="T4" y="T5"/>
                </a:cxn>
                <a:cxn ang="0">
                  <a:pos x="T6" y="T7"/>
                </a:cxn>
              </a:cxnLst>
              <a:rect l="0" t="0" r="r" b="b"/>
              <a:pathLst>
                <a:path w="17" h="12">
                  <a:moveTo>
                    <a:pt x="10" y="6"/>
                  </a:moveTo>
                  <a:cubicBezTo>
                    <a:pt x="14" y="9"/>
                    <a:pt x="17" y="12"/>
                    <a:pt x="16" y="12"/>
                  </a:cubicBezTo>
                  <a:cubicBezTo>
                    <a:pt x="14" y="12"/>
                    <a:pt x="0" y="3"/>
                    <a:pt x="1" y="1"/>
                  </a:cubicBezTo>
                  <a:cubicBezTo>
                    <a:pt x="1" y="0"/>
                    <a:pt x="6" y="3"/>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1" name="Freeform 960">
              <a:extLst>
                <a:ext uri="{FF2B5EF4-FFF2-40B4-BE49-F238E27FC236}">
                  <a16:creationId xmlns:a16="http://schemas.microsoft.com/office/drawing/2014/main" id="{65ABEF53-C6E5-4812-BB76-C502F98B41AF}"/>
                </a:ext>
              </a:extLst>
            </p:cNvPr>
            <p:cNvSpPr>
              <a:spLocks/>
            </p:cNvSpPr>
            <p:nvPr/>
          </p:nvSpPr>
          <p:spPr bwMode="auto">
            <a:xfrm>
              <a:off x="7761288" y="2298700"/>
              <a:ext cx="38100" cy="22225"/>
            </a:xfrm>
            <a:custGeom>
              <a:avLst/>
              <a:gdLst>
                <a:gd name="T0" fmla="*/ 10 w 17"/>
                <a:gd name="T1" fmla="*/ 5 h 10"/>
                <a:gd name="T2" fmla="*/ 17 w 17"/>
                <a:gd name="T3" fmla="*/ 10 h 10"/>
                <a:gd name="T4" fmla="*/ 0 w 17"/>
                <a:gd name="T5" fmla="*/ 1 h 10"/>
                <a:gd name="T6" fmla="*/ 10 w 17"/>
                <a:gd name="T7" fmla="*/ 5 h 10"/>
              </a:gdLst>
              <a:ahLst/>
              <a:cxnLst>
                <a:cxn ang="0">
                  <a:pos x="T0" y="T1"/>
                </a:cxn>
                <a:cxn ang="0">
                  <a:pos x="T2" y="T3"/>
                </a:cxn>
                <a:cxn ang="0">
                  <a:pos x="T4" y="T5"/>
                </a:cxn>
                <a:cxn ang="0">
                  <a:pos x="T6" y="T7"/>
                </a:cxn>
              </a:cxnLst>
              <a:rect l="0" t="0" r="r" b="b"/>
              <a:pathLst>
                <a:path w="17" h="10">
                  <a:moveTo>
                    <a:pt x="10" y="5"/>
                  </a:moveTo>
                  <a:cubicBezTo>
                    <a:pt x="12" y="6"/>
                    <a:pt x="17" y="9"/>
                    <a:pt x="17" y="10"/>
                  </a:cubicBezTo>
                  <a:cubicBezTo>
                    <a:pt x="16" y="10"/>
                    <a:pt x="0" y="2"/>
                    <a:pt x="0" y="1"/>
                  </a:cubicBezTo>
                  <a:cubicBezTo>
                    <a:pt x="1" y="0"/>
                    <a:pt x="6" y="3"/>
                    <a:pt x="1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2" name="Freeform 961">
              <a:extLst>
                <a:ext uri="{FF2B5EF4-FFF2-40B4-BE49-F238E27FC236}">
                  <a16:creationId xmlns:a16="http://schemas.microsoft.com/office/drawing/2014/main" id="{15F97CF7-C2B3-4902-90DF-EF7E3AB05EE5}"/>
                </a:ext>
              </a:extLst>
            </p:cNvPr>
            <p:cNvSpPr>
              <a:spLocks/>
            </p:cNvSpPr>
            <p:nvPr/>
          </p:nvSpPr>
          <p:spPr bwMode="auto">
            <a:xfrm>
              <a:off x="7877175" y="2355850"/>
              <a:ext cx="38100" cy="26988"/>
            </a:xfrm>
            <a:custGeom>
              <a:avLst/>
              <a:gdLst>
                <a:gd name="T0" fmla="*/ 9 w 16"/>
                <a:gd name="T1" fmla="*/ 5 h 12"/>
                <a:gd name="T2" fmla="*/ 16 w 16"/>
                <a:gd name="T3" fmla="*/ 11 h 12"/>
                <a:gd name="T4" fmla="*/ 0 w 16"/>
                <a:gd name="T5" fmla="*/ 1 h 12"/>
                <a:gd name="T6" fmla="*/ 9 w 16"/>
                <a:gd name="T7" fmla="*/ 5 h 12"/>
              </a:gdLst>
              <a:ahLst/>
              <a:cxnLst>
                <a:cxn ang="0">
                  <a:pos x="T0" y="T1"/>
                </a:cxn>
                <a:cxn ang="0">
                  <a:pos x="T2" y="T3"/>
                </a:cxn>
                <a:cxn ang="0">
                  <a:pos x="T4" y="T5"/>
                </a:cxn>
                <a:cxn ang="0">
                  <a:pos x="T6" y="T7"/>
                </a:cxn>
              </a:cxnLst>
              <a:rect l="0" t="0" r="r" b="b"/>
              <a:pathLst>
                <a:path w="16" h="12">
                  <a:moveTo>
                    <a:pt x="9" y="5"/>
                  </a:moveTo>
                  <a:cubicBezTo>
                    <a:pt x="13" y="8"/>
                    <a:pt x="16" y="11"/>
                    <a:pt x="16" y="11"/>
                  </a:cubicBezTo>
                  <a:cubicBezTo>
                    <a:pt x="15" y="12"/>
                    <a:pt x="0" y="2"/>
                    <a:pt x="0" y="1"/>
                  </a:cubicBezTo>
                  <a:cubicBezTo>
                    <a:pt x="1" y="0"/>
                    <a:pt x="5" y="3"/>
                    <a:pt x="9"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3" name="Freeform 962">
              <a:extLst>
                <a:ext uri="{FF2B5EF4-FFF2-40B4-BE49-F238E27FC236}">
                  <a16:creationId xmlns:a16="http://schemas.microsoft.com/office/drawing/2014/main" id="{53444880-7FD4-4273-9C70-A87031202D6E}"/>
                </a:ext>
              </a:extLst>
            </p:cNvPr>
            <p:cNvSpPr>
              <a:spLocks/>
            </p:cNvSpPr>
            <p:nvPr/>
          </p:nvSpPr>
          <p:spPr bwMode="auto">
            <a:xfrm>
              <a:off x="7951788" y="2403475"/>
              <a:ext cx="33338" cy="28575"/>
            </a:xfrm>
            <a:custGeom>
              <a:avLst/>
              <a:gdLst>
                <a:gd name="T0" fmla="*/ 8 w 15"/>
                <a:gd name="T1" fmla="*/ 6 h 12"/>
                <a:gd name="T2" fmla="*/ 14 w 15"/>
                <a:gd name="T3" fmla="*/ 12 h 12"/>
                <a:gd name="T4" fmla="*/ 0 w 15"/>
                <a:gd name="T5" fmla="*/ 1 h 12"/>
                <a:gd name="T6" fmla="*/ 8 w 15"/>
                <a:gd name="T7" fmla="*/ 6 h 12"/>
              </a:gdLst>
              <a:ahLst/>
              <a:cxnLst>
                <a:cxn ang="0">
                  <a:pos x="T0" y="T1"/>
                </a:cxn>
                <a:cxn ang="0">
                  <a:pos x="T2" y="T3"/>
                </a:cxn>
                <a:cxn ang="0">
                  <a:pos x="T4" y="T5"/>
                </a:cxn>
                <a:cxn ang="0">
                  <a:pos x="T6" y="T7"/>
                </a:cxn>
              </a:cxnLst>
              <a:rect l="0" t="0" r="r" b="b"/>
              <a:pathLst>
                <a:path w="15" h="12">
                  <a:moveTo>
                    <a:pt x="8" y="6"/>
                  </a:moveTo>
                  <a:cubicBezTo>
                    <a:pt x="13" y="9"/>
                    <a:pt x="15" y="12"/>
                    <a:pt x="14" y="12"/>
                  </a:cubicBezTo>
                  <a:cubicBezTo>
                    <a:pt x="13" y="12"/>
                    <a:pt x="0" y="3"/>
                    <a:pt x="0" y="1"/>
                  </a:cubicBezTo>
                  <a:cubicBezTo>
                    <a:pt x="0" y="0"/>
                    <a:pt x="4" y="3"/>
                    <a:pt x="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4" name="Freeform 963">
              <a:extLst>
                <a:ext uri="{FF2B5EF4-FFF2-40B4-BE49-F238E27FC236}">
                  <a16:creationId xmlns:a16="http://schemas.microsoft.com/office/drawing/2014/main" id="{BE61B8FB-31C4-4CD5-A7C7-0188ED0AFD3A}"/>
                </a:ext>
              </a:extLst>
            </p:cNvPr>
            <p:cNvSpPr>
              <a:spLocks/>
            </p:cNvSpPr>
            <p:nvPr/>
          </p:nvSpPr>
          <p:spPr bwMode="auto">
            <a:xfrm>
              <a:off x="7802563" y="2311400"/>
              <a:ext cx="38100" cy="25400"/>
            </a:xfrm>
            <a:custGeom>
              <a:avLst/>
              <a:gdLst>
                <a:gd name="T0" fmla="*/ 10 w 17"/>
                <a:gd name="T1" fmla="*/ 4 h 11"/>
                <a:gd name="T2" fmla="*/ 17 w 17"/>
                <a:gd name="T3" fmla="*/ 10 h 11"/>
                <a:gd name="T4" fmla="*/ 0 w 17"/>
                <a:gd name="T5" fmla="*/ 0 h 11"/>
                <a:gd name="T6" fmla="*/ 10 w 17"/>
                <a:gd name="T7" fmla="*/ 4 h 11"/>
              </a:gdLst>
              <a:ahLst/>
              <a:cxnLst>
                <a:cxn ang="0">
                  <a:pos x="T0" y="T1"/>
                </a:cxn>
                <a:cxn ang="0">
                  <a:pos x="T2" y="T3"/>
                </a:cxn>
                <a:cxn ang="0">
                  <a:pos x="T4" y="T5"/>
                </a:cxn>
                <a:cxn ang="0">
                  <a:pos x="T6" y="T7"/>
                </a:cxn>
              </a:cxnLst>
              <a:rect l="0" t="0" r="r" b="b"/>
              <a:pathLst>
                <a:path w="17" h="11">
                  <a:moveTo>
                    <a:pt x="10" y="4"/>
                  </a:moveTo>
                  <a:cubicBezTo>
                    <a:pt x="13" y="6"/>
                    <a:pt x="17" y="9"/>
                    <a:pt x="17" y="10"/>
                  </a:cubicBezTo>
                  <a:cubicBezTo>
                    <a:pt x="16" y="11"/>
                    <a:pt x="1" y="2"/>
                    <a:pt x="0" y="0"/>
                  </a:cubicBezTo>
                  <a:cubicBezTo>
                    <a:pt x="1" y="0"/>
                    <a:pt x="6" y="2"/>
                    <a:pt x="1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5" name="Freeform 964">
              <a:extLst>
                <a:ext uri="{FF2B5EF4-FFF2-40B4-BE49-F238E27FC236}">
                  <a16:creationId xmlns:a16="http://schemas.microsoft.com/office/drawing/2014/main" id="{FC17713D-82A8-407D-A745-F66F3EA6ED10}"/>
                </a:ext>
              </a:extLst>
            </p:cNvPr>
            <p:cNvSpPr>
              <a:spLocks/>
            </p:cNvSpPr>
            <p:nvPr/>
          </p:nvSpPr>
          <p:spPr bwMode="auto">
            <a:xfrm>
              <a:off x="7840663" y="2328863"/>
              <a:ext cx="39688" cy="22225"/>
            </a:xfrm>
            <a:custGeom>
              <a:avLst/>
              <a:gdLst>
                <a:gd name="T0" fmla="*/ 9 w 17"/>
                <a:gd name="T1" fmla="*/ 4 h 10"/>
                <a:gd name="T2" fmla="*/ 17 w 17"/>
                <a:gd name="T3" fmla="*/ 9 h 10"/>
                <a:gd name="T4" fmla="*/ 16 w 17"/>
                <a:gd name="T5" fmla="*/ 10 h 10"/>
                <a:gd name="T6" fmla="*/ 0 w 17"/>
                <a:gd name="T7" fmla="*/ 0 h 10"/>
                <a:gd name="T8" fmla="*/ 0 w 17"/>
                <a:gd name="T9" fmla="*/ 0 h 10"/>
                <a:gd name="T10" fmla="*/ 9 w 17"/>
                <a:gd name="T11" fmla="*/ 4 h 10"/>
              </a:gdLst>
              <a:ahLst/>
              <a:cxnLst>
                <a:cxn ang="0">
                  <a:pos x="T0" y="T1"/>
                </a:cxn>
                <a:cxn ang="0">
                  <a:pos x="T2" y="T3"/>
                </a:cxn>
                <a:cxn ang="0">
                  <a:pos x="T4" y="T5"/>
                </a:cxn>
                <a:cxn ang="0">
                  <a:pos x="T6" y="T7"/>
                </a:cxn>
                <a:cxn ang="0">
                  <a:pos x="T8" y="T9"/>
                </a:cxn>
                <a:cxn ang="0">
                  <a:pos x="T10" y="T11"/>
                </a:cxn>
              </a:cxnLst>
              <a:rect l="0" t="0" r="r" b="b"/>
              <a:pathLst>
                <a:path w="17" h="10">
                  <a:moveTo>
                    <a:pt x="9" y="4"/>
                  </a:moveTo>
                  <a:cubicBezTo>
                    <a:pt x="12" y="6"/>
                    <a:pt x="16" y="9"/>
                    <a:pt x="17" y="9"/>
                  </a:cubicBezTo>
                  <a:cubicBezTo>
                    <a:pt x="16" y="9"/>
                    <a:pt x="16" y="9"/>
                    <a:pt x="16" y="10"/>
                  </a:cubicBezTo>
                  <a:cubicBezTo>
                    <a:pt x="15" y="10"/>
                    <a:pt x="1" y="1"/>
                    <a:pt x="0" y="0"/>
                  </a:cubicBezTo>
                  <a:cubicBezTo>
                    <a:pt x="0" y="0"/>
                    <a:pt x="0" y="0"/>
                    <a:pt x="0" y="0"/>
                  </a:cubicBezTo>
                  <a:cubicBezTo>
                    <a:pt x="1" y="0"/>
                    <a:pt x="6" y="2"/>
                    <a:pt x="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6" name="Freeform 965">
              <a:extLst>
                <a:ext uri="{FF2B5EF4-FFF2-40B4-BE49-F238E27FC236}">
                  <a16:creationId xmlns:a16="http://schemas.microsoft.com/office/drawing/2014/main" id="{AA5E2B73-567E-4A38-A2DE-F30768396564}"/>
                </a:ext>
              </a:extLst>
            </p:cNvPr>
            <p:cNvSpPr>
              <a:spLocks/>
            </p:cNvSpPr>
            <p:nvPr/>
          </p:nvSpPr>
          <p:spPr bwMode="auto">
            <a:xfrm>
              <a:off x="7916863" y="2371725"/>
              <a:ext cx="34925" cy="28575"/>
            </a:xfrm>
            <a:custGeom>
              <a:avLst/>
              <a:gdLst>
                <a:gd name="T0" fmla="*/ 8 w 15"/>
                <a:gd name="T1" fmla="*/ 5 h 12"/>
                <a:gd name="T2" fmla="*/ 15 w 15"/>
                <a:gd name="T3" fmla="*/ 12 h 12"/>
                <a:gd name="T4" fmla="*/ 0 w 15"/>
                <a:gd name="T5" fmla="*/ 1 h 12"/>
                <a:gd name="T6" fmla="*/ 0 w 15"/>
                <a:gd name="T7" fmla="*/ 1 h 12"/>
                <a:gd name="T8" fmla="*/ 8 w 15"/>
                <a:gd name="T9" fmla="*/ 5 h 12"/>
              </a:gdLst>
              <a:ahLst/>
              <a:cxnLst>
                <a:cxn ang="0">
                  <a:pos x="T0" y="T1"/>
                </a:cxn>
                <a:cxn ang="0">
                  <a:pos x="T2" y="T3"/>
                </a:cxn>
                <a:cxn ang="0">
                  <a:pos x="T4" y="T5"/>
                </a:cxn>
                <a:cxn ang="0">
                  <a:pos x="T6" y="T7"/>
                </a:cxn>
                <a:cxn ang="0">
                  <a:pos x="T8" y="T9"/>
                </a:cxn>
              </a:cxnLst>
              <a:rect l="0" t="0" r="r" b="b"/>
              <a:pathLst>
                <a:path w="15" h="12">
                  <a:moveTo>
                    <a:pt x="8" y="5"/>
                  </a:moveTo>
                  <a:cubicBezTo>
                    <a:pt x="11" y="7"/>
                    <a:pt x="15" y="11"/>
                    <a:pt x="15" y="12"/>
                  </a:cubicBezTo>
                  <a:cubicBezTo>
                    <a:pt x="14" y="12"/>
                    <a:pt x="0" y="2"/>
                    <a:pt x="0" y="1"/>
                  </a:cubicBezTo>
                  <a:cubicBezTo>
                    <a:pt x="0" y="1"/>
                    <a:pt x="0" y="1"/>
                    <a:pt x="0" y="1"/>
                  </a:cubicBezTo>
                  <a:cubicBezTo>
                    <a:pt x="0" y="0"/>
                    <a:pt x="5" y="3"/>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7" name="Freeform 966">
              <a:extLst>
                <a:ext uri="{FF2B5EF4-FFF2-40B4-BE49-F238E27FC236}">
                  <a16:creationId xmlns:a16="http://schemas.microsoft.com/office/drawing/2014/main" id="{A38DBAAF-419A-43FF-BDE3-208665EFBCEE}"/>
                </a:ext>
              </a:extLst>
            </p:cNvPr>
            <p:cNvSpPr>
              <a:spLocks/>
            </p:cNvSpPr>
            <p:nvPr/>
          </p:nvSpPr>
          <p:spPr bwMode="auto">
            <a:xfrm>
              <a:off x="7766050" y="2287588"/>
              <a:ext cx="38100" cy="20638"/>
            </a:xfrm>
            <a:custGeom>
              <a:avLst/>
              <a:gdLst>
                <a:gd name="T0" fmla="*/ 9 w 17"/>
                <a:gd name="T1" fmla="*/ 4 h 9"/>
                <a:gd name="T2" fmla="*/ 17 w 17"/>
                <a:gd name="T3" fmla="*/ 9 h 9"/>
                <a:gd name="T4" fmla="*/ 0 w 17"/>
                <a:gd name="T5" fmla="*/ 0 h 9"/>
                <a:gd name="T6" fmla="*/ 9 w 17"/>
                <a:gd name="T7" fmla="*/ 4 h 9"/>
              </a:gdLst>
              <a:ahLst/>
              <a:cxnLst>
                <a:cxn ang="0">
                  <a:pos x="T0" y="T1"/>
                </a:cxn>
                <a:cxn ang="0">
                  <a:pos x="T2" y="T3"/>
                </a:cxn>
                <a:cxn ang="0">
                  <a:pos x="T4" y="T5"/>
                </a:cxn>
                <a:cxn ang="0">
                  <a:pos x="T6" y="T7"/>
                </a:cxn>
              </a:cxnLst>
              <a:rect l="0" t="0" r="r" b="b"/>
              <a:pathLst>
                <a:path w="17" h="9">
                  <a:moveTo>
                    <a:pt x="9" y="4"/>
                  </a:moveTo>
                  <a:cubicBezTo>
                    <a:pt x="12" y="5"/>
                    <a:pt x="16" y="8"/>
                    <a:pt x="17" y="9"/>
                  </a:cubicBezTo>
                  <a:cubicBezTo>
                    <a:pt x="15" y="9"/>
                    <a:pt x="0" y="1"/>
                    <a:pt x="0" y="0"/>
                  </a:cubicBezTo>
                  <a:cubicBezTo>
                    <a:pt x="1" y="0"/>
                    <a:pt x="7" y="3"/>
                    <a:pt x="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8" name="Freeform 967">
              <a:extLst>
                <a:ext uri="{FF2B5EF4-FFF2-40B4-BE49-F238E27FC236}">
                  <a16:creationId xmlns:a16="http://schemas.microsoft.com/office/drawing/2014/main" id="{9B79D3D6-6D7F-400E-A5C1-D8C1EDE0AA65}"/>
                </a:ext>
              </a:extLst>
            </p:cNvPr>
            <p:cNvSpPr>
              <a:spLocks/>
            </p:cNvSpPr>
            <p:nvPr/>
          </p:nvSpPr>
          <p:spPr bwMode="auto">
            <a:xfrm>
              <a:off x="7877175" y="2341563"/>
              <a:ext cx="38100" cy="23813"/>
            </a:xfrm>
            <a:custGeom>
              <a:avLst/>
              <a:gdLst>
                <a:gd name="T0" fmla="*/ 8 w 16"/>
                <a:gd name="T1" fmla="*/ 4 h 10"/>
                <a:gd name="T2" fmla="*/ 16 w 16"/>
                <a:gd name="T3" fmla="*/ 10 h 10"/>
                <a:gd name="T4" fmla="*/ 0 w 16"/>
                <a:gd name="T5" fmla="*/ 0 h 10"/>
                <a:gd name="T6" fmla="*/ 0 w 16"/>
                <a:gd name="T7" fmla="*/ 0 h 10"/>
                <a:gd name="T8" fmla="*/ 8 w 16"/>
                <a:gd name="T9" fmla="*/ 4 h 10"/>
              </a:gdLst>
              <a:ahLst/>
              <a:cxnLst>
                <a:cxn ang="0">
                  <a:pos x="T0" y="T1"/>
                </a:cxn>
                <a:cxn ang="0">
                  <a:pos x="T2" y="T3"/>
                </a:cxn>
                <a:cxn ang="0">
                  <a:pos x="T4" y="T5"/>
                </a:cxn>
                <a:cxn ang="0">
                  <a:pos x="T6" y="T7"/>
                </a:cxn>
                <a:cxn ang="0">
                  <a:pos x="T8" y="T9"/>
                </a:cxn>
              </a:cxnLst>
              <a:rect l="0" t="0" r="r" b="b"/>
              <a:pathLst>
                <a:path w="16" h="10">
                  <a:moveTo>
                    <a:pt x="8" y="4"/>
                  </a:moveTo>
                  <a:cubicBezTo>
                    <a:pt x="11" y="6"/>
                    <a:pt x="16" y="9"/>
                    <a:pt x="16" y="10"/>
                  </a:cubicBezTo>
                  <a:cubicBezTo>
                    <a:pt x="15" y="10"/>
                    <a:pt x="1" y="2"/>
                    <a:pt x="0" y="0"/>
                  </a:cubicBezTo>
                  <a:cubicBezTo>
                    <a:pt x="0" y="0"/>
                    <a:pt x="0" y="0"/>
                    <a:pt x="0" y="0"/>
                  </a:cubicBezTo>
                  <a:cubicBezTo>
                    <a:pt x="1" y="0"/>
                    <a:pt x="5" y="2"/>
                    <a:pt x="8"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9" name="Freeform 968">
              <a:extLst>
                <a:ext uri="{FF2B5EF4-FFF2-40B4-BE49-F238E27FC236}">
                  <a16:creationId xmlns:a16="http://schemas.microsoft.com/office/drawing/2014/main" id="{8B694D88-617D-42AE-A07C-A1562A3BEC7D}"/>
                </a:ext>
              </a:extLst>
            </p:cNvPr>
            <p:cNvSpPr>
              <a:spLocks/>
            </p:cNvSpPr>
            <p:nvPr/>
          </p:nvSpPr>
          <p:spPr bwMode="auto">
            <a:xfrm>
              <a:off x="7948613" y="2387600"/>
              <a:ext cx="34925" cy="28575"/>
            </a:xfrm>
            <a:custGeom>
              <a:avLst/>
              <a:gdLst>
                <a:gd name="T0" fmla="*/ 8 w 15"/>
                <a:gd name="T1" fmla="*/ 6 h 12"/>
                <a:gd name="T2" fmla="*/ 15 w 15"/>
                <a:gd name="T3" fmla="*/ 12 h 12"/>
                <a:gd name="T4" fmla="*/ 0 w 15"/>
                <a:gd name="T5" fmla="*/ 1 h 12"/>
                <a:gd name="T6" fmla="*/ 0 w 15"/>
                <a:gd name="T7" fmla="*/ 1 h 12"/>
                <a:gd name="T8" fmla="*/ 8 w 15"/>
                <a:gd name="T9" fmla="*/ 6 h 12"/>
              </a:gdLst>
              <a:ahLst/>
              <a:cxnLst>
                <a:cxn ang="0">
                  <a:pos x="T0" y="T1"/>
                </a:cxn>
                <a:cxn ang="0">
                  <a:pos x="T2" y="T3"/>
                </a:cxn>
                <a:cxn ang="0">
                  <a:pos x="T4" y="T5"/>
                </a:cxn>
                <a:cxn ang="0">
                  <a:pos x="T6" y="T7"/>
                </a:cxn>
                <a:cxn ang="0">
                  <a:pos x="T8" y="T9"/>
                </a:cxn>
              </a:cxnLst>
              <a:rect l="0" t="0" r="r" b="b"/>
              <a:pathLst>
                <a:path w="15" h="12">
                  <a:moveTo>
                    <a:pt x="8" y="6"/>
                  </a:moveTo>
                  <a:cubicBezTo>
                    <a:pt x="11" y="8"/>
                    <a:pt x="15" y="11"/>
                    <a:pt x="15" y="12"/>
                  </a:cubicBezTo>
                  <a:cubicBezTo>
                    <a:pt x="14" y="12"/>
                    <a:pt x="1" y="2"/>
                    <a:pt x="0" y="1"/>
                  </a:cubicBezTo>
                  <a:cubicBezTo>
                    <a:pt x="0" y="1"/>
                    <a:pt x="0" y="1"/>
                    <a:pt x="0" y="1"/>
                  </a:cubicBezTo>
                  <a:cubicBezTo>
                    <a:pt x="1" y="0"/>
                    <a:pt x="5" y="3"/>
                    <a:pt x="8"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0" name="Freeform 969">
              <a:extLst>
                <a:ext uri="{FF2B5EF4-FFF2-40B4-BE49-F238E27FC236}">
                  <a16:creationId xmlns:a16="http://schemas.microsoft.com/office/drawing/2014/main" id="{F6EACAF7-2A54-4DBF-9A2E-9FEB66F3B4D0}"/>
                </a:ext>
              </a:extLst>
            </p:cNvPr>
            <p:cNvSpPr>
              <a:spLocks/>
            </p:cNvSpPr>
            <p:nvPr/>
          </p:nvSpPr>
          <p:spPr bwMode="auto">
            <a:xfrm>
              <a:off x="7802563" y="2298700"/>
              <a:ext cx="38100" cy="20638"/>
            </a:xfrm>
            <a:custGeom>
              <a:avLst/>
              <a:gdLst>
                <a:gd name="T0" fmla="*/ 9 w 17"/>
                <a:gd name="T1" fmla="*/ 4 h 9"/>
                <a:gd name="T2" fmla="*/ 17 w 17"/>
                <a:gd name="T3" fmla="*/ 9 h 9"/>
                <a:gd name="T4" fmla="*/ 17 w 17"/>
                <a:gd name="T5" fmla="*/ 9 h 9"/>
                <a:gd name="T6" fmla="*/ 0 w 17"/>
                <a:gd name="T7" fmla="*/ 0 h 9"/>
                <a:gd name="T8" fmla="*/ 0 w 17"/>
                <a:gd name="T9" fmla="*/ 0 h 9"/>
                <a:gd name="T10" fmla="*/ 9 w 17"/>
                <a:gd name="T11" fmla="*/ 4 h 9"/>
              </a:gdLst>
              <a:ahLst/>
              <a:cxnLst>
                <a:cxn ang="0">
                  <a:pos x="T0" y="T1"/>
                </a:cxn>
                <a:cxn ang="0">
                  <a:pos x="T2" y="T3"/>
                </a:cxn>
                <a:cxn ang="0">
                  <a:pos x="T4" y="T5"/>
                </a:cxn>
                <a:cxn ang="0">
                  <a:pos x="T6" y="T7"/>
                </a:cxn>
                <a:cxn ang="0">
                  <a:pos x="T8" y="T9"/>
                </a:cxn>
                <a:cxn ang="0">
                  <a:pos x="T10" y="T11"/>
                </a:cxn>
              </a:cxnLst>
              <a:rect l="0" t="0" r="r" b="b"/>
              <a:pathLst>
                <a:path w="17" h="9">
                  <a:moveTo>
                    <a:pt x="9" y="4"/>
                  </a:moveTo>
                  <a:cubicBezTo>
                    <a:pt x="12" y="6"/>
                    <a:pt x="16" y="9"/>
                    <a:pt x="17" y="9"/>
                  </a:cubicBezTo>
                  <a:cubicBezTo>
                    <a:pt x="17" y="9"/>
                    <a:pt x="17" y="9"/>
                    <a:pt x="17" y="9"/>
                  </a:cubicBezTo>
                  <a:cubicBezTo>
                    <a:pt x="15" y="9"/>
                    <a:pt x="1" y="2"/>
                    <a:pt x="0" y="0"/>
                  </a:cubicBezTo>
                  <a:cubicBezTo>
                    <a:pt x="0" y="0"/>
                    <a:pt x="0" y="0"/>
                    <a:pt x="0" y="0"/>
                  </a:cubicBezTo>
                  <a:cubicBezTo>
                    <a:pt x="1" y="1"/>
                    <a:pt x="6" y="2"/>
                    <a:pt x="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1" name="Freeform 970">
              <a:extLst>
                <a:ext uri="{FF2B5EF4-FFF2-40B4-BE49-F238E27FC236}">
                  <a16:creationId xmlns:a16="http://schemas.microsoft.com/office/drawing/2014/main" id="{76853258-AB75-42EC-B193-3E681E41D20C}"/>
                </a:ext>
              </a:extLst>
            </p:cNvPr>
            <p:cNvSpPr>
              <a:spLocks/>
            </p:cNvSpPr>
            <p:nvPr/>
          </p:nvSpPr>
          <p:spPr bwMode="auto">
            <a:xfrm>
              <a:off x="7835900" y="2314575"/>
              <a:ext cx="38100" cy="20638"/>
            </a:xfrm>
            <a:custGeom>
              <a:avLst/>
              <a:gdLst>
                <a:gd name="T0" fmla="*/ 9 w 16"/>
                <a:gd name="T1" fmla="*/ 4 h 9"/>
                <a:gd name="T2" fmla="*/ 16 w 16"/>
                <a:gd name="T3" fmla="*/ 9 h 9"/>
                <a:gd name="T4" fmla="*/ 16 w 16"/>
                <a:gd name="T5" fmla="*/ 9 h 9"/>
                <a:gd name="T6" fmla="*/ 0 w 16"/>
                <a:gd name="T7" fmla="*/ 0 h 9"/>
                <a:gd name="T8" fmla="*/ 0 w 16"/>
                <a:gd name="T9" fmla="*/ 0 h 9"/>
                <a:gd name="T10" fmla="*/ 9 w 16"/>
                <a:gd name="T11" fmla="*/ 4 h 9"/>
              </a:gdLst>
              <a:ahLst/>
              <a:cxnLst>
                <a:cxn ang="0">
                  <a:pos x="T0" y="T1"/>
                </a:cxn>
                <a:cxn ang="0">
                  <a:pos x="T2" y="T3"/>
                </a:cxn>
                <a:cxn ang="0">
                  <a:pos x="T4" y="T5"/>
                </a:cxn>
                <a:cxn ang="0">
                  <a:pos x="T6" y="T7"/>
                </a:cxn>
                <a:cxn ang="0">
                  <a:pos x="T8" y="T9"/>
                </a:cxn>
                <a:cxn ang="0">
                  <a:pos x="T10" y="T11"/>
                </a:cxn>
              </a:cxnLst>
              <a:rect l="0" t="0" r="r" b="b"/>
              <a:pathLst>
                <a:path w="16" h="9">
                  <a:moveTo>
                    <a:pt x="9" y="4"/>
                  </a:moveTo>
                  <a:cubicBezTo>
                    <a:pt x="11" y="5"/>
                    <a:pt x="16" y="8"/>
                    <a:pt x="16" y="9"/>
                  </a:cubicBezTo>
                  <a:cubicBezTo>
                    <a:pt x="16" y="9"/>
                    <a:pt x="16" y="9"/>
                    <a:pt x="16" y="9"/>
                  </a:cubicBezTo>
                  <a:cubicBezTo>
                    <a:pt x="15" y="9"/>
                    <a:pt x="2" y="1"/>
                    <a:pt x="0" y="0"/>
                  </a:cubicBezTo>
                  <a:cubicBezTo>
                    <a:pt x="0" y="0"/>
                    <a:pt x="0" y="0"/>
                    <a:pt x="0" y="0"/>
                  </a:cubicBezTo>
                  <a:cubicBezTo>
                    <a:pt x="1" y="0"/>
                    <a:pt x="5" y="2"/>
                    <a:pt x="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2" name="Freeform 971">
              <a:extLst>
                <a:ext uri="{FF2B5EF4-FFF2-40B4-BE49-F238E27FC236}">
                  <a16:creationId xmlns:a16="http://schemas.microsoft.com/office/drawing/2014/main" id="{37A55537-74E2-4949-8BC5-1EAF2764746D}"/>
                </a:ext>
              </a:extLst>
            </p:cNvPr>
            <p:cNvSpPr>
              <a:spLocks/>
            </p:cNvSpPr>
            <p:nvPr/>
          </p:nvSpPr>
          <p:spPr bwMode="auto">
            <a:xfrm>
              <a:off x="7910513" y="2357438"/>
              <a:ext cx="36513" cy="23813"/>
            </a:xfrm>
            <a:custGeom>
              <a:avLst/>
              <a:gdLst>
                <a:gd name="T0" fmla="*/ 8 w 16"/>
                <a:gd name="T1" fmla="*/ 5 h 10"/>
                <a:gd name="T2" fmla="*/ 16 w 16"/>
                <a:gd name="T3" fmla="*/ 10 h 10"/>
                <a:gd name="T4" fmla="*/ 0 w 16"/>
                <a:gd name="T5" fmla="*/ 0 h 10"/>
                <a:gd name="T6" fmla="*/ 0 w 16"/>
                <a:gd name="T7" fmla="*/ 0 h 10"/>
                <a:gd name="T8" fmla="*/ 8 w 16"/>
                <a:gd name="T9" fmla="*/ 5 h 10"/>
              </a:gdLst>
              <a:ahLst/>
              <a:cxnLst>
                <a:cxn ang="0">
                  <a:pos x="T0" y="T1"/>
                </a:cxn>
                <a:cxn ang="0">
                  <a:pos x="T2" y="T3"/>
                </a:cxn>
                <a:cxn ang="0">
                  <a:pos x="T4" y="T5"/>
                </a:cxn>
                <a:cxn ang="0">
                  <a:pos x="T6" y="T7"/>
                </a:cxn>
                <a:cxn ang="0">
                  <a:pos x="T8" y="T9"/>
                </a:cxn>
              </a:cxnLst>
              <a:rect l="0" t="0" r="r" b="b"/>
              <a:pathLst>
                <a:path w="16" h="10">
                  <a:moveTo>
                    <a:pt x="8" y="5"/>
                  </a:moveTo>
                  <a:cubicBezTo>
                    <a:pt x="11" y="7"/>
                    <a:pt x="16" y="10"/>
                    <a:pt x="16" y="10"/>
                  </a:cubicBezTo>
                  <a:cubicBezTo>
                    <a:pt x="14" y="10"/>
                    <a:pt x="1" y="1"/>
                    <a:pt x="0" y="0"/>
                  </a:cubicBezTo>
                  <a:cubicBezTo>
                    <a:pt x="0" y="0"/>
                    <a:pt x="0" y="0"/>
                    <a:pt x="0" y="0"/>
                  </a:cubicBezTo>
                  <a:cubicBezTo>
                    <a:pt x="1" y="0"/>
                    <a:pt x="8" y="4"/>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3" name="Freeform 972">
              <a:extLst>
                <a:ext uri="{FF2B5EF4-FFF2-40B4-BE49-F238E27FC236}">
                  <a16:creationId xmlns:a16="http://schemas.microsoft.com/office/drawing/2014/main" id="{E8340B44-0391-43FA-865A-94FE807BF68E}"/>
                </a:ext>
              </a:extLst>
            </p:cNvPr>
            <p:cNvSpPr>
              <a:spLocks/>
            </p:cNvSpPr>
            <p:nvPr/>
          </p:nvSpPr>
          <p:spPr bwMode="auto">
            <a:xfrm>
              <a:off x="7869238" y="2328863"/>
              <a:ext cx="36513" cy="20638"/>
            </a:xfrm>
            <a:custGeom>
              <a:avLst/>
              <a:gdLst>
                <a:gd name="T0" fmla="*/ 8 w 16"/>
                <a:gd name="T1" fmla="*/ 4 h 9"/>
                <a:gd name="T2" fmla="*/ 16 w 16"/>
                <a:gd name="T3" fmla="*/ 9 h 9"/>
                <a:gd name="T4" fmla="*/ 0 w 16"/>
                <a:gd name="T5" fmla="*/ 0 h 9"/>
                <a:gd name="T6" fmla="*/ 0 w 16"/>
                <a:gd name="T7" fmla="*/ 0 h 9"/>
                <a:gd name="T8" fmla="*/ 8 w 16"/>
                <a:gd name="T9" fmla="*/ 4 h 9"/>
              </a:gdLst>
              <a:ahLst/>
              <a:cxnLst>
                <a:cxn ang="0">
                  <a:pos x="T0" y="T1"/>
                </a:cxn>
                <a:cxn ang="0">
                  <a:pos x="T2" y="T3"/>
                </a:cxn>
                <a:cxn ang="0">
                  <a:pos x="T4" y="T5"/>
                </a:cxn>
                <a:cxn ang="0">
                  <a:pos x="T6" y="T7"/>
                </a:cxn>
                <a:cxn ang="0">
                  <a:pos x="T8" y="T9"/>
                </a:cxn>
              </a:cxnLst>
              <a:rect l="0" t="0" r="r" b="b"/>
              <a:pathLst>
                <a:path w="16" h="9">
                  <a:moveTo>
                    <a:pt x="8" y="4"/>
                  </a:moveTo>
                  <a:cubicBezTo>
                    <a:pt x="11" y="6"/>
                    <a:pt x="15" y="9"/>
                    <a:pt x="16" y="9"/>
                  </a:cubicBezTo>
                  <a:cubicBezTo>
                    <a:pt x="15" y="9"/>
                    <a:pt x="1" y="1"/>
                    <a:pt x="0" y="0"/>
                  </a:cubicBezTo>
                  <a:cubicBezTo>
                    <a:pt x="0" y="0"/>
                    <a:pt x="0" y="0"/>
                    <a:pt x="0" y="0"/>
                  </a:cubicBezTo>
                  <a:cubicBezTo>
                    <a:pt x="1" y="0"/>
                    <a:pt x="6" y="3"/>
                    <a:pt x="8"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4" name="Freeform 973">
              <a:extLst>
                <a:ext uri="{FF2B5EF4-FFF2-40B4-BE49-F238E27FC236}">
                  <a16:creationId xmlns:a16="http://schemas.microsoft.com/office/drawing/2014/main" id="{3C0EB6F5-5AA9-4388-9635-752FDD997608}"/>
                </a:ext>
              </a:extLst>
            </p:cNvPr>
            <p:cNvSpPr>
              <a:spLocks/>
            </p:cNvSpPr>
            <p:nvPr/>
          </p:nvSpPr>
          <p:spPr bwMode="auto">
            <a:xfrm>
              <a:off x="7940675" y="2374900"/>
              <a:ext cx="33338" cy="22225"/>
            </a:xfrm>
            <a:custGeom>
              <a:avLst/>
              <a:gdLst>
                <a:gd name="T0" fmla="*/ 7 w 15"/>
                <a:gd name="T1" fmla="*/ 4 h 10"/>
                <a:gd name="T2" fmla="*/ 15 w 15"/>
                <a:gd name="T3" fmla="*/ 10 h 10"/>
                <a:gd name="T4" fmla="*/ 0 w 15"/>
                <a:gd name="T5" fmla="*/ 0 h 10"/>
                <a:gd name="T6" fmla="*/ 0 w 15"/>
                <a:gd name="T7" fmla="*/ 0 h 10"/>
                <a:gd name="T8" fmla="*/ 7 w 15"/>
                <a:gd name="T9" fmla="*/ 4 h 10"/>
              </a:gdLst>
              <a:ahLst/>
              <a:cxnLst>
                <a:cxn ang="0">
                  <a:pos x="T0" y="T1"/>
                </a:cxn>
                <a:cxn ang="0">
                  <a:pos x="T2" y="T3"/>
                </a:cxn>
                <a:cxn ang="0">
                  <a:pos x="T4" y="T5"/>
                </a:cxn>
                <a:cxn ang="0">
                  <a:pos x="T6" y="T7"/>
                </a:cxn>
                <a:cxn ang="0">
                  <a:pos x="T8" y="T9"/>
                </a:cxn>
              </a:cxnLst>
              <a:rect l="0" t="0" r="r" b="b"/>
              <a:pathLst>
                <a:path w="15" h="10">
                  <a:moveTo>
                    <a:pt x="7" y="4"/>
                  </a:moveTo>
                  <a:cubicBezTo>
                    <a:pt x="10" y="7"/>
                    <a:pt x="14" y="10"/>
                    <a:pt x="15" y="10"/>
                  </a:cubicBezTo>
                  <a:cubicBezTo>
                    <a:pt x="14" y="10"/>
                    <a:pt x="1" y="1"/>
                    <a:pt x="0" y="0"/>
                  </a:cubicBezTo>
                  <a:cubicBezTo>
                    <a:pt x="0" y="0"/>
                    <a:pt x="0" y="0"/>
                    <a:pt x="0" y="0"/>
                  </a:cubicBezTo>
                  <a:cubicBezTo>
                    <a:pt x="0" y="0"/>
                    <a:pt x="5" y="3"/>
                    <a:pt x="7"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5" name="Freeform 974">
              <a:extLst>
                <a:ext uri="{FF2B5EF4-FFF2-40B4-BE49-F238E27FC236}">
                  <a16:creationId xmlns:a16="http://schemas.microsoft.com/office/drawing/2014/main" id="{675C284D-BDE5-4C92-AB5D-3333BF45D0B1}"/>
                </a:ext>
              </a:extLst>
            </p:cNvPr>
            <p:cNvSpPr>
              <a:spLocks/>
            </p:cNvSpPr>
            <p:nvPr/>
          </p:nvSpPr>
          <p:spPr bwMode="auto">
            <a:xfrm>
              <a:off x="7794625" y="2287588"/>
              <a:ext cx="38100" cy="17463"/>
            </a:xfrm>
            <a:custGeom>
              <a:avLst/>
              <a:gdLst>
                <a:gd name="T0" fmla="*/ 8 w 16"/>
                <a:gd name="T1" fmla="*/ 4 h 8"/>
                <a:gd name="T2" fmla="*/ 16 w 16"/>
                <a:gd name="T3" fmla="*/ 8 h 8"/>
                <a:gd name="T4" fmla="*/ 0 w 16"/>
                <a:gd name="T5" fmla="*/ 0 h 8"/>
                <a:gd name="T6" fmla="*/ 0 w 16"/>
                <a:gd name="T7" fmla="*/ 0 h 8"/>
                <a:gd name="T8" fmla="*/ 8 w 16"/>
                <a:gd name="T9" fmla="*/ 4 h 8"/>
              </a:gdLst>
              <a:ahLst/>
              <a:cxnLst>
                <a:cxn ang="0">
                  <a:pos x="T0" y="T1"/>
                </a:cxn>
                <a:cxn ang="0">
                  <a:pos x="T2" y="T3"/>
                </a:cxn>
                <a:cxn ang="0">
                  <a:pos x="T4" y="T5"/>
                </a:cxn>
                <a:cxn ang="0">
                  <a:pos x="T6" y="T7"/>
                </a:cxn>
                <a:cxn ang="0">
                  <a:pos x="T8" y="T9"/>
                </a:cxn>
              </a:cxnLst>
              <a:rect l="0" t="0" r="r" b="b"/>
              <a:pathLst>
                <a:path w="16" h="8">
                  <a:moveTo>
                    <a:pt x="8" y="4"/>
                  </a:moveTo>
                  <a:cubicBezTo>
                    <a:pt x="11" y="6"/>
                    <a:pt x="15" y="8"/>
                    <a:pt x="16" y="8"/>
                  </a:cubicBezTo>
                  <a:cubicBezTo>
                    <a:pt x="15" y="8"/>
                    <a:pt x="1" y="1"/>
                    <a:pt x="0" y="0"/>
                  </a:cubicBezTo>
                  <a:cubicBezTo>
                    <a:pt x="0" y="0"/>
                    <a:pt x="0" y="0"/>
                    <a:pt x="0" y="0"/>
                  </a:cubicBezTo>
                  <a:cubicBezTo>
                    <a:pt x="0" y="0"/>
                    <a:pt x="4" y="2"/>
                    <a:pt x="8"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6" name="Freeform 975">
              <a:extLst>
                <a:ext uri="{FF2B5EF4-FFF2-40B4-BE49-F238E27FC236}">
                  <a16:creationId xmlns:a16="http://schemas.microsoft.com/office/drawing/2014/main" id="{CECD49C6-F4F5-4D90-AB83-7E36F5ADB4F9}"/>
                </a:ext>
              </a:extLst>
            </p:cNvPr>
            <p:cNvSpPr>
              <a:spLocks/>
            </p:cNvSpPr>
            <p:nvPr/>
          </p:nvSpPr>
          <p:spPr bwMode="auto">
            <a:xfrm>
              <a:off x="7824788" y="2300288"/>
              <a:ext cx="36513" cy="20638"/>
            </a:xfrm>
            <a:custGeom>
              <a:avLst/>
              <a:gdLst>
                <a:gd name="T0" fmla="*/ 7 w 16"/>
                <a:gd name="T1" fmla="*/ 4 h 9"/>
                <a:gd name="T2" fmla="*/ 16 w 16"/>
                <a:gd name="T3" fmla="*/ 9 h 9"/>
                <a:gd name="T4" fmla="*/ 0 w 16"/>
                <a:gd name="T5" fmla="*/ 0 h 9"/>
                <a:gd name="T6" fmla="*/ 0 w 16"/>
                <a:gd name="T7" fmla="*/ 0 h 9"/>
                <a:gd name="T8" fmla="*/ 7 w 16"/>
                <a:gd name="T9" fmla="*/ 4 h 9"/>
              </a:gdLst>
              <a:ahLst/>
              <a:cxnLst>
                <a:cxn ang="0">
                  <a:pos x="T0" y="T1"/>
                </a:cxn>
                <a:cxn ang="0">
                  <a:pos x="T2" y="T3"/>
                </a:cxn>
                <a:cxn ang="0">
                  <a:pos x="T4" y="T5"/>
                </a:cxn>
                <a:cxn ang="0">
                  <a:pos x="T6" y="T7"/>
                </a:cxn>
                <a:cxn ang="0">
                  <a:pos x="T8" y="T9"/>
                </a:cxn>
              </a:cxnLst>
              <a:rect l="0" t="0" r="r" b="b"/>
              <a:pathLst>
                <a:path w="16" h="9">
                  <a:moveTo>
                    <a:pt x="7" y="4"/>
                  </a:moveTo>
                  <a:cubicBezTo>
                    <a:pt x="11" y="6"/>
                    <a:pt x="15" y="8"/>
                    <a:pt x="16" y="9"/>
                  </a:cubicBezTo>
                  <a:cubicBezTo>
                    <a:pt x="15" y="9"/>
                    <a:pt x="1" y="0"/>
                    <a:pt x="0" y="0"/>
                  </a:cubicBezTo>
                  <a:cubicBezTo>
                    <a:pt x="0" y="0"/>
                    <a:pt x="0" y="0"/>
                    <a:pt x="0" y="0"/>
                  </a:cubicBezTo>
                  <a:cubicBezTo>
                    <a:pt x="0" y="0"/>
                    <a:pt x="5" y="2"/>
                    <a:pt x="7"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7" name="Freeform 976">
              <a:extLst>
                <a:ext uri="{FF2B5EF4-FFF2-40B4-BE49-F238E27FC236}">
                  <a16:creationId xmlns:a16="http://schemas.microsoft.com/office/drawing/2014/main" id="{D6D85AA8-D569-4F34-9D8F-30167AAEDA3C}"/>
                </a:ext>
              </a:extLst>
            </p:cNvPr>
            <p:cNvSpPr>
              <a:spLocks/>
            </p:cNvSpPr>
            <p:nvPr/>
          </p:nvSpPr>
          <p:spPr bwMode="auto">
            <a:xfrm>
              <a:off x="7896225" y="2341563"/>
              <a:ext cx="34925" cy="25400"/>
            </a:xfrm>
            <a:custGeom>
              <a:avLst/>
              <a:gdLst>
                <a:gd name="T0" fmla="*/ 7 w 15"/>
                <a:gd name="T1" fmla="*/ 5 h 11"/>
                <a:gd name="T2" fmla="*/ 15 w 15"/>
                <a:gd name="T3" fmla="*/ 11 h 11"/>
                <a:gd name="T4" fmla="*/ 0 w 15"/>
                <a:gd name="T5" fmla="*/ 0 h 11"/>
                <a:gd name="T6" fmla="*/ 0 w 15"/>
                <a:gd name="T7" fmla="*/ 0 h 11"/>
                <a:gd name="T8" fmla="*/ 7 w 15"/>
                <a:gd name="T9" fmla="*/ 5 h 11"/>
              </a:gdLst>
              <a:ahLst/>
              <a:cxnLst>
                <a:cxn ang="0">
                  <a:pos x="T0" y="T1"/>
                </a:cxn>
                <a:cxn ang="0">
                  <a:pos x="T2" y="T3"/>
                </a:cxn>
                <a:cxn ang="0">
                  <a:pos x="T4" y="T5"/>
                </a:cxn>
                <a:cxn ang="0">
                  <a:pos x="T6" y="T7"/>
                </a:cxn>
                <a:cxn ang="0">
                  <a:pos x="T8" y="T9"/>
                </a:cxn>
              </a:cxnLst>
              <a:rect l="0" t="0" r="r" b="b"/>
              <a:pathLst>
                <a:path w="15" h="11">
                  <a:moveTo>
                    <a:pt x="7" y="5"/>
                  </a:moveTo>
                  <a:cubicBezTo>
                    <a:pt x="11" y="7"/>
                    <a:pt x="15" y="10"/>
                    <a:pt x="15" y="11"/>
                  </a:cubicBezTo>
                  <a:cubicBezTo>
                    <a:pt x="15" y="10"/>
                    <a:pt x="1" y="1"/>
                    <a:pt x="0" y="0"/>
                  </a:cubicBezTo>
                  <a:cubicBezTo>
                    <a:pt x="0" y="0"/>
                    <a:pt x="0" y="0"/>
                    <a:pt x="0" y="0"/>
                  </a:cubicBezTo>
                  <a:cubicBezTo>
                    <a:pt x="1" y="1"/>
                    <a:pt x="7" y="5"/>
                    <a:pt x="7"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8" name="Freeform 977">
              <a:extLst>
                <a:ext uri="{FF2B5EF4-FFF2-40B4-BE49-F238E27FC236}">
                  <a16:creationId xmlns:a16="http://schemas.microsoft.com/office/drawing/2014/main" id="{346C87C8-809D-4635-85A3-9675C3880776}"/>
                </a:ext>
              </a:extLst>
            </p:cNvPr>
            <p:cNvSpPr>
              <a:spLocks/>
            </p:cNvSpPr>
            <p:nvPr/>
          </p:nvSpPr>
          <p:spPr bwMode="auto">
            <a:xfrm>
              <a:off x="7850188" y="2314575"/>
              <a:ext cx="34925" cy="20638"/>
            </a:xfrm>
            <a:custGeom>
              <a:avLst/>
              <a:gdLst>
                <a:gd name="T0" fmla="*/ 15 w 15"/>
                <a:gd name="T1" fmla="*/ 9 h 9"/>
                <a:gd name="T2" fmla="*/ 15 w 15"/>
                <a:gd name="T3" fmla="*/ 9 h 9"/>
                <a:gd name="T4" fmla="*/ 0 w 15"/>
                <a:gd name="T5" fmla="*/ 0 h 9"/>
                <a:gd name="T6" fmla="*/ 0 w 15"/>
                <a:gd name="T7" fmla="*/ 0 h 9"/>
                <a:gd name="T8" fmla="*/ 3 w 15"/>
                <a:gd name="T9" fmla="*/ 1 h 9"/>
                <a:gd name="T10" fmla="*/ 15 w 15"/>
                <a:gd name="T11" fmla="*/ 9 h 9"/>
              </a:gdLst>
              <a:ahLst/>
              <a:cxnLst>
                <a:cxn ang="0">
                  <a:pos x="T0" y="T1"/>
                </a:cxn>
                <a:cxn ang="0">
                  <a:pos x="T2" y="T3"/>
                </a:cxn>
                <a:cxn ang="0">
                  <a:pos x="T4" y="T5"/>
                </a:cxn>
                <a:cxn ang="0">
                  <a:pos x="T6" y="T7"/>
                </a:cxn>
                <a:cxn ang="0">
                  <a:pos x="T8" y="T9"/>
                </a:cxn>
                <a:cxn ang="0">
                  <a:pos x="T10" y="T11"/>
                </a:cxn>
              </a:cxnLst>
              <a:rect l="0" t="0" r="r" b="b"/>
              <a:pathLst>
                <a:path w="15" h="9">
                  <a:moveTo>
                    <a:pt x="15" y="9"/>
                  </a:moveTo>
                  <a:cubicBezTo>
                    <a:pt x="15" y="9"/>
                    <a:pt x="15" y="9"/>
                    <a:pt x="15" y="9"/>
                  </a:cubicBezTo>
                  <a:cubicBezTo>
                    <a:pt x="15" y="9"/>
                    <a:pt x="15" y="9"/>
                    <a:pt x="0" y="0"/>
                  </a:cubicBezTo>
                  <a:cubicBezTo>
                    <a:pt x="0" y="0"/>
                    <a:pt x="0" y="0"/>
                    <a:pt x="0" y="0"/>
                  </a:cubicBezTo>
                  <a:cubicBezTo>
                    <a:pt x="1" y="0"/>
                    <a:pt x="2" y="1"/>
                    <a:pt x="3" y="1"/>
                  </a:cubicBezTo>
                  <a:cubicBezTo>
                    <a:pt x="15" y="9"/>
                    <a:pt x="15" y="9"/>
                    <a:pt x="1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9" name="Freeform 978">
              <a:extLst>
                <a:ext uri="{FF2B5EF4-FFF2-40B4-BE49-F238E27FC236}">
                  <a16:creationId xmlns:a16="http://schemas.microsoft.com/office/drawing/2014/main" id="{F1A40CCE-1FCD-4EE3-AB7F-FF7D2D7F360B}"/>
                </a:ext>
              </a:extLst>
            </p:cNvPr>
            <p:cNvSpPr>
              <a:spLocks/>
            </p:cNvSpPr>
            <p:nvPr/>
          </p:nvSpPr>
          <p:spPr bwMode="auto">
            <a:xfrm>
              <a:off x="7778750" y="2273300"/>
              <a:ext cx="36513" cy="20638"/>
            </a:xfrm>
            <a:custGeom>
              <a:avLst/>
              <a:gdLst>
                <a:gd name="T0" fmla="*/ 7 w 16"/>
                <a:gd name="T1" fmla="*/ 4 h 9"/>
                <a:gd name="T2" fmla="*/ 16 w 16"/>
                <a:gd name="T3" fmla="*/ 9 h 9"/>
                <a:gd name="T4" fmla="*/ 0 w 16"/>
                <a:gd name="T5" fmla="*/ 0 h 9"/>
                <a:gd name="T6" fmla="*/ 0 w 16"/>
                <a:gd name="T7" fmla="*/ 0 h 9"/>
                <a:gd name="T8" fmla="*/ 7 w 16"/>
                <a:gd name="T9" fmla="*/ 4 h 9"/>
              </a:gdLst>
              <a:ahLst/>
              <a:cxnLst>
                <a:cxn ang="0">
                  <a:pos x="T0" y="T1"/>
                </a:cxn>
                <a:cxn ang="0">
                  <a:pos x="T2" y="T3"/>
                </a:cxn>
                <a:cxn ang="0">
                  <a:pos x="T4" y="T5"/>
                </a:cxn>
                <a:cxn ang="0">
                  <a:pos x="T6" y="T7"/>
                </a:cxn>
                <a:cxn ang="0">
                  <a:pos x="T8" y="T9"/>
                </a:cxn>
              </a:cxnLst>
              <a:rect l="0" t="0" r="r" b="b"/>
              <a:pathLst>
                <a:path w="16" h="9">
                  <a:moveTo>
                    <a:pt x="7" y="4"/>
                  </a:moveTo>
                  <a:cubicBezTo>
                    <a:pt x="11" y="6"/>
                    <a:pt x="15" y="8"/>
                    <a:pt x="16" y="9"/>
                  </a:cubicBezTo>
                  <a:cubicBezTo>
                    <a:pt x="15" y="8"/>
                    <a:pt x="0" y="0"/>
                    <a:pt x="0" y="0"/>
                  </a:cubicBezTo>
                  <a:cubicBezTo>
                    <a:pt x="0" y="0"/>
                    <a:pt x="0" y="0"/>
                    <a:pt x="0" y="0"/>
                  </a:cubicBezTo>
                  <a:cubicBezTo>
                    <a:pt x="0" y="1"/>
                    <a:pt x="5" y="3"/>
                    <a:pt x="7"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293" name="组合 1292">
            <a:extLst>
              <a:ext uri="{FF2B5EF4-FFF2-40B4-BE49-F238E27FC236}">
                <a16:creationId xmlns:a16="http://schemas.microsoft.com/office/drawing/2014/main" id="{AA068F85-7D29-4DD0-9AC2-7C7D2CF93E6E}"/>
              </a:ext>
            </a:extLst>
          </p:cNvPr>
          <p:cNvGrpSpPr>
            <a:grpSpLocks/>
          </p:cNvGrpSpPr>
          <p:nvPr userDrawn="1"/>
        </p:nvGrpSpPr>
        <p:grpSpPr>
          <a:xfrm>
            <a:off x="137696" y="6082099"/>
            <a:ext cx="1914466" cy="735960"/>
            <a:chOff x="12674105" y="2254254"/>
            <a:chExt cx="1356755" cy="521564"/>
          </a:xfrm>
        </p:grpSpPr>
        <p:sp>
          <p:nvSpPr>
            <p:cNvPr id="1294" name="任意多边形: 形状 1293">
              <a:extLst>
                <a:ext uri="{FF2B5EF4-FFF2-40B4-BE49-F238E27FC236}">
                  <a16:creationId xmlns:a16="http://schemas.microsoft.com/office/drawing/2014/main" id="{007E67ED-C723-4BC2-915C-67965C5EC8A0}"/>
                </a:ext>
              </a:extLst>
            </p:cNvPr>
            <p:cNvSpPr>
              <a:spLocks/>
            </p:cNvSpPr>
            <p:nvPr/>
          </p:nvSpPr>
          <p:spPr bwMode="auto">
            <a:xfrm flipH="1">
              <a:off x="12674105" y="2254254"/>
              <a:ext cx="1290266" cy="444223"/>
            </a:xfrm>
            <a:custGeom>
              <a:avLst/>
              <a:gdLst>
                <a:gd name="connsiteX0" fmla="*/ 602459 w 1290266"/>
                <a:gd name="connsiteY0" fmla="*/ 0 h 444223"/>
                <a:gd name="connsiteX1" fmla="*/ 416701 w 1290266"/>
                <a:gd name="connsiteY1" fmla="*/ 155740 h 444223"/>
                <a:gd name="connsiteX2" fmla="*/ 404149 w 1290266"/>
                <a:gd name="connsiteY2" fmla="*/ 153228 h 444223"/>
                <a:gd name="connsiteX3" fmla="*/ 213371 w 1290266"/>
                <a:gd name="connsiteY3" fmla="*/ 329064 h 444223"/>
                <a:gd name="connsiteX4" fmla="*/ 135553 w 1290266"/>
                <a:gd name="connsiteY4" fmla="*/ 303945 h 444223"/>
                <a:gd name="connsiteX5" fmla="*/ 0 w 1290266"/>
                <a:gd name="connsiteY5" fmla="*/ 437077 h 444223"/>
                <a:gd name="connsiteX6" fmla="*/ 1428 w 1290266"/>
                <a:gd name="connsiteY6" fmla="*/ 444223 h 444223"/>
                <a:gd name="connsiteX7" fmla="*/ 1280674 w 1290266"/>
                <a:gd name="connsiteY7" fmla="*/ 444223 h 444223"/>
                <a:gd name="connsiteX8" fmla="*/ 1290266 w 1290266"/>
                <a:gd name="connsiteY8" fmla="*/ 396886 h 444223"/>
                <a:gd name="connsiteX9" fmla="*/ 1099487 w 1290266"/>
                <a:gd name="connsiteY9" fmla="*/ 205979 h 444223"/>
                <a:gd name="connsiteX10" fmla="*/ 1019159 w 1290266"/>
                <a:gd name="connsiteY10" fmla="*/ 223563 h 444223"/>
                <a:gd name="connsiteX11" fmla="*/ 845953 w 1290266"/>
                <a:gd name="connsiteY11" fmla="*/ 113037 h 444223"/>
                <a:gd name="connsiteX12" fmla="*/ 780686 w 1290266"/>
                <a:gd name="connsiteY12" fmla="*/ 123085 h 444223"/>
                <a:gd name="connsiteX13" fmla="*/ 695338 w 1290266"/>
                <a:gd name="connsiteY13" fmla="*/ 25120 h 444223"/>
                <a:gd name="connsiteX14" fmla="*/ 602459 w 1290266"/>
                <a:gd name="connsiteY14" fmla="*/ 0 h 44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0266" h="444223">
                  <a:moveTo>
                    <a:pt x="602459" y="0"/>
                  </a:moveTo>
                  <a:cubicBezTo>
                    <a:pt x="512090" y="0"/>
                    <a:pt x="434272" y="67822"/>
                    <a:pt x="416701" y="155740"/>
                  </a:cubicBezTo>
                  <a:cubicBezTo>
                    <a:pt x="411680" y="155740"/>
                    <a:pt x="409170" y="153228"/>
                    <a:pt x="404149" y="153228"/>
                  </a:cubicBezTo>
                  <a:cubicBezTo>
                    <a:pt x="303740" y="153228"/>
                    <a:pt x="223412" y="231098"/>
                    <a:pt x="213371" y="329064"/>
                  </a:cubicBezTo>
                  <a:cubicBezTo>
                    <a:pt x="190779" y="311480"/>
                    <a:pt x="163166" y="303945"/>
                    <a:pt x="135553" y="303945"/>
                  </a:cubicBezTo>
                  <a:cubicBezTo>
                    <a:pt x="60246" y="303945"/>
                    <a:pt x="0" y="364231"/>
                    <a:pt x="0" y="437077"/>
                  </a:cubicBezTo>
                  <a:lnTo>
                    <a:pt x="1428" y="444223"/>
                  </a:lnTo>
                  <a:lnTo>
                    <a:pt x="1280674" y="444223"/>
                  </a:lnTo>
                  <a:lnTo>
                    <a:pt x="1290266" y="396886"/>
                  </a:lnTo>
                  <a:cubicBezTo>
                    <a:pt x="1290266" y="291385"/>
                    <a:pt x="1204918" y="205979"/>
                    <a:pt x="1099487" y="205979"/>
                  </a:cubicBezTo>
                  <a:cubicBezTo>
                    <a:pt x="1071875" y="205979"/>
                    <a:pt x="1044262" y="211003"/>
                    <a:pt x="1019159" y="223563"/>
                  </a:cubicBezTo>
                  <a:cubicBezTo>
                    <a:pt x="989037" y="158252"/>
                    <a:pt x="921260" y="113037"/>
                    <a:pt x="845953" y="113037"/>
                  </a:cubicBezTo>
                  <a:cubicBezTo>
                    <a:pt x="823360" y="113037"/>
                    <a:pt x="800768" y="115549"/>
                    <a:pt x="780686" y="123085"/>
                  </a:cubicBezTo>
                  <a:cubicBezTo>
                    <a:pt x="765625" y="80382"/>
                    <a:pt x="735502" y="45215"/>
                    <a:pt x="695338" y="25120"/>
                  </a:cubicBezTo>
                  <a:cubicBezTo>
                    <a:pt x="667725" y="10048"/>
                    <a:pt x="637602" y="0"/>
                    <a:pt x="602459" y="0"/>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95" name="任意多边形: 形状 1294">
              <a:extLst>
                <a:ext uri="{FF2B5EF4-FFF2-40B4-BE49-F238E27FC236}">
                  <a16:creationId xmlns:a16="http://schemas.microsoft.com/office/drawing/2014/main" id="{814562EA-5C38-4433-8C97-735C4CB0B5F1}"/>
                </a:ext>
              </a:extLst>
            </p:cNvPr>
            <p:cNvSpPr>
              <a:spLocks/>
            </p:cNvSpPr>
            <p:nvPr/>
          </p:nvSpPr>
          <p:spPr bwMode="auto">
            <a:xfrm flipH="1">
              <a:off x="12740594" y="2331595"/>
              <a:ext cx="1290266" cy="444223"/>
            </a:xfrm>
            <a:custGeom>
              <a:avLst/>
              <a:gdLst>
                <a:gd name="connsiteX0" fmla="*/ 602459 w 1290266"/>
                <a:gd name="connsiteY0" fmla="*/ 0 h 444223"/>
                <a:gd name="connsiteX1" fmla="*/ 416701 w 1290266"/>
                <a:gd name="connsiteY1" fmla="*/ 155740 h 444223"/>
                <a:gd name="connsiteX2" fmla="*/ 404149 w 1290266"/>
                <a:gd name="connsiteY2" fmla="*/ 153228 h 444223"/>
                <a:gd name="connsiteX3" fmla="*/ 213371 w 1290266"/>
                <a:gd name="connsiteY3" fmla="*/ 329064 h 444223"/>
                <a:gd name="connsiteX4" fmla="*/ 135553 w 1290266"/>
                <a:gd name="connsiteY4" fmla="*/ 303945 h 444223"/>
                <a:gd name="connsiteX5" fmla="*/ 0 w 1290266"/>
                <a:gd name="connsiteY5" fmla="*/ 437077 h 444223"/>
                <a:gd name="connsiteX6" fmla="*/ 1428 w 1290266"/>
                <a:gd name="connsiteY6" fmla="*/ 444223 h 444223"/>
                <a:gd name="connsiteX7" fmla="*/ 1280674 w 1290266"/>
                <a:gd name="connsiteY7" fmla="*/ 444223 h 444223"/>
                <a:gd name="connsiteX8" fmla="*/ 1290266 w 1290266"/>
                <a:gd name="connsiteY8" fmla="*/ 396886 h 444223"/>
                <a:gd name="connsiteX9" fmla="*/ 1099487 w 1290266"/>
                <a:gd name="connsiteY9" fmla="*/ 205979 h 444223"/>
                <a:gd name="connsiteX10" fmla="*/ 1019159 w 1290266"/>
                <a:gd name="connsiteY10" fmla="*/ 223563 h 444223"/>
                <a:gd name="connsiteX11" fmla="*/ 845953 w 1290266"/>
                <a:gd name="connsiteY11" fmla="*/ 113037 h 444223"/>
                <a:gd name="connsiteX12" fmla="*/ 780686 w 1290266"/>
                <a:gd name="connsiteY12" fmla="*/ 123085 h 444223"/>
                <a:gd name="connsiteX13" fmla="*/ 695338 w 1290266"/>
                <a:gd name="connsiteY13" fmla="*/ 25120 h 444223"/>
                <a:gd name="connsiteX14" fmla="*/ 602459 w 1290266"/>
                <a:gd name="connsiteY14" fmla="*/ 0 h 44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0266" h="444223">
                  <a:moveTo>
                    <a:pt x="602459" y="0"/>
                  </a:moveTo>
                  <a:cubicBezTo>
                    <a:pt x="512090" y="0"/>
                    <a:pt x="434272" y="67822"/>
                    <a:pt x="416701" y="155740"/>
                  </a:cubicBezTo>
                  <a:cubicBezTo>
                    <a:pt x="411680" y="155740"/>
                    <a:pt x="409170" y="153228"/>
                    <a:pt x="404149" y="153228"/>
                  </a:cubicBezTo>
                  <a:cubicBezTo>
                    <a:pt x="303740" y="153228"/>
                    <a:pt x="223412" y="231098"/>
                    <a:pt x="213371" y="329064"/>
                  </a:cubicBezTo>
                  <a:cubicBezTo>
                    <a:pt x="190779" y="311480"/>
                    <a:pt x="163166" y="303945"/>
                    <a:pt x="135553" y="303945"/>
                  </a:cubicBezTo>
                  <a:cubicBezTo>
                    <a:pt x="60246" y="303945"/>
                    <a:pt x="0" y="364231"/>
                    <a:pt x="0" y="437077"/>
                  </a:cubicBezTo>
                  <a:lnTo>
                    <a:pt x="1428" y="444223"/>
                  </a:lnTo>
                  <a:lnTo>
                    <a:pt x="1280674" y="444223"/>
                  </a:lnTo>
                  <a:lnTo>
                    <a:pt x="1290266" y="396886"/>
                  </a:lnTo>
                  <a:cubicBezTo>
                    <a:pt x="1290266" y="291385"/>
                    <a:pt x="1204918" y="205979"/>
                    <a:pt x="1099487" y="205979"/>
                  </a:cubicBezTo>
                  <a:cubicBezTo>
                    <a:pt x="1071875" y="205979"/>
                    <a:pt x="1044262" y="211003"/>
                    <a:pt x="1019159" y="223563"/>
                  </a:cubicBezTo>
                  <a:cubicBezTo>
                    <a:pt x="989037" y="158252"/>
                    <a:pt x="921260" y="113037"/>
                    <a:pt x="845953" y="113037"/>
                  </a:cubicBezTo>
                  <a:cubicBezTo>
                    <a:pt x="823360" y="113037"/>
                    <a:pt x="800768" y="115549"/>
                    <a:pt x="780686" y="123085"/>
                  </a:cubicBezTo>
                  <a:cubicBezTo>
                    <a:pt x="765625" y="80382"/>
                    <a:pt x="735502" y="45215"/>
                    <a:pt x="695338" y="25120"/>
                  </a:cubicBezTo>
                  <a:cubicBezTo>
                    <a:pt x="667725" y="10048"/>
                    <a:pt x="637602" y="0"/>
                    <a:pt x="6024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grpSp>
      <p:sp>
        <p:nvSpPr>
          <p:cNvPr id="1299" name="Freeform 57">
            <a:extLst>
              <a:ext uri="{FF2B5EF4-FFF2-40B4-BE49-F238E27FC236}">
                <a16:creationId xmlns:a16="http://schemas.microsoft.com/office/drawing/2014/main" id="{EC0C0E6C-043A-4F3F-9331-3F38E893D978}"/>
              </a:ext>
            </a:extLst>
          </p:cNvPr>
          <p:cNvSpPr>
            <a:spLocks/>
          </p:cNvSpPr>
          <p:nvPr userDrawn="1"/>
        </p:nvSpPr>
        <p:spPr bwMode="auto">
          <a:xfrm flipH="1">
            <a:off x="-19614" y="544776"/>
            <a:ext cx="462200" cy="276247"/>
          </a:xfrm>
          <a:custGeom>
            <a:avLst/>
            <a:gdLst>
              <a:gd name="T0" fmla="*/ 438 w 514"/>
              <a:gd name="T1" fmla="*/ 82 h 307"/>
              <a:gd name="T2" fmla="*/ 406 w 514"/>
              <a:gd name="T3" fmla="*/ 89 h 307"/>
              <a:gd name="T4" fmla="*/ 337 w 514"/>
              <a:gd name="T5" fmla="*/ 45 h 307"/>
              <a:gd name="T6" fmla="*/ 311 w 514"/>
              <a:gd name="T7" fmla="*/ 49 h 307"/>
              <a:gd name="T8" fmla="*/ 277 w 514"/>
              <a:gd name="T9" fmla="*/ 10 h 307"/>
              <a:gd name="T10" fmla="*/ 240 w 514"/>
              <a:gd name="T11" fmla="*/ 0 h 307"/>
              <a:gd name="T12" fmla="*/ 166 w 514"/>
              <a:gd name="T13" fmla="*/ 62 h 307"/>
              <a:gd name="T14" fmla="*/ 161 w 514"/>
              <a:gd name="T15" fmla="*/ 61 h 307"/>
              <a:gd name="T16" fmla="*/ 85 w 514"/>
              <a:gd name="T17" fmla="*/ 131 h 307"/>
              <a:gd name="T18" fmla="*/ 54 w 514"/>
              <a:gd name="T19" fmla="*/ 121 h 307"/>
              <a:gd name="T20" fmla="*/ 0 w 514"/>
              <a:gd name="T21" fmla="*/ 174 h 307"/>
              <a:gd name="T22" fmla="*/ 54 w 514"/>
              <a:gd name="T23" fmla="*/ 228 h 307"/>
              <a:gd name="T24" fmla="*/ 87 w 514"/>
              <a:gd name="T25" fmla="*/ 216 h 307"/>
              <a:gd name="T26" fmla="*/ 149 w 514"/>
              <a:gd name="T27" fmla="*/ 270 h 307"/>
              <a:gd name="T28" fmla="*/ 203 w 514"/>
              <a:gd name="T29" fmla="*/ 239 h 307"/>
              <a:gd name="T30" fmla="*/ 277 w 514"/>
              <a:gd name="T31" fmla="*/ 302 h 307"/>
              <a:gd name="T32" fmla="*/ 309 w 514"/>
              <a:gd name="T33" fmla="*/ 307 h 307"/>
              <a:gd name="T34" fmla="*/ 418 w 514"/>
              <a:gd name="T35" fmla="*/ 231 h 307"/>
              <a:gd name="T36" fmla="*/ 438 w 514"/>
              <a:gd name="T37" fmla="*/ 233 h 307"/>
              <a:gd name="T38" fmla="*/ 514 w 514"/>
              <a:gd name="T39" fmla="*/ 158 h 307"/>
              <a:gd name="T40" fmla="*/ 438 w 514"/>
              <a:gd name="T41" fmla="*/ 8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4" h="307">
                <a:moveTo>
                  <a:pt x="438" y="82"/>
                </a:moveTo>
                <a:cubicBezTo>
                  <a:pt x="427" y="82"/>
                  <a:pt x="416" y="84"/>
                  <a:pt x="406" y="89"/>
                </a:cubicBezTo>
                <a:cubicBezTo>
                  <a:pt x="394" y="63"/>
                  <a:pt x="367" y="45"/>
                  <a:pt x="337" y="45"/>
                </a:cubicBezTo>
                <a:cubicBezTo>
                  <a:pt x="328" y="45"/>
                  <a:pt x="319" y="46"/>
                  <a:pt x="311" y="49"/>
                </a:cubicBezTo>
                <a:cubicBezTo>
                  <a:pt x="305" y="32"/>
                  <a:pt x="293" y="18"/>
                  <a:pt x="277" y="10"/>
                </a:cubicBezTo>
                <a:cubicBezTo>
                  <a:pt x="266" y="4"/>
                  <a:pt x="254" y="0"/>
                  <a:pt x="240" y="0"/>
                </a:cubicBezTo>
                <a:cubicBezTo>
                  <a:pt x="204" y="0"/>
                  <a:pt x="173" y="27"/>
                  <a:pt x="166" y="62"/>
                </a:cubicBezTo>
                <a:cubicBezTo>
                  <a:pt x="164" y="62"/>
                  <a:pt x="163" y="61"/>
                  <a:pt x="161" y="61"/>
                </a:cubicBezTo>
                <a:cubicBezTo>
                  <a:pt x="121" y="61"/>
                  <a:pt x="89" y="92"/>
                  <a:pt x="85" y="131"/>
                </a:cubicBezTo>
                <a:cubicBezTo>
                  <a:pt x="76" y="124"/>
                  <a:pt x="65" y="121"/>
                  <a:pt x="54" y="121"/>
                </a:cubicBezTo>
                <a:cubicBezTo>
                  <a:pt x="24" y="121"/>
                  <a:pt x="0" y="145"/>
                  <a:pt x="0" y="174"/>
                </a:cubicBezTo>
                <a:cubicBezTo>
                  <a:pt x="0" y="204"/>
                  <a:pt x="24" y="228"/>
                  <a:pt x="54" y="228"/>
                </a:cubicBezTo>
                <a:cubicBezTo>
                  <a:pt x="66" y="228"/>
                  <a:pt x="78" y="223"/>
                  <a:pt x="87" y="216"/>
                </a:cubicBezTo>
                <a:cubicBezTo>
                  <a:pt x="91" y="247"/>
                  <a:pt x="117" y="270"/>
                  <a:pt x="149" y="270"/>
                </a:cubicBezTo>
                <a:cubicBezTo>
                  <a:pt x="172" y="270"/>
                  <a:pt x="192" y="258"/>
                  <a:pt x="203" y="239"/>
                </a:cubicBezTo>
                <a:cubicBezTo>
                  <a:pt x="217" y="269"/>
                  <a:pt x="244" y="293"/>
                  <a:pt x="277" y="302"/>
                </a:cubicBezTo>
                <a:cubicBezTo>
                  <a:pt x="287" y="305"/>
                  <a:pt x="298" y="307"/>
                  <a:pt x="309" y="307"/>
                </a:cubicBezTo>
                <a:cubicBezTo>
                  <a:pt x="359" y="307"/>
                  <a:pt x="402" y="275"/>
                  <a:pt x="418" y="231"/>
                </a:cubicBezTo>
                <a:cubicBezTo>
                  <a:pt x="425" y="232"/>
                  <a:pt x="431" y="233"/>
                  <a:pt x="438" y="233"/>
                </a:cubicBezTo>
                <a:cubicBezTo>
                  <a:pt x="480" y="233"/>
                  <a:pt x="514" y="200"/>
                  <a:pt x="514" y="158"/>
                </a:cubicBezTo>
                <a:cubicBezTo>
                  <a:pt x="514" y="116"/>
                  <a:pt x="480" y="82"/>
                  <a:pt x="438"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grpSp>
        <p:nvGrpSpPr>
          <p:cNvPr id="1296" name="组合 1295">
            <a:extLst>
              <a:ext uri="{FF2B5EF4-FFF2-40B4-BE49-F238E27FC236}">
                <a16:creationId xmlns:a16="http://schemas.microsoft.com/office/drawing/2014/main" id="{24E3531B-441B-49AD-B32E-0EAD4BEAF018}"/>
              </a:ext>
            </a:extLst>
          </p:cNvPr>
          <p:cNvGrpSpPr>
            <a:grpSpLocks/>
          </p:cNvGrpSpPr>
          <p:nvPr userDrawn="1"/>
        </p:nvGrpSpPr>
        <p:grpSpPr>
          <a:xfrm>
            <a:off x="10171222" y="3224708"/>
            <a:ext cx="1914466" cy="735960"/>
            <a:chOff x="12674105" y="2254254"/>
            <a:chExt cx="1356755" cy="521564"/>
          </a:xfrm>
        </p:grpSpPr>
        <p:sp>
          <p:nvSpPr>
            <p:cNvPr id="1297" name="任意多边形: 形状 1296">
              <a:extLst>
                <a:ext uri="{FF2B5EF4-FFF2-40B4-BE49-F238E27FC236}">
                  <a16:creationId xmlns:a16="http://schemas.microsoft.com/office/drawing/2014/main" id="{44B20F69-29FC-4527-900F-82A3B3F932CA}"/>
                </a:ext>
              </a:extLst>
            </p:cNvPr>
            <p:cNvSpPr>
              <a:spLocks/>
            </p:cNvSpPr>
            <p:nvPr/>
          </p:nvSpPr>
          <p:spPr bwMode="auto">
            <a:xfrm flipH="1">
              <a:off x="12674105" y="2254254"/>
              <a:ext cx="1290266" cy="444223"/>
            </a:xfrm>
            <a:custGeom>
              <a:avLst/>
              <a:gdLst>
                <a:gd name="connsiteX0" fmla="*/ 602459 w 1290266"/>
                <a:gd name="connsiteY0" fmla="*/ 0 h 444223"/>
                <a:gd name="connsiteX1" fmla="*/ 416701 w 1290266"/>
                <a:gd name="connsiteY1" fmla="*/ 155740 h 444223"/>
                <a:gd name="connsiteX2" fmla="*/ 404149 w 1290266"/>
                <a:gd name="connsiteY2" fmla="*/ 153228 h 444223"/>
                <a:gd name="connsiteX3" fmla="*/ 213371 w 1290266"/>
                <a:gd name="connsiteY3" fmla="*/ 329064 h 444223"/>
                <a:gd name="connsiteX4" fmla="*/ 135553 w 1290266"/>
                <a:gd name="connsiteY4" fmla="*/ 303945 h 444223"/>
                <a:gd name="connsiteX5" fmla="*/ 0 w 1290266"/>
                <a:gd name="connsiteY5" fmla="*/ 437077 h 444223"/>
                <a:gd name="connsiteX6" fmla="*/ 1428 w 1290266"/>
                <a:gd name="connsiteY6" fmla="*/ 444223 h 444223"/>
                <a:gd name="connsiteX7" fmla="*/ 1280674 w 1290266"/>
                <a:gd name="connsiteY7" fmla="*/ 444223 h 444223"/>
                <a:gd name="connsiteX8" fmla="*/ 1290266 w 1290266"/>
                <a:gd name="connsiteY8" fmla="*/ 396886 h 444223"/>
                <a:gd name="connsiteX9" fmla="*/ 1099487 w 1290266"/>
                <a:gd name="connsiteY9" fmla="*/ 205979 h 444223"/>
                <a:gd name="connsiteX10" fmla="*/ 1019159 w 1290266"/>
                <a:gd name="connsiteY10" fmla="*/ 223563 h 444223"/>
                <a:gd name="connsiteX11" fmla="*/ 845953 w 1290266"/>
                <a:gd name="connsiteY11" fmla="*/ 113037 h 444223"/>
                <a:gd name="connsiteX12" fmla="*/ 780686 w 1290266"/>
                <a:gd name="connsiteY12" fmla="*/ 123085 h 444223"/>
                <a:gd name="connsiteX13" fmla="*/ 695338 w 1290266"/>
                <a:gd name="connsiteY13" fmla="*/ 25120 h 444223"/>
                <a:gd name="connsiteX14" fmla="*/ 602459 w 1290266"/>
                <a:gd name="connsiteY14" fmla="*/ 0 h 44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0266" h="444223">
                  <a:moveTo>
                    <a:pt x="602459" y="0"/>
                  </a:moveTo>
                  <a:cubicBezTo>
                    <a:pt x="512090" y="0"/>
                    <a:pt x="434272" y="67822"/>
                    <a:pt x="416701" y="155740"/>
                  </a:cubicBezTo>
                  <a:cubicBezTo>
                    <a:pt x="411680" y="155740"/>
                    <a:pt x="409170" y="153228"/>
                    <a:pt x="404149" y="153228"/>
                  </a:cubicBezTo>
                  <a:cubicBezTo>
                    <a:pt x="303740" y="153228"/>
                    <a:pt x="223412" y="231098"/>
                    <a:pt x="213371" y="329064"/>
                  </a:cubicBezTo>
                  <a:cubicBezTo>
                    <a:pt x="190779" y="311480"/>
                    <a:pt x="163166" y="303945"/>
                    <a:pt x="135553" y="303945"/>
                  </a:cubicBezTo>
                  <a:cubicBezTo>
                    <a:pt x="60246" y="303945"/>
                    <a:pt x="0" y="364231"/>
                    <a:pt x="0" y="437077"/>
                  </a:cubicBezTo>
                  <a:lnTo>
                    <a:pt x="1428" y="444223"/>
                  </a:lnTo>
                  <a:lnTo>
                    <a:pt x="1280674" y="444223"/>
                  </a:lnTo>
                  <a:lnTo>
                    <a:pt x="1290266" y="396886"/>
                  </a:lnTo>
                  <a:cubicBezTo>
                    <a:pt x="1290266" y="291385"/>
                    <a:pt x="1204918" y="205979"/>
                    <a:pt x="1099487" y="205979"/>
                  </a:cubicBezTo>
                  <a:cubicBezTo>
                    <a:pt x="1071875" y="205979"/>
                    <a:pt x="1044262" y="211003"/>
                    <a:pt x="1019159" y="223563"/>
                  </a:cubicBezTo>
                  <a:cubicBezTo>
                    <a:pt x="989037" y="158252"/>
                    <a:pt x="921260" y="113037"/>
                    <a:pt x="845953" y="113037"/>
                  </a:cubicBezTo>
                  <a:cubicBezTo>
                    <a:pt x="823360" y="113037"/>
                    <a:pt x="800768" y="115549"/>
                    <a:pt x="780686" y="123085"/>
                  </a:cubicBezTo>
                  <a:cubicBezTo>
                    <a:pt x="765625" y="80382"/>
                    <a:pt x="735502" y="45215"/>
                    <a:pt x="695338" y="25120"/>
                  </a:cubicBezTo>
                  <a:cubicBezTo>
                    <a:pt x="667725" y="10048"/>
                    <a:pt x="637602" y="0"/>
                    <a:pt x="602459" y="0"/>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98" name="任意多边形: 形状 1297">
              <a:extLst>
                <a:ext uri="{FF2B5EF4-FFF2-40B4-BE49-F238E27FC236}">
                  <a16:creationId xmlns:a16="http://schemas.microsoft.com/office/drawing/2014/main" id="{72CEA035-109A-452C-BE9A-65AD8B95EFEC}"/>
                </a:ext>
              </a:extLst>
            </p:cNvPr>
            <p:cNvSpPr>
              <a:spLocks/>
            </p:cNvSpPr>
            <p:nvPr/>
          </p:nvSpPr>
          <p:spPr bwMode="auto">
            <a:xfrm flipH="1">
              <a:off x="12740594" y="2331595"/>
              <a:ext cx="1290266" cy="444223"/>
            </a:xfrm>
            <a:custGeom>
              <a:avLst/>
              <a:gdLst>
                <a:gd name="connsiteX0" fmla="*/ 602459 w 1290266"/>
                <a:gd name="connsiteY0" fmla="*/ 0 h 444223"/>
                <a:gd name="connsiteX1" fmla="*/ 416701 w 1290266"/>
                <a:gd name="connsiteY1" fmla="*/ 155740 h 444223"/>
                <a:gd name="connsiteX2" fmla="*/ 404149 w 1290266"/>
                <a:gd name="connsiteY2" fmla="*/ 153228 h 444223"/>
                <a:gd name="connsiteX3" fmla="*/ 213371 w 1290266"/>
                <a:gd name="connsiteY3" fmla="*/ 329064 h 444223"/>
                <a:gd name="connsiteX4" fmla="*/ 135553 w 1290266"/>
                <a:gd name="connsiteY4" fmla="*/ 303945 h 444223"/>
                <a:gd name="connsiteX5" fmla="*/ 0 w 1290266"/>
                <a:gd name="connsiteY5" fmla="*/ 437077 h 444223"/>
                <a:gd name="connsiteX6" fmla="*/ 1428 w 1290266"/>
                <a:gd name="connsiteY6" fmla="*/ 444223 h 444223"/>
                <a:gd name="connsiteX7" fmla="*/ 1280674 w 1290266"/>
                <a:gd name="connsiteY7" fmla="*/ 444223 h 444223"/>
                <a:gd name="connsiteX8" fmla="*/ 1290266 w 1290266"/>
                <a:gd name="connsiteY8" fmla="*/ 396886 h 444223"/>
                <a:gd name="connsiteX9" fmla="*/ 1099487 w 1290266"/>
                <a:gd name="connsiteY9" fmla="*/ 205979 h 444223"/>
                <a:gd name="connsiteX10" fmla="*/ 1019159 w 1290266"/>
                <a:gd name="connsiteY10" fmla="*/ 223563 h 444223"/>
                <a:gd name="connsiteX11" fmla="*/ 845953 w 1290266"/>
                <a:gd name="connsiteY11" fmla="*/ 113037 h 444223"/>
                <a:gd name="connsiteX12" fmla="*/ 780686 w 1290266"/>
                <a:gd name="connsiteY12" fmla="*/ 123085 h 444223"/>
                <a:gd name="connsiteX13" fmla="*/ 695338 w 1290266"/>
                <a:gd name="connsiteY13" fmla="*/ 25120 h 444223"/>
                <a:gd name="connsiteX14" fmla="*/ 602459 w 1290266"/>
                <a:gd name="connsiteY14" fmla="*/ 0 h 44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0266" h="444223">
                  <a:moveTo>
                    <a:pt x="602459" y="0"/>
                  </a:moveTo>
                  <a:cubicBezTo>
                    <a:pt x="512090" y="0"/>
                    <a:pt x="434272" y="67822"/>
                    <a:pt x="416701" y="155740"/>
                  </a:cubicBezTo>
                  <a:cubicBezTo>
                    <a:pt x="411680" y="155740"/>
                    <a:pt x="409170" y="153228"/>
                    <a:pt x="404149" y="153228"/>
                  </a:cubicBezTo>
                  <a:cubicBezTo>
                    <a:pt x="303740" y="153228"/>
                    <a:pt x="223412" y="231098"/>
                    <a:pt x="213371" y="329064"/>
                  </a:cubicBezTo>
                  <a:cubicBezTo>
                    <a:pt x="190779" y="311480"/>
                    <a:pt x="163166" y="303945"/>
                    <a:pt x="135553" y="303945"/>
                  </a:cubicBezTo>
                  <a:cubicBezTo>
                    <a:pt x="60246" y="303945"/>
                    <a:pt x="0" y="364231"/>
                    <a:pt x="0" y="437077"/>
                  </a:cubicBezTo>
                  <a:lnTo>
                    <a:pt x="1428" y="444223"/>
                  </a:lnTo>
                  <a:lnTo>
                    <a:pt x="1280674" y="444223"/>
                  </a:lnTo>
                  <a:lnTo>
                    <a:pt x="1290266" y="396886"/>
                  </a:lnTo>
                  <a:cubicBezTo>
                    <a:pt x="1290266" y="291385"/>
                    <a:pt x="1204918" y="205979"/>
                    <a:pt x="1099487" y="205979"/>
                  </a:cubicBezTo>
                  <a:cubicBezTo>
                    <a:pt x="1071875" y="205979"/>
                    <a:pt x="1044262" y="211003"/>
                    <a:pt x="1019159" y="223563"/>
                  </a:cubicBezTo>
                  <a:cubicBezTo>
                    <a:pt x="989037" y="158252"/>
                    <a:pt x="921260" y="113037"/>
                    <a:pt x="845953" y="113037"/>
                  </a:cubicBezTo>
                  <a:cubicBezTo>
                    <a:pt x="823360" y="113037"/>
                    <a:pt x="800768" y="115549"/>
                    <a:pt x="780686" y="123085"/>
                  </a:cubicBezTo>
                  <a:cubicBezTo>
                    <a:pt x="765625" y="80382"/>
                    <a:pt x="735502" y="45215"/>
                    <a:pt x="695338" y="25120"/>
                  </a:cubicBezTo>
                  <a:cubicBezTo>
                    <a:pt x="667725" y="10048"/>
                    <a:pt x="637602" y="0"/>
                    <a:pt x="6024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grpSp>
      <p:grpSp>
        <p:nvGrpSpPr>
          <p:cNvPr id="1300" name="组合 1299">
            <a:extLst>
              <a:ext uri="{FF2B5EF4-FFF2-40B4-BE49-F238E27FC236}">
                <a16:creationId xmlns:a16="http://schemas.microsoft.com/office/drawing/2014/main" id="{657BBB0E-7808-4ABE-85DE-6FF74EAEBDF9}"/>
              </a:ext>
            </a:extLst>
          </p:cNvPr>
          <p:cNvGrpSpPr>
            <a:grpSpLocks/>
          </p:cNvGrpSpPr>
          <p:nvPr userDrawn="1"/>
        </p:nvGrpSpPr>
        <p:grpSpPr>
          <a:xfrm>
            <a:off x="10718536" y="5782053"/>
            <a:ext cx="685492" cy="263517"/>
            <a:chOff x="12674105" y="2254254"/>
            <a:chExt cx="1356755" cy="521564"/>
          </a:xfrm>
        </p:grpSpPr>
        <p:sp>
          <p:nvSpPr>
            <p:cNvPr id="1301" name="任意多边形: 形状 1300">
              <a:extLst>
                <a:ext uri="{FF2B5EF4-FFF2-40B4-BE49-F238E27FC236}">
                  <a16:creationId xmlns:a16="http://schemas.microsoft.com/office/drawing/2014/main" id="{636A9DEE-6064-4A2C-8755-E82C24BC8460}"/>
                </a:ext>
              </a:extLst>
            </p:cNvPr>
            <p:cNvSpPr>
              <a:spLocks/>
            </p:cNvSpPr>
            <p:nvPr/>
          </p:nvSpPr>
          <p:spPr bwMode="auto">
            <a:xfrm flipH="1">
              <a:off x="12674105" y="2254254"/>
              <a:ext cx="1290266" cy="444223"/>
            </a:xfrm>
            <a:custGeom>
              <a:avLst/>
              <a:gdLst>
                <a:gd name="connsiteX0" fmla="*/ 602459 w 1290266"/>
                <a:gd name="connsiteY0" fmla="*/ 0 h 444223"/>
                <a:gd name="connsiteX1" fmla="*/ 416701 w 1290266"/>
                <a:gd name="connsiteY1" fmla="*/ 155740 h 444223"/>
                <a:gd name="connsiteX2" fmla="*/ 404149 w 1290266"/>
                <a:gd name="connsiteY2" fmla="*/ 153228 h 444223"/>
                <a:gd name="connsiteX3" fmla="*/ 213371 w 1290266"/>
                <a:gd name="connsiteY3" fmla="*/ 329064 h 444223"/>
                <a:gd name="connsiteX4" fmla="*/ 135553 w 1290266"/>
                <a:gd name="connsiteY4" fmla="*/ 303945 h 444223"/>
                <a:gd name="connsiteX5" fmla="*/ 0 w 1290266"/>
                <a:gd name="connsiteY5" fmla="*/ 437077 h 444223"/>
                <a:gd name="connsiteX6" fmla="*/ 1428 w 1290266"/>
                <a:gd name="connsiteY6" fmla="*/ 444223 h 444223"/>
                <a:gd name="connsiteX7" fmla="*/ 1280674 w 1290266"/>
                <a:gd name="connsiteY7" fmla="*/ 444223 h 444223"/>
                <a:gd name="connsiteX8" fmla="*/ 1290266 w 1290266"/>
                <a:gd name="connsiteY8" fmla="*/ 396886 h 444223"/>
                <a:gd name="connsiteX9" fmla="*/ 1099487 w 1290266"/>
                <a:gd name="connsiteY9" fmla="*/ 205979 h 444223"/>
                <a:gd name="connsiteX10" fmla="*/ 1019159 w 1290266"/>
                <a:gd name="connsiteY10" fmla="*/ 223563 h 444223"/>
                <a:gd name="connsiteX11" fmla="*/ 845953 w 1290266"/>
                <a:gd name="connsiteY11" fmla="*/ 113037 h 444223"/>
                <a:gd name="connsiteX12" fmla="*/ 780686 w 1290266"/>
                <a:gd name="connsiteY12" fmla="*/ 123085 h 444223"/>
                <a:gd name="connsiteX13" fmla="*/ 695338 w 1290266"/>
                <a:gd name="connsiteY13" fmla="*/ 25120 h 444223"/>
                <a:gd name="connsiteX14" fmla="*/ 602459 w 1290266"/>
                <a:gd name="connsiteY14" fmla="*/ 0 h 44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0266" h="444223">
                  <a:moveTo>
                    <a:pt x="602459" y="0"/>
                  </a:moveTo>
                  <a:cubicBezTo>
                    <a:pt x="512090" y="0"/>
                    <a:pt x="434272" y="67822"/>
                    <a:pt x="416701" y="155740"/>
                  </a:cubicBezTo>
                  <a:cubicBezTo>
                    <a:pt x="411680" y="155740"/>
                    <a:pt x="409170" y="153228"/>
                    <a:pt x="404149" y="153228"/>
                  </a:cubicBezTo>
                  <a:cubicBezTo>
                    <a:pt x="303740" y="153228"/>
                    <a:pt x="223412" y="231098"/>
                    <a:pt x="213371" y="329064"/>
                  </a:cubicBezTo>
                  <a:cubicBezTo>
                    <a:pt x="190779" y="311480"/>
                    <a:pt x="163166" y="303945"/>
                    <a:pt x="135553" y="303945"/>
                  </a:cubicBezTo>
                  <a:cubicBezTo>
                    <a:pt x="60246" y="303945"/>
                    <a:pt x="0" y="364231"/>
                    <a:pt x="0" y="437077"/>
                  </a:cubicBezTo>
                  <a:lnTo>
                    <a:pt x="1428" y="444223"/>
                  </a:lnTo>
                  <a:lnTo>
                    <a:pt x="1280674" y="444223"/>
                  </a:lnTo>
                  <a:lnTo>
                    <a:pt x="1290266" y="396886"/>
                  </a:lnTo>
                  <a:cubicBezTo>
                    <a:pt x="1290266" y="291385"/>
                    <a:pt x="1204918" y="205979"/>
                    <a:pt x="1099487" y="205979"/>
                  </a:cubicBezTo>
                  <a:cubicBezTo>
                    <a:pt x="1071875" y="205979"/>
                    <a:pt x="1044262" y="211003"/>
                    <a:pt x="1019159" y="223563"/>
                  </a:cubicBezTo>
                  <a:cubicBezTo>
                    <a:pt x="989037" y="158252"/>
                    <a:pt x="921260" y="113037"/>
                    <a:pt x="845953" y="113037"/>
                  </a:cubicBezTo>
                  <a:cubicBezTo>
                    <a:pt x="823360" y="113037"/>
                    <a:pt x="800768" y="115549"/>
                    <a:pt x="780686" y="123085"/>
                  </a:cubicBezTo>
                  <a:cubicBezTo>
                    <a:pt x="765625" y="80382"/>
                    <a:pt x="735502" y="45215"/>
                    <a:pt x="695338" y="25120"/>
                  </a:cubicBezTo>
                  <a:cubicBezTo>
                    <a:pt x="667725" y="10048"/>
                    <a:pt x="637602" y="0"/>
                    <a:pt x="602459" y="0"/>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02" name="任意多边形: 形状 1301">
              <a:extLst>
                <a:ext uri="{FF2B5EF4-FFF2-40B4-BE49-F238E27FC236}">
                  <a16:creationId xmlns:a16="http://schemas.microsoft.com/office/drawing/2014/main" id="{414B7E2B-F289-4C4F-897E-4B7EC1AE7016}"/>
                </a:ext>
              </a:extLst>
            </p:cNvPr>
            <p:cNvSpPr>
              <a:spLocks/>
            </p:cNvSpPr>
            <p:nvPr/>
          </p:nvSpPr>
          <p:spPr bwMode="auto">
            <a:xfrm flipH="1">
              <a:off x="12740594" y="2331595"/>
              <a:ext cx="1290266" cy="444223"/>
            </a:xfrm>
            <a:custGeom>
              <a:avLst/>
              <a:gdLst>
                <a:gd name="connsiteX0" fmla="*/ 602459 w 1290266"/>
                <a:gd name="connsiteY0" fmla="*/ 0 h 444223"/>
                <a:gd name="connsiteX1" fmla="*/ 416701 w 1290266"/>
                <a:gd name="connsiteY1" fmla="*/ 155740 h 444223"/>
                <a:gd name="connsiteX2" fmla="*/ 404149 w 1290266"/>
                <a:gd name="connsiteY2" fmla="*/ 153228 h 444223"/>
                <a:gd name="connsiteX3" fmla="*/ 213371 w 1290266"/>
                <a:gd name="connsiteY3" fmla="*/ 329064 h 444223"/>
                <a:gd name="connsiteX4" fmla="*/ 135553 w 1290266"/>
                <a:gd name="connsiteY4" fmla="*/ 303945 h 444223"/>
                <a:gd name="connsiteX5" fmla="*/ 0 w 1290266"/>
                <a:gd name="connsiteY5" fmla="*/ 437077 h 444223"/>
                <a:gd name="connsiteX6" fmla="*/ 1428 w 1290266"/>
                <a:gd name="connsiteY6" fmla="*/ 444223 h 444223"/>
                <a:gd name="connsiteX7" fmla="*/ 1280674 w 1290266"/>
                <a:gd name="connsiteY7" fmla="*/ 444223 h 444223"/>
                <a:gd name="connsiteX8" fmla="*/ 1290266 w 1290266"/>
                <a:gd name="connsiteY8" fmla="*/ 396886 h 444223"/>
                <a:gd name="connsiteX9" fmla="*/ 1099487 w 1290266"/>
                <a:gd name="connsiteY9" fmla="*/ 205979 h 444223"/>
                <a:gd name="connsiteX10" fmla="*/ 1019159 w 1290266"/>
                <a:gd name="connsiteY10" fmla="*/ 223563 h 444223"/>
                <a:gd name="connsiteX11" fmla="*/ 845953 w 1290266"/>
                <a:gd name="connsiteY11" fmla="*/ 113037 h 444223"/>
                <a:gd name="connsiteX12" fmla="*/ 780686 w 1290266"/>
                <a:gd name="connsiteY12" fmla="*/ 123085 h 444223"/>
                <a:gd name="connsiteX13" fmla="*/ 695338 w 1290266"/>
                <a:gd name="connsiteY13" fmla="*/ 25120 h 444223"/>
                <a:gd name="connsiteX14" fmla="*/ 602459 w 1290266"/>
                <a:gd name="connsiteY14" fmla="*/ 0 h 44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0266" h="444223">
                  <a:moveTo>
                    <a:pt x="602459" y="0"/>
                  </a:moveTo>
                  <a:cubicBezTo>
                    <a:pt x="512090" y="0"/>
                    <a:pt x="434272" y="67822"/>
                    <a:pt x="416701" y="155740"/>
                  </a:cubicBezTo>
                  <a:cubicBezTo>
                    <a:pt x="411680" y="155740"/>
                    <a:pt x="409170" y="153228"/>
                    <a:pt x="404149" y="153228"/>
                  </a:cubicBezTo>
                  <a:cubicBezTo>
                    <a:pt x="303740" y="153228"/>
                    <a:pt x="223412" y="231098"/>
                    <a:pt x="213371" y="329064"/>
                  </a:cubicBezTo>
                  <a:cubicBezTo>
                    <a:pt x="190779" y="311480"/>
                    <a:pt x="163166" y="303945"/>
                    <a:pt x="135553" y="303945"/>
                  </a:cubicBezTo>
                  <a:cubicBezTo>
                    <a:pt x="60246" y="303945"/>
                    <a:pt x="0" y="364231"/>
                    <a:pt x="0" y="437077"/>
                  </a:cubicBezTo>
                  <a:lnTo>
                    <a:pt x="1428" y="444223"/>
                  </a:lnTo>
                  <a:lnTo>
                    <a:pt x="1280674" y="444223"/>
                  </a:lnTo>
                  <a:lnTo>
                    <a:pt x="1290266" y="396886"/>
                  </a:lnTo>
                  <a:cubicBezTo>
                    <a:pt x="1290266" y="291385"/>
                    <a:pt x="1204918" y="205979"/>
                    <a:pt x="1099487" y="205979"/>
                  </a:cubicBezTo>
                  <a:cubicBezTo>
                    <a:pt x="1071875" y="205979"/>
                    <a:pt x="1044262" y="211003"/>
                    <a:pt x="1019159" y="223563"/>
                  </a:cubicBezTo>
                  <a:cubicBezTo>
                    <a:pt x="989037" y="158252"/>
                    <a:pt x="921260" y="113037"/>
                    <a:pt x="845953" y="113037"/>
                  </a:cubicBezTo>
                  <a:cubicBezTo>
                    <a:pt x="823360" y="113037"/>
                    <a:pt x="800768" y="115549"/>
                    <a:pt x="780686" y="123085"/>
                  </a:cubicBezTo>
                  <a:cubicBezTo>
                    <a:pt x="765625" y="80382"/>
                    <a:pt x="735502" y="45215"/>
                    <a:pt x="695338" y="25120"/>
                  </a:cubicBezTo>
                  <a:cubicBezTo>
                    <a:pt x="667725" y="10048"/>
                    <a:pt x="637602" y="0"/>
                    <a:pt x="6024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grpSp>
      <p:sp>
        <p:nvSpPr>
          <p:cNvPr id="20" name="标题 1"/>
          <p:cNvSpPr>
            <a:spLocks noGrp="1"/>
          </p:cNvSpPr>
          <p:nvPr>
            <p:ph type="title" hasCustomPrompt="1"/>
          </p:nvPr>
        </p:nvSpPr>
        <p:spPr>
          <a:xfrm>
            <a:off x="5438443" y="2654343"/>
            <a:ext cx="6068007" cy="841515"/>
          </a:xfrm>
        </p:spPr>
        <p:txBody>
          <a:bodyPr anchor="b">
            <a:normAutofit/>
          </a:bodyPr>
          <a:lstStyle>
            <a:lvl1pPr algn="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5429075" y="3655833"/>
            <a:ext cx="6068007" cy="1015623"/>
          </a:xfrm>
        </p:spPr>
        <p:txBody>
          <a:bodyPr anchor="t">
            <a:normAutofit/>
          </a:bodyPr>
          <a:lstStyle>
            <a:lvl1pPr marL="0" indent="0" algn="r">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
        <p:nvSpPr>
          <p:cNvPr id="2" name="日期占位符 1"/>
          <p:cNvSpPr>
            <a:spLocks noGrp="1"/>
          </p:cNvSpPr>
          <p:nvPr>
            <p:ph type="dt" sz="half" idx="10"/>
          </p:nvPr>
        </p:nvSpPr>
        <p:spPr/>
        <p:txBody>
          <a:bodyPr/>
          <a:lstStyle/>
          <a:p>
            <a:fld id="{3545EC0B-B19E-D54C-A471-45045B40492B}" type="datetime1">
              <a:rPr lang="en-US" altLang="zh-CN" smtClean="0"/>
              <a:t>4/22/23</a:t>
            </a:fld>
            <a:endParaRPr lang="zh-CN" altLang="en-US"/>
          </a:p>
        </p:txBody>
      </p:sp>
      <p:sp>
        <p:nvSpPr>
          <p:cNvPr id="3" name="页脚占位符 2"/>
          <p:cNvSpPr>
            <a:spLocks noGrp="1"/>
          </p:cNvSpPr>
          <p:nvPr>
            <p:ph type="ftr" sz="quarter" idx="11"/>
          </p:nvPr>
        </p:nvSpPr>
        <p:spPr/>
        <p:txBody>
          <a:bodyPr/>
          <a:lstStyle/>
          <a:p>
            <a:r>
              <a:rPr lang="en-US" altLang="zh-CN" dirty="0"/>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66524109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943A4E-62E9-0444-95A5-155A07C0AAF0}" type="datetime1">
              <a:rPr lang="en-US" smtClean="0"/>
              <a:t>4/22/23</a:t>
            </a:fld>
            <a:endParaRPr lang="en-US"/>
          </a:p>
        </p:txBody>
      </p:sp>
      <p:sp>
        <p:nvSpPr>
          <p:cNvPr id="5" name="Footer Placeholder 4"/>
          <p:cNvSpPr>
            <a:spLocks noGrp="1"/>
          </p:cNvSpPr>
          <p:nvPr>
            <p:ph type="ftr" sz="quarter" idx="11"/>
          </p:nvPr>
        </p:nvSpPr>
        <p:spPr/>
        <p:txBody>
          <a:bodyPr/>
          <a:lstStyle/>
          <a:p>
            <a:r>
              <a:rPr lang="en-US"/>
              <a:t>www.islide.cc </a:t>
            </a:r>
          </a:p>
        </p:txBody>
      </p:sp>
      <p:sp>
        <p:nvSpPr>
          <p:cNvPr id="6" name="Slide Number Placeholder 5"/>
          <p:cNvSpPr>
            <a:spLocks noGrp="1"/>
          </p:cNvSpPr>
          <p:nvPr>
            <p:ph type="sldNum" sz="quarter" idx="12"/>
          </p:nvPr>
        </p:nvSpPr>
        <p:spPr/>
        <p:txBody>
          <a:bodyPr/>
          <a:lstStyle/>
          <a:p>
            <a:fld id="{ECA03D91-7C3F-6147-A41D-E5F3046DCF3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6BE16E-8F21-6845-B323-F4104A3AC280}" type="datetime1">
              <a:rPr lang="en-US" smtClean="0"/>
              <a:t>4/22/23</a:t>
            </a:fld>
            <a:endParaRPr lang="en-US"/>
          </a:p>
        </p:txBody>
      </p:sp>
      <p:sp>
        <p:nvSpPr>
          <p:cNvPr id="5" name="Footer Placeholder 4"/>
          <p:cNvSpPr>
            <a:spLocks noGrp="1"/>
          </p:cNvSpPr>
          <p:nvPr>
            <p:ph type="ftr" sz="quarter" idx="11"/>
          </p:nvPr>
        </p:nvSpPr>
        <p:spPr/>
        <p:txBody>
          <a:bodyPr/>
          <a:lstStyle/>
          <a:p>
            <a:r>
              <a:rPr lang="en-US"/>
              <a:t>www.islide.cc </a:t>
            </a:r>
          </a:p>
        </p:txBody>
      </p:sp>
      <p:sp>
        <p:nvSpPr>
          <p:cNvPr id="6" name="Slide Number Placeholder 5"/>
          <p:cNvSpPr>
            <a:spLocks noGrp="1"/>
          </p:cNvSpPr>
          <p:nvPr>
            <p:ph type="sldNum" sz="quarter" idx="12"/>
          </p:nvPr>
        </p:nvSpPr>
        <p:spPr/>
        <p:txBody>
          <a:bodyPr/>
          <a:lstStyle/>
          <a:p>
            <a:fld id="{ECA03D91-7C3F-6147-A41D-E5F3046DCF3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9DCF44-DEC1-3247-83C6-D445D59CD633}" type="datetime1">
              <a:rPr lang="en-US" smtClean="0"/>
              <a:t>4/22/23</a:t>
            </a:fld>
            <a:endParaRPr lang="en-US"/>
          </a:p>
        </p:txBody>
      </p:sp>
      <p:sp>
        <p:nvSpPr>
          <p:cNvPr id="6" name="Footer Placeholder 5"/>
          <p:cNvSpPr>
            <a:spLocks noGrp="1"/>
          </p:cNvSpPr>
          <p:nvPr>
            <p:ph type="ftr" sz="quarter" idx="11"/>
          </p:nvPr>
        </p:nvSpPr>
        <p:spPr/>
        <p:txBody>
          <a:bodyPr/>
          <a:lstStyle/>
          <a:p>
            <a:r>
              <a:rPr lang="en-US"/>
              <a:t>www.islide.cc </a:t>
            </a:r>
          </a:p>
        </p:txBody>
      </p:sp>
      <p:sp>
        <p:nvSpPr>
          <p:cNvPr id="7" name="Slide Number Placeholder 6"/>
          <p:cNvSpPr>
            <a:spLocks noGrp="1"/>
          </p:cNvSpPr>
          <p:nvPr>
            <p:ph type="sldNum" sz="quarter" idx="12"/>
          </p:nvPr>
        </p:nvSpPr>
        <p:spPr/>
        <p:txBody>
          <a:bodyPr/>
          <a:lstStyle/>
          <a:p>
            <a:fld id="{ECA03D91-7C3F-6147-A41D-E5F3046DCF3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0521E9-B66A-4E4A-A509-515225FC7A07}" type="datetime1">
              <a:rPr lang="en-US" smtClean="0"/>
              <a:t>4/22/23</a:t>
            </a:fld>
            <a:endParaRPr lang="en-US"/>
          </a:p>
        </p:txBody>
      </p:sp>
      <p:sp>
        <p:nvSpPr>
          <p:cNvPr id="8" name="Footer Placeholder 7"/>
          <p:cNvSpPr>
            <a:spLocks noGrp="1"/>
          </p:cNvSpPr>
          <p:nvPr>
            <p:ph type="ftr" sz="quarter" idx="11"/>
          </p:nvPr>
        </p:nvSpPr>
        <p:spPr/>
        <p:txBody>
          <a:bodyPr/>
          <a:lstStyle/>
          <a:p>
            <a:r>
              <a:rPr lang="en-US"/>
              <a:t>www.islide.cc </a:t>
            </a:r>
          </a:p>
        </p:txBody>
      </p:sp>
      <p:sp>
        <p:nvSpPr>
          <p:cNvPr id="9" name="Slide Number Placeholder 8"/>
          <p:cNvSpPr>
            <a:spLocks noGrp="1"/>
          </p:cNvSpPr>
          <p:nvPr>
            <p:ph type="sldNum" sz="quarter" idx="12"/>
          </p:nvPr>
        </p:nvSpPr>
        <p:spPr/>
        <p:txBody>
          <a:bodyPr/>
          <a:lstStyle/>
          <a:p>
            <a:fld id="{ECA03D91-7C3F-6147-A41D-E5F3046DCF3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521C6E-658D-614F-8568-DC16E93416C5}" type="datetime1">
              <a:rPr lang="en-US" smtClean="0"/>
              <a:t>4/22/23</a:t>
            </a:fld>
            <a:endParaRPr lang="en-US"/>
          </a:p>
        </p:txBody>
      </p:sp>
      <p:sp>
        <p:nvSpPr>
          <p:cNvPr id="4" name="Footer Placeholder 3"/>
          <p:cNvSpPr>
            <a:spLocks noGrp="1"/>
          </p:cNvSpPr>
          <p:nvPr>
            <p:ph type="ftr" sz="quarter" idx="11"/>
          </p:nvPr>
        </p:nvSpPr>
        <p:spPr/>
        <p:txBody>
          <a:bodyPr/>
          <a:lstStyle/>
          <a:p>
            <a:r>
              <a:rPr lang="en-US"/>
              <a:t>www.islide.cc </a:t>
            </a:r>
          </a:p>
        </p:txBody>
      </p:sp>
      <p:sp>
        <p:nvSpPr>
          <p:cNvPr id="5" name="Slide Number Placeholder 4"/>
          <p:cNvSpPr>
            <a:spLocks noGrp="1"/>
          </p:cNvSpPr>
          <p:nvPr>
            <p:ph type="sldNum" sz="quarter" idx="12"/>
          </p:nvPr>
        </p:nvSpPr>
        <p:spPr/>
        <p:txBody>
          <a:bodyPr/>
          <a:lstStyle/>
          <a:p>
            <a:fld id="{ECA03D91-7C3F-6147-A41D-E5F3046DCF3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214E19-3686-C34C-8B63-1A0CBC8D7946}" type="datetime1">
              <a:rPr lang="en-US" smtClean="0"/>
              <a:t>4/22/23</a:t>
            </a:fld>
            <a:endParaRPr lang="en-US"/>
          </a:p>
        </p:txBody>
      </p:sp>
      <p:sp>
        <p:nvSpPr>
          <p:cNvPr id="3" name="Footer Placeholder 2"/>
          <p:cNvSpPr>
            <a:spLocks noGrp="1"/>
          </p:cNvSpPr>
          <p:nvPr>
            <p:ph type="ftr" sz="quarter" idx="11"/>
          </p:nvPr>
        </p:nvSpPr>
        <p:spPr/>
        <p:txBody>
          <a:bodyPr/>
          <a:lstStyle/>
          <a:p>
            <a:r>
              <a:rPr lang="en-US"/>
              <a:t>www.islide.cc </a:t>
            </a:r>
          </a:p>
        </p:txBody>
      </p:sp>
      <p:sp>
        <p:nvSpPr>
          <p:cNvPr id="4" name="Slide Number Placeholder 3"/>
          <p:cNvSpPr>
            <a:spLocks noGrp="1"/>
          </p:cNvSpPr>
          <p:nvPr>
            <p:ph type="sldNum" sz="quarter" idx="12"/>
          </p:nvPr>
        </p:nvSpPr>
        <p:spPr/>
        <p:txBody>
          <a:bodyPr/>
          <a:lstStyle/>
          <a:p>
            <a:fld id="{ECA03D91-7C3F-6147-A41D-E5F3046DCF3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606F9D-06ED-B54A-9159-C3CCAA021E6F}" type="datetime1">
              <a:rPr lang="en-US" smtClean="0"/>
              <a:t>4/22/23</a:t>
            </a:fld>
            <a:endParaRPr lang="en-US"/>
          </a:p>
        </p:txBody>
      </p:sp>
      <p:sp>
        <p:nvSpPr>
          <p:cNvPr id="6" name="Footer Placeholder 5"/>
          <p:cNvSpPr>
            <a:spLocks noGrp="1"/>
          </p:cNvSpPr>
          <p:nvPr>
            <p:ph type="ftr" sz="quarter" idx="11"/>
          </p:nvPr>
        </p:nvSpPr>
        <p:spPr/>
        <p:txBody>
          <a:bodyPr/>
          <a:lstStyle/>
          <a:p>
            <a:r>
              <a:rPr lang="en-US"/>
              <a:t>www.islide.cc </a:t>
            </a:r>
          </a:p>
        </p:txBody>
      </p:sp>
      <p:sp>
        <p:nvSpPr>
          <p:cNvPr id="7" name="Slide Number Placeholder 6"/>
          <p:cNvSpPr>
            <a:spLocks noGrp="1"/>
          </p:cNvSpPr>
          <p:nvPr>
            <p:ph type="sldNum" sz="quarter" idx="12"/>
          </p:nvPr>
        </p:nvSpPr>
        <p:spPr/>
        <p:txBody>
          <a:bodyPr/>
          <a:lstStyle/>
          <a:p>
            <a:fld id="{ECA03D91-7C3F-6147-A41D-E5F3046DCF3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42D4A6-AC17-1948-B837-9AF35DF3C9C3}" type="datetime1">
              <a:rPr lang="en-US" smtClean="0"/>
              <a:t>4/22/23</a:t>
            </a:fld>
            <a:endParaRPr lang="en-US"/>
          </a:p>
        </p:txBody>
      </p:sp>
      <p:sp>
        <p:nvSpPr>
          <p:cNvPr id="6" name="Footer Placeholder 5"/>
          <p:cNvSpPr>
            <a:spLocks noGrp="1"/>
          </p:cNvSpPr>
          <p:nvPr>
            <p:ph type="ftr" sz="quarter" idx="11"/>
          </p:nvPr>
        </p:nvSpPr>
        <p:spPr/>
        <p:txBody>
          <a:bodyPr/>
          <a:lstStyle/>
          <a:p>
            <a:r>
              <a:rPr lang="en-US"/>
              <a:t>www.islide.cc </a:t>
            </a:r>
          </a:p>
        </p:txBody>
      </p:sp>
      <p:sp>
        <p:nvSpPr>
          <p:cNvPr id="7" name="Slide Number Placeholder 6"/>
          <p:cNvSpPr>
            <a:spLocks noGrp="1"/>
          </p:cNvSpPr>
          <p:nvPr>
            <p:ph type="sldNum" sz="quarter" idx="12"/>
          </p:nvPr>
        </p:nvSpPr>
        <p:spPr/>
        <p:txBody>
          <a:bodyPr/>
          <a:lstStyle/>
          <a:p>
            <a:fld id="{ECA03D91-7C3F-6147-A41D-E5F3046DCF3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9E4BC-1857-DB48-8E6C-CA317A5559E3}" type="datetime1">
              <a:rPr lang="en-US" smtClean="0"/>
              <a:t>4/22/23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www.islide.cc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A03D91-7C3F-6147-A41D-E5F3046DCF3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sv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51.jpeg"/><Relationship Id="rId5"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1880" y="1326000"/>
            <a:ext cx="9499810" cy="2254886"/>
          </a:xfrm>
        </p:spPr>
        <p:txBody>
          <a:bodyPr vert="horz" lIns="91440" tIns="45720" rIns="91440" bIns="45720" rtlCol="0" anchor="b">
            <a:noAutofit/>
          </a:bodyPr>
          <a:lstStyle/>
          <a:p>
            <a:r>
              <a:rPr lang="en-US" altLang="zh-CN" sz="4800" dirty="0">
                <a:solidFill>
                  <a:schemeClr val="accent1">
                    <a:lumMod val="75000"/>
                  </a:schemeClr>
                </a:solidFill>
                <a:latin typeface="+mn-lt"/>
              </a:rPr>
              <a:t>Gesture Recognition in Dynamic Environments using MAML-DG</a:t>
            </a:r>
            <a:endParaRPr lang="zh-CN" altLang="en-US" sz="4800" dirty="0">
              <a:solidFill>
                <a:schemeClr val="accent1">
                  <a:lumMod val="75000"/>
                </a:schemeClr>
              </a:solidFill>
              <a:latin typeface="+mn-lt"/>
            </a:endParaRPr>
          </a:p>
        </p:txBody>
      </p:sp>
      <p:cxnSp>
        <p:nvCxnSpPr>
          <p:cNvPr id="8" name="直接连接符 7">
            <a:extLst>
              <a:ext uri="{FF2B5EF4-FFF2-40B4-BE49-F238E27FC236}">
                <a16:creationId xmlns:a16="http://schemas.microsoft.com/office/drawing/2014/main" id="{DB04AC42-8B03-48E2-A2A5-4E320475C485}"/>
              </a:ext>
            </a:extLst>
          </p:cNvPr>
          <p:cNvCxnSpPr>
            <a:cxnSpLocks/>
          </p:cNvCxnSpPr>
          <p:nvPr/>
        </p:nvCxnSpPr>
        <p:spPr>
          <a:xfrm flipV="1">
            <a:off x="3784600" y="3580886"/>
            <a:ext cx="8067090" cy="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9A8E871-08D0-B175-6CCA-99B1C0B3688F}"/>
              </a:ext>
            </a:extLst>
          </p:cNvPr>
          <p:cNvSpPr txBox="1"/>
          <p:nvPr/>
        </p:nvSpPr>
        <p:spPr>
          <a:xfrm>
            <a:off x="949910" y="3165388"/>
            <a:ext cx="2272684" cy="830997"/>
          </a:xfrm>
          <a:prstGeom prst="rect">
            <a:avLst/>
          </a:prstGeom>
          <a:noFill/>
        </p:spPr>
        <p:txBody>
          <a:bodyPr wrap="square" rtlCol="0">
            <a:spAutoFit/>
          </a:bodyPr>
          <a:lstStyle/>
          <a:p>
            <a:pPr algn="ctr"/>
            <a:r>
              <a:rPr lang="en-US" altLang="zh-CN" sz="2400" b="1" dirty="0">
                <a:solidFill>
                  <a:srgbClr val="076572"/>
                </a:solidFill>
                <a:latin typeface="Impact" panose="020B0806030902050204" pitchFamily="34" charset="0"/>
                <a:cs typeface="Times New Roman" panose="02020603050405020304" pitchFamily="18" charset="0"/>
              </a:rPr>
              <a:t>Group Number:</a:t>
            </a:r>
          </a:p>
          <a:p>
            <a:pPr algn="ctr"/>
            <a:r>
              <a:rPr lang="en-US" altLang="zh-CN" sz="2400" b="1" dirty="0">
                <a:solidFill>
                  <a:srgbClr val="076572"/>
                </a:solidFill>
                <a:latin typeface="Impact" panose="020B0806030902050204" pitchFamily="34" charset="0"/>
                <a:cs typeface="Times New Roman" panose="02020603050405020304" pitchFamily="18" charset="0"/>
              </a:rPr>
              <a:t>28</a:t>
            </a:r>
            <a:endParaRPr lang="zh-CN" altLang="en-US" sz="2400" b="1" dirty="0">
              <a:solidFill>
                <a:srgbClr val="076572"/>
              </a:solidFill>
              <a:latin typeface="Impact" panose="020B0806030902050204" pitchFamily="34" charset="0"/>
              <a:cs typeface="Times New Roman" panose="02020603050405020304" pitchFamily="18" charset="0"/>
            </a:endParaRPr>
          </a:p>
        </p:txBody>
      </p:sp>
      <p:sp>
        <p:nvSpPr>
          <p:cNvPr id="4" name="文本框 3">
            <a:extLst>
              <a:ext uri="{FF2B5EF4-FFF2-40B4-BE49-F238E27FC236}">
                <a16:creationId xmlns:a16="http://schemas.microsoft.com/office/drawing/2014/main" id="{530153C7-4361-2A93-572C-21234CC6C75F}"/>
              </a:ext>
            </a:extLst>
          </p:cNvPr>
          <p:cNvSpPr txBox="1"/>
          <p:nvPr/>
        </p:nvSpPr>
        <p:spPr>
          <a:xfrm>
            <a:off x="9496148" y="4662210"/>
            <a:ext cx="2577483"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He </a:t>
            </a:r>
            <a:r>
              <a:rPr lang="en-US" altLang="zh-CN" dirty="0" err="1">
                <a:latin typeface="Times New Roman" panose="02020603050405020304" pitchFamily="18" charset="0"/>
                <a:cs typeface="Times New Roman" panose="02020603050405020304" pitchFamily="18" charset="0"/>
              </a:rPr>
              <a:t>Jingge</a:t>
            </a:r>
            <a:r>
              <a:rPr lang="en-US" altLang="zh-CN" dirty="0">
                <a:latin typeface="Times New Roman" panose="02020603050405020304" pitchFamily="18" charset="0"/>
                <a:cs typeface="Times New Roman" panose="02020603050405020304" pitchFamily="18" charset="0"/>
              </a:rPr>
              <a:t> 120090899</a:t>
            </a:r>
          </a:p>
          <a:p>
            <a:r>
              <a:rPr lang="en-US" altLang="zh-CN" dirty="0">
                <a:latin typeface="Times New Roman" panose="02020603050405020304" pitchFamily="18" charset="0"/>
                <a:cs typeface="Times New Roman" panose="02020603050405020304" pitchFamily="18" charset="0"/>
              </a:rPr>
              <a:t>Chen Zhilin 120090814</a:t>
            </a:r>
          </a:p>
          <a:p>
            <a:r>
              <a:rPr lang="en-US" altLang="zh-CN" dirty="0">
                <a:latin typeface="Times New Roman" panose="02020603050405020304" pitchFamily="18" charset="0"/>
                <a:cs typeface="Times New Roman" panose="02020603050405020304" pitchFamily="18" charset="0"/>
              </a:rPr>
              <a:t>Ma Kexuan 120090651</a:t>
            </a:r>
          </a:p>
          <a:p>
            <a:r>
              <a:rPr lang="en-US" altLang="zh-CN" dirty="0">
                <a:latin typeface="Times New Roman" panose="02020603050405020304" pitchFamily="18" charset="0"/>
                <a:cs typeface="Times New Roman" panose="02020603050405020304" pitchFamily="18" charset="0"/>
              </a:rPr>
              <a:t>Wu </a:t>
            </a:r>
            <a:r>
              <a:rPr lang="en-US" altLang="zh-CN" dirty="0" err="1">
                <a:latin typeface="Times New Roman" panose="02020603050405020304" pitchFamily="18" charset="0"/>
                <a:cs typeface="Times New Roman" panose="02020603050405020304" pitchFamily="18" charset="0"/>
              </a:rPr>
              <a:t>Dongze</a:t>
            </a:r>
            <a:r>
              <a:rPr lang="en-US" altLang="zh-CN" dirty="0">
                <a:latin typeface="Times New Roman" panose="02020603050405020304" pitchFamily="18" charset="0"/>
                <a:cs typeface="Times New Roman" panose="02020603050405020304" pitchFamily="18" charset="0"/>
              </a:rPr>
              <a:t> 119010337</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2653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231" y="1397779"/>
            <a:ext cx="5771452" cy="369332"/>
          </a:xfrm>
          <a:prstGeom prst="rect">
            <a:avLst/>
          </a:prstGeom>
          <a:noFill/>
        </p:spPr>
        <p:txBody>
          <a:bodyPr wrap="none" rtlCol="0">
            <a:spAutoFit/>
          </a:bodyPr>
          <a:lstStyle/>
          <a:p>
            <a:r>
              <a:rPr lang="en-US" b="1" dirty="0"/>
              <a:t>The value of Wi-Fi signal can vary at different times of day </a:t>
            </a:r>
          </a:p>
        </p:txBody>
      </p:sp>
      <p:grpSp>
        <p:nvGrpSpPr>
          <p:cNvPr id="29" name="Group 28"/>
          <p:cNvGrpSpPr/>
          <p:nvPr/>
        </p:nvGrpSpPr>
        <p:grpSpPr>
          <a:xfrm>
            <a:off x="409314" y="1851876"/>
            <a:ext cx="5686686" cy="1398755"/>
            <a:chOff x="767156" y="2330245"/>
            <a:chExt cx="5686686" cy="1398755"/>
          </a:xfrm>
        </p:grpSpPr>
        <p:sp>
          <p:nvSpPr>
            <p:cNvPr id="3" name="TextBox 2"/>
            <p:cNvSpPr txBox="1"/>
            <p:nvPr/>
          </p:nvSpPr>
          <p:spPr>
            <a:xfrm>
              <a:off x="767156" y="2330245"/>
              <a:ext cx="5686686" cy="400110"/>
            </a:xfrm>
            <a:prstGeom prst="rect">
              <a:avLst/>
            </a:prstGeom>
            <a:noFill/>
          </p:spPr>
          <p:txBody>
            <a:bodyPr wrap="square" rtlCol="0">
              <a:spAutoFit/>
            </a:bodyPr>
            <a:lstStyle/>
            <a:p>
              <a:pPr marL="285750" indent="-285750" algn="l">
                <a:buFont typeface="Arial" panose="020B0604020202020204" pitchFamily="34" charset="0"/>
                <a:buChar char="•"/>
              </a:pPr>
              <a:r>
                <a:rPr lang="en-US" sz="2000" b="0" i="0" u="none" strike="noStrike" dirty="0">
                  <a:effectLst/>
                </a:rPr>
                <a:t>the number of devices connected to the network</a:t>
              </a:r>
              <a:endParaRPr lang="en-US" sz="2000" dirty="0"/>
            </a:p>
          </p:txBody>
        </p:sp>
        <p:pic>
          <p:nvPicPr>
            <p:cNvPr id="14" name="Graphic 13" descr="Smart Phon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0272" y="2814600"/>
              <a:ext cx="914400" cy="914400"/>
            </a:xfrm>
            <a:prstGeom prst="rect">
              <a:avLst/>
            </a:prstGeom>
          </p:spPr>
        </p:pic>
        <p:pic>
          <p:nvPicPr>
            <p:cNvPr id="20" name="Graphic 19" descr="Monito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6562" y="2814600"/>
              <a:ext cx="914400" cy="914400"/>
            </a:xfrm>
            <a:prstGeom prst="rect">
              <a:avLst/>
            </a:prstGeom>
          </p:spPr>
        </p:pic>
        <p:pic>
          <p:nvPicPr>
            <p:cNvPr id="23" name="Graphic 22" descr="Tablet"/>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5000" y="2814600"/>
              <a:ext cx="914400" cy="914400"/>
            </a:xfrm>
            <a:prstGeom prst="rect">
              <a:avLst/>
            </a:prstGeom>
          </p:spPr>
        </p:pic>
      </p:grpSp>
      <p:grpSp>
        <p:nvGrpSpPr>
          <p:cNvPr id="37" name="Group 36"/>
          <p:cNvGrpSpPr/>
          <p:nvPr/>
        </p:nvGrpSpPr>
        <p:grpSpPr>
          <a:xfrm>
            <a:off x="409314" y="3341375"/>
            <a:ext cx="5439181" cy="1338926"/>
            <a:chOff x="970318" y="3787935"/>
            <a:chExt cx="5439181" cy="1338926"/>
          </a:xfrm>
        </p:grpSpPr>
        <p:sp>
          <p:nvSpPr>
            <p:cNvPr id="25" name="TextBox 24"/>
            <p:cNvSpPr txBox="1"/>
            <p:nvPr/>
          </p:nvSpPr>
          <p:spPr>
            <a:xfrm>
              <a:off x="970318" y="3787935"/>
              <a:ext cx="5439181" cy="400110"/>
            </a:xfrm>
            <a:prstGeom prst="rect">
              <a:avLst/>
            </a:prstGeom>
            <a:noFill/>
          </p:spPr>
          <p:txBody>
            <a:bodyPr wrap="none" rtlCol="0">
              <a:spAutoFit/>
            </a:bodyPr>
            <a:lstStyle/>
            <a:p>
              <a:pPr marL="285750" indent="-285750" algn="l">
                <a:buFont typeface="Arial" panose="020B0604020202020204" pitchFamily="34" charset="0"/>
                <a:buChar char="•"/>
              </a:pPr>
              <a:r>
                <a:rPr lang="en-US" sz="2000" b="0" i="0" u="none" strike="noStrike" dirty="0">
                  <a:effectLst/>
                </a:rPr>
                <a:t>the distance between the device and the router</a:t>
              </a:r>
            </a:p>
          </p:txBody>
        </p:sp>
        <p:grpSp>
          <p:nvGrpSpPr>
            <p:cNvPr id="36" name="Group 35"/>
            <p:cNvGrpSpPr/>
            <p:nvPr/>
          </p:nvGrpSpPr>
          <p:grpSpPr>
            <a:xfrm>
              <a:off x="1906491" y="4212461"/>
              <a:ext cx="3127740" cy="914400"/>
              <a:chOff x="1813932" y="4303918"/>
              <a:chExt cx="3127740" cy="914400"/>
            </a:xfrm>
          </p:grpSpPr>
          <p:pic>
            <p:nvPicPr>
              <p:cNvPr id="31" name="Graphic 30" descr="Serve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13932" y="4303918"/>
                <a:ext cx="914400" cy="914400"/>
              </a:xfrm>
              <a:prstGeom prst="rect">
                <a:avLst/>
              </a:prstGeom>
            </p:spPr>
          </p:pic>
          <p:pic>
            <p:nvPicPr>
              <p:cNvPr id="33" name="Graphic 32" descr="Wireless route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27272" y="4303918"/>
                <a:ext cx="914400" cy="914400"/>
              </a:xfrm>
              <a:prstGeom prst="rect">
                <a:avLst/>
              </a:prstGeom>
            </p:spPr>
          </p:pic>
          <p:cxnSp>
            <p:nvCxnSpPr>
              <p:cNvPr id="35" name="Straight Arrow Connector 34"/>
              <p:cNvCxnSpPr>
                <a:stCxn id="31" idx="3"/>
                <a:endCxn id="33" idx="1"/>
              </p:cNvCxnSpPr>
              <p:nvPr/>
            </p:nvCxnSpPr>
            <p:spPr>
              <a:xfrm>
                <a:off x="2728332" y="4761118"/>
                <a:ext cx="1299600" cy="0"/>
              </a:xfrm>
              <a:prstGeom prst="straightConnector1">
                <a:avLst/>
              </a:prstGeom>
              <a:ln w="63500" cap="flat" cmpd="sng" algn="ctr">
                <a:solidFill>
                  <a:schemeClr val="dk1"/>
                </a:solidFill>
                <a:prstDash val="dash"/>
                <a:round/>
                <a:headEnd type="stealth" w="med" len="sm"/>
                <a:tailEnd type="stealth" w="med" len="sm"/>
              </a:ln>
            </p:spPr>
            <p:style>
              <a:lnRef idx="0">
                <a:scrgbClr r="0" g="0" b="0"/>
              </a:lnRef>
              <a:fillRef idx="0">
                <a:scrgbClr r="0" g="0" b="0"/>
              </a:fillRef>
              <a:effectRef idx="0">
                <a:scrgbClr r="0" g="0" b="0"/>
              </a:effectRef>
              <a:fontRef idx="minor">
                <a:schemeClr val="tx1"/>
              </a:fontRef>
            </p:style>
          </p:cxnSp>
        </p:grpSp>
      </p:grpSp>
      <p:grpSp>
        <p:nvGrpSpPr>
          <p:cNvPr id="44" name="Group 43"/>
          <p:cNvGrpSpPr/>
          <p:nvPr/>
        </p:nvGrpSpPr>
        <p:grpSpPr>
          <a:xfrm>
            <a:off x="409313" y="4830874"/>
            <a:ext cx="5377092" cy="1834654"/>
            <a:chOff x="970317" y="4982424"/>
            <a:chExt cx="5377092" cy="1834654"/>
          </a:xfrm>
        </p:grpSpPr>
        <p:grpSp>
          <p:nvGrpSpPr>
            <p:cNvPr id="40" name="Group 39"/>
            <p:cNvGrpSpPr/>
            <p:nvPr/>
          </p:nvGrpSpPr>
          <p:grpSpPr>
            <a:xfrm>
              <a:off x="1802177" y="5327152"/>
              <a:ext cx="1888107" cy="1489926"/>
              <a:chOff x="1802177" y="5327152"/>
              <a:chExt cx="1888107" cy="1489926"/>
            </a:xfrm>
          </p:grpSpPr>
          <p:pic>
            <p:nvPicPr>
              <p:cNvPr id="5" name="Graphic 4" descr="Wireless route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177" y="5327152"/>
                <a:ext cx="849346" cy="849346"/>
              </a:xfrm>
              <a:prstGeom prst="rect">
                <a:avLst/>
              </a:prstGeom>
            </p:spPr>
          </p:pic>
          <p:pic>
            <p:nvPicPr>
              <p:cNvPr id="6" name="Graphic 5" descr="Wireless route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36924" y="5967733"/>
                <a:ext cx="849345" cy="849345"/>
              </a:xfrm>
              <a:prstGeom prst="rect">
                <a:avLst/>
              </a:prstGeom>
            </p:spPr>
          </p:pic>
          <p:pic>
            <p:nvPicPr>
              <p:cNvPr id="7" name="Graphic 6" descr="Wireless route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0939" y="5327153"/>
                <a:ext cx="849345" cy="849345"/>
              </a:xfrm>
              <a:prstGeom prst="rect">
                <a:avLst/>
              </a:prstGeom>
            </p:spPr>
          </p:pic>
        </p:grpSp>
        <p:pic>
          <p:nvPicPr>
            <p:cNvPr id="24" name="Graphic 23" descr="Wireless route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28123" y="5630400"/>
              <a:ext cx="849345" cy="849345"/>
            </a:xfrm>
            <a:prstGeom prst="rect">
              <a:avLst/>
            </a:prstGeom>
          </p:spPr>
        </p:pic>
        <p:sp>
          <p:nvSpPr>
            <p:cNvPr id="28" name="TextBox 27"/>
            <p:cNvSpPr txBox="1"/>
            <p:nvPr/>
          </p:nvSpPr>
          <p:spPr>
            <a:xfrm>
              <a:off x="970317" y="4982424"/>
              <a:ext cx="5377092" cy="400110"/>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dirty="0">
                  <a:effectLst/>
                </a:rPr>
                <a:t>interference from other devices or networks</a:t>
              </a:r>
              <a:endParaRPr lang="en-US" sz="2000" dirty="0"/>
            </a:p>
          </p:txBody>
        </p:sp>
        <p:cxnSp>
          <p:nvCxnSpPr>
            <p:cNvPr id="39" name="Straight Arrow Connector 38"/>
            <p:cNvCxnSpPr>
              <a:stCxn id="24" idx="1"/>
            </p:cNvCxnSpPr>
            <p:nvPr/>
          </p:nvCxnSpPr>
          <p:spPr>
            <a:xfrm flipH="1">
              <a:off x="3801790" y="6055073"/>
              <a:ext cx="626333" cy="0"/>
            </a:xfrm>
            <a:prstGeom prst="straightConnector1">
              <a:avLst/>
            </a:prstGeom>
            <a:ln w="635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329592" y="1426811"/>
            <a:ext cx="5482266" cy="4962223"/>
            <a:chOff x="6667621" y="1665790"/>
            <a:chExt cx="4790741" cy="3683311"/>
          </a:xfrm>
        </p:grpSpPr>
        <p:sp>
          <p:nvSpPr>
            <p:cNvPr id="45" name="TextBox 44"/>
            <p:cNvSpPr txBox="1"/>
            <p:nvPr/>
          </p:nvSpPr>
          <p:spPr>
            <a:xfrm>
              <a:off x="6667621" y="1665790"/>
              <a:ext cx="4729451" cy="547018"/>
            </a:xfrm>
            <a:prstGeom prst="rect">
              <a:avLst/>
            </a:prstGeom>
            <a:noFill/>
          </p:spPr>
          <p:txBody>
            <a:bodyPr wrap="square" rtlCol="0">
              <a:spAutoFit/>
            </a:bodyPr>
            <a:lstStyle/>
            <a:p>
              <a:pPr algn="ctr"/>
              <a:r>
                <a:rPr lang="en-US" sz="2000" b="1" dirty="0"/>
                <a:t>Widar</a:t>
              </a:r>
              <a:r>
                <a:rPr lang="zh-CN" altLang="en-US" sz="2000" b="1" dirty="0"/>
                <a:t> </a:t>
              </a:r>
              <a:r>
                <a:rPr lang="en-US" altLang="zh-CN" sz="2000" b="1" dirty="0"/>
                <a:t>3.0:</a:t>
              </a:r>
              <a:r>
                <a:rPr lang="zh-CN" altLang="en-US" sz="2000" b="1" dirty="0"/>
                <a:t> </a:t>
              </a:r>
              <a:endParaRPr lang="en-US" altLang="zh-CN" sz="2000" b="1" dirty="0"/>
            </a:p>
            <a:p>
              <a:pPr algn="ctr"/>
              <a:r>
                <a:rPr lang="en-US" sz="2000" b="1" i="0" u="none" strike="noStrike" dirty="0">
                  <a:effectLst/>
                  <a:ea typeface="PingFang SC" panose="020B0400000000000000" pitchFamily="34" charset="-122"/>
                </a:rPr>
                <a:t>Train on the same day</a:t>
              </a:r>
              <a:r>
                <a:rPr lang="zh-CN" altLang="en-US" sz="2000" b="1" i="0" u="none" strike="noStrike" dirty="0">
                  <a:effectLst/>
                  <a:ea typeface="PingFang SC" panose="020B0400000000000000" pitchFamily="34" charset="-122"/>
                </a:rPr>
                <a:t> </a:t>
              </a:r>
              <a:r>
                <a:rPr lang="en-US" altLang="zh-CN" sz="2000" b="1" i="0" u="none" strike="noStrike" dirty="0">
                  <a:effectLst/>
                  <a:ea typeface="PingFang SC" panose="020B0400000000000000" pitchFamily="34" charset="-122"/>
                </a:rPr>
                <a:t>and</a:t>
              </a:r>
              <a:r>
                <a:rPr lang="en-US" sz="2000" b="1" i="0" u="none" strike="noStrike" dirty="0">
                  <a:effectLst/>
                  <a:ea typeface="PingFang SC" panose="020B0400000000000000" pitchFamily="34" charset="-122"/>
                </a:rPr>
                <a:t> test on the same day</a:t>
              </a:r>
              <a:endParaRPr lang="en-US" sz="2000" b="1" dirty="0"/>
            </a:p>
          </p:txBody>
        </p:sp>
        <p:sp>
          <p:nvSpPr>
            <p:cNvPr id="46" name="TextBox 45"/>
            <p:cNvSpPr txBox="1"/>
            <p:nvPr/>
          </p:nvSpPr>
          <p:spPr>
            <a:xfrm>
              <a:off x="7485750" y="3727316"/>
              <a:ext cx="3093196" cy="525442"/>
            </a:xfrm>
            <a:prstGeom prst="rect">
              <a:avLst/>
            </a:prstGeom>
            <a:noFill/>
          </p:spPr>
          <p:txBody>
            <a:bodyPr wrap="none" rtlCol="0">
              <a:spAutoFit/>
            </a:bodyPr>
            <a:lstStyle/>
            <a:p>
              <a:pPr algn="ctr"/>
              <a:r>
                <a:rPr lang="en-US" sz="2000" b="1" dirty="0"/>
                <a:t>Our Model: </a:t>
              </a:r>
            </a:p>
            <a:p>
              <a:pPr algn="ctr"/>
              <a:r>
                <a:rPr lang="en-US" sz="2000" b="1" dirty="0"/>
                <a:t>Train and test at different times</a:t>
              </a:r>
            </a:p>
          </p:txBody>
        </p:sp>
        <p:sp>
          <p:nvSpPr>
            <p:cNvPr id="47" name="TextBox 46"/>
            <p:cNvSpPr txBox="1"/>
            <p:nvPr/>
          </p:nvSpPr>
          <p:spPr>
            <a:xfrm>
              <a:off x="6728911" y="2363648"/>
              <a:ext cx="4729451" cy="547018"/>
            </a:xfrm>
            <a:prstGeom prst="rect">
              <a:avLst/>
            </a:prstGeom>
            <a:noFill/>
          </p:spPr>
          <p:txBody>
            <a:bodyPr wrap="square" rtlCol="0">
              <a:spAutoFit/>
            </a:bodyPr>
            <a:lstStyle/>
            <a:p>
              <a:r>
                <a:rPr lang="en-US" sz="2000" b="1" dirty="0">
                  <a:solidFill>
                    <a:srgbClr val="C00000"/>
                  </a:solidFill>
                </a:rPr>
                <a:t>Problem: If testing on a different day, the performance is not satisfying. </a:t>
              </a:r>
            </a:p>
          </p:txBody>
        </p:sp>
        <p:cxnSp>
          <p:nvCxnSpPr>
            <p:cNvPr id="49" name="Straight Arrow Connector 48"/>
            <p:cNvCxnSpPr>
              <a:cxnSpLocks/>
            </p:cNvCxnSpPr>
            <p:nvPr/>
          </p:nvCxnSpPr>
          <p:spPr>
            <a:xfrm>
              <a:off x="9032348" y="3045345"/>
              <a:ext cx="0" cy="500009"/>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719956" y="4366752"/>
              <a:ext cx="4624784" cy="982349"/>
            </a:xfrm>
            <a:prstGeom prst="rect">
              <a:avLst/>
            </a:prstGeom>
            <a:noFill/>
          </p:spPr>
          <p:txBody>
            <a:bodyPr wrap="square" rtlCol="0">
              <a:spAutoFit/>
            </a:bodyPr>
            <a:lstStyle/>
            <a:p>
              <a:r>
                <a:rPr lang="en-US" sz="2000" b="1" dirty="0">
                  <a:solidFill>
                    <a:srgbClr val="00B050"/>
                  </a:solidFill>
                </a:rPr>
                <a:t>Advantage: </a:t>
              </a:r>
            </a:p>
            <a:p>
              <a:pPr marL="400050" indent="-400050">
                <a:buSzPct val="80000"/>
                <a:buFont typeface="+mj-lt"/>
                <a:buAutoNum type="romanUcPeriod"/>
              </a:pPr>
              <a:r>
                <a:rPr lang="en-US" sz="2000" b="1" dirty="0">
                  <a:solidFill>
                    <a:srgbClr val="00B050"/>
                  </a:solidFill>
                </a:rPr>
                <a:t>Capture the essential similar characteristics across a sequence of dates</a:t>
              </a:r>
            </a:p>
            <a:p>
              <a:pPr marL="400050" indent="-400050">
                <a:buSzPct val="80000"/>
                <a:buFont typeface="+mj-lt"/>
                <a:buAutoNum type="romanUcPeriod"/>
              </a:pPr>
              <a:r>
                <a:rPr lang="en-US" sz="2000" b="1" dirty="0">
                  <a:solidFill>
                    <a:srgbClr val="00B050"/>
                  </a:solidFill>
                </a:rPr>
                <a:t>Decrease the influence of time variation</a:t>
              </a:r>
            </a:p>
          </p:txBody>
        </p:sp>
      </p:grpSp>
      <p:cxnSp>
        <p:nvCxnSpPr>
          <p:cNvPr id="9" name="Straight Connector 8"/>
          <p:cNvCxnSpPr/>
          <p:nvPr/>
        </p:nvCxnSpPr>
        <p:spPr>
          <a:xfrm>
            <a:off x="6100252" y="1397779"/>
            <a:ext cx="0" cy="5295900"/>
          </a:xfrm>
          <a:prstGeom prst="line">
            <a:avLst/>
          </a:prstGeom>
          <a:ln w="25400" cmpd="dbl">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971A113-AB7D-43FA-D660-910B2CCEC629}"/>
              </a:ext>
            </a:extLst>
          </p:cNvPr>
          <p:cNvSpPr txBox="1"/>
          <p:nvPr/>
        </p:nvSpPr>
        <p:spPr>
          <a:xfrm>
            <a:off x="263525" y="174534"/>
            <a:ext cx="11135360" cy="768350"/>
          </a:xfrm>
          <a:prstGeom prst="rect">
            <a:avLst/>
          </a:prstGeom>
          <a:noFill/>
        </p:spPr>
        <p:txBody>
          <a:bodyPr wrap="square" rtlCol="0">
            <a:spAutoFit/>
          </a:bodyPr>
          <a:lstStyle/>
          <a:p>
            <a:r>
              <a:rPr lang="en-US" altLang="zh-CN" sz="4400" b="1" dirty="0"/>
              <a:t>Significance and Novelty</a:t>
            </a:r>
            <a:endParaRPr lang="en-US" altLang="zh-CN" sz="3200" b="1" dirty="0"/>
          </a:p>
        </p:txBody>
      </p:sp>
      <p:sp>
        <p:nvSpPr>
          <p:cNvPr id="13" name="Title 1">
            <a:extLst>
              <a:ext uri="{FF2B5EF4-FFF2-40B4-BE49-F238E27FC236}">
                <a16:creationId xmlns:a16="http://schemas.microsoft.com/office/drawing/2014/main" id="{5F015368-73AF-9BB7-B5C7-D6F4A97533DA}"/>
              </a:ext>
            </a:extLst>
          </p:cNvPr>
          <p:cNvSpPr txBox="1"/>
          <p:nvPr/>
        </p:nvSpPr>
        <p:spPr>
          <a:xfrm>
            <a:off x="274608" y="805025"/>
            <a:ext cx="11634281" cy="47170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2800" b="1" dirty="0">
                <a:latin typeface="+mn-lt"/>
              </a:rPr>
              <a:t>——Mobility of Time</a:t>
            </a:r>
            <a:endParaRPr lang="en-US" b="1" dirty="0">
              <a:latin typeface="+mn-lt"/>
            </a:endParaRPr>
          </a:p>
        </p:txBody>
      </p:sp>
      <p:sp>
        <p:nvSpPr>
          <p:cNvPr id="4" name="Slide Number Placeholder 3">
            <a:extLst>
              <a:ext uri="{FF2B5EF4-FFF2-40B4-BE49-F238E27FC236}">
                <a16:creationId xmlns:a16="http://schemas.microsoft.com/office/drawing/2014/main" id="{0DCD9205-A4F6-97E7-9CEC-510C613D20E6}"/>
              </a:ext>
            </a:extLst>
          </p:cNvPr>
          <p:cNvSpPr>
            <a:spLocks noGrp="1"/>
          </p:cNvSpPr>
          <p:nvPr>
            <p:ph type="sldNum" sz="quarter" idx="12"/>
          </p:nvPr>
        </p:nvSpPr>
        <p:spPr/>
        <p:txBody>
          <a:bodyPr/>
          <a:lstStyle/>
          <a:p>
            <a:fld id="{ECA03D91-7C3F-6147-A41D-E5F3046DCF3C}" type="slidenum">
              <a:rPr lang="en-US" smtClean="0"/>
              <a:t>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24668" y="1490671"/>
            <a:ext cx="5580830" cy="5220196"/>
            <a:chOff x="813763" y="1518827"/>
            <a:chExt cx="4696558" cy="4333436"/>
          </a:xfrm>
        </p:grpSpPr>
        <p:grpSp>
          <p:nvGrpSpPr>
            <p:cNvPr id="14" name="Group 13"/>
            <p:cNvGrpSpPr/>
            <p:nvPr/>
          </p:nvGrpSpPr>
          <p:grpSpPr>
            <a:xfrm>
              <a:off x="1077276" y="2203290"/>
              <a:ext cx="4247751" cy="2989329"/>
              <a:chOff x="1579822" y="2127798"/>
              <a:chExt cx="4247751" cy="2989329"/>
            </a:xfrm>
          </p:grpSpPr>
          <p:grpSp>
            <p:nvGrpSpPr>
              <p:cNvPr id="12" name="Group 11"/>
              <p:cNvGrpSpPr/>
              <p:nvPr/>
            </p:nvGrpSpPr>
            <p:grpSpPr>
              <a:xfrm>
                <a:off x="1579822" y="2128153"/>
                <a:ext cx="1989199" cy="2988973"/>
                <a:chOff x="1169479" y="1580924"/>
                <a:chExt cx="1989199" cy="2988973"/>
              </a:xfrm>
            </p:grpSpPr>
            <p:pic>
              <p:nvPicPr>
                <p:cNvPr id="3" name="Picture 2"/>
                <p:cNvPicPr>
                  <a:picLocks noChangeAspect="1"/>
                </p:cNvPicPr>
                <p:nvPr/>
              </p:nvPicPr>
              <p:blipFill>
                <a:blip r:embed="rId2"/>
                <a:stretch>
                  <a:fillRect/>
                </a:stretch>
              </p:blipFill>
              <p:spPr>
                <a:xfrm>
                  <a:off x="1228941" y="1965614"/>
                  <a:ext cx="1870274" cy="2604283"/>
                </a:xfrm>
                <a:prstGeom prst="rect">
                  <a:avLst/>
                </a:prstGeom>
              </p:spPr>
            </p:pic>
            <p:sp>
              <p:nvSpPr>
                <p:cNvPr id="7" name="TextBox 6"/>
                <p:cNvSpPr txBox="1"/>
                <p:nvPr/>
              </p:nvSpPr>
              <p:spPr>
                <a:xfrm>
                  <a:off x="1169479" y="1580924"/>
                  <a:ext cx="1989199" cy="369332"/>
                </a:xfrm>
                <a:prstGeom prst="rect">
                  <a:avLst/>
                </a:prstGeom>
                <a:noFill/>
              </p:spPr>
              <p:txBody>
                <a:bodyPr wrap="none" rtlCol="0">
                  <a:spAutoFit/>
                </a:bodyPr>
                <a:lstStyle/>
                <a:p>
                  <a:pPr algn="ctr"/>
                  <a:r>
                    <a:rPr lang="en-US" dirty="0"/>
                    <a:t>Room 1: Classroom</a:t>
                  </a:r>
                </a:p>
              </p:txBody>
            </p:sp>
          </p:grpSp>
          <p:grpSp>
            <p:nvGrpSpPr>
              <p:cNvPr id="11" name="Group 10"/>
              <p:cNvGrpSpPr/>
              <p:nvPr/>
            </p:nvGrpSpPr>
            <p:grpSpPr>
              <a:xfrm>
                <a:off x="3706776" y="2127798"/>
                <a:ext cx="2120796" cy="1438016"/>
                <a:chOff x="3148192" y="1742989"/>
                <a:chExt cx="2120796" cy="1438016"/>
              </a:xfrm>
            </p:grpSpPr>
            <p:pic>
              <p:nvPicPr>
                <p:cNvPr id="4" name="Picture 3"/>
                <p:cNvPicPr>
                  <a:picLocks noChangeAspect="1"/>
                </p:cNvPicPr>
                <p:nvPr/>
              </p:nvPicPr>
              <p:blipFill>
                <a:blip r:embed="rId3"/>
                <a:stretch>
                  <a:fillRect/>
                </a:stretch>
              </p:blipFill>
              <p:spPr>
                <a:xfrm>
                  <a:off x="3148192" y="2055467"/>
                  <a:ext cx="2120796" cy="1125538"/>
                </a:xfrm>
                <a:prstGeom prst="rect">
                  <a:avLst/>
                </a:prstGeom>
              </p:spPr>
            </p:pic>
            <p:sp>
              <p:nvSpPr>
                <p:cNvPr id="8" name="TextBox 7"/>
                <p:cNvSpPr txBox="1"/>
                <p:nvPr/>
              </p:nvSpPr>
              <p:spPr>
                <a:xfrm>
                  <a:off x="3337179" y="1742989"/>
                  <a:ext cx="1605064" cy="369332"/>
                </a:xfrm>
                <a:prstGeom prst="rect">
                  <a:avLst/>
                </a:prstGeom>
                <a:noFill/>
              </p:spPr>
              <p:txBody>
                <a:bodyPr wrap="square" rtlCol="0">
                  <a:spAutoFit/>
                </a:bodyPr>
                <a:lstStyle/>
                <a:p>
                  <a:pPr algn="ctr"/>
                  <a:r>
                    <a:rPr lang="en-US" dirty="0"/>
                    <a:t>Room 2: Hall</a:t>
                  </a:r>
                </a:p>
              </p:txBody>
            </p:sp>
          </p:grpSp>
          <p:grpSp>
            <p:nvGrpSpPr>
              <p:cNvPr id="10" name="Group 9"/>
              <p:cNvGrpSpPr/>
              <p:nvPr/>
            </p:nvGrpSpPr>
            <p:grpSpPr>
              <a:xfrm>
                <a:off x="3569021" y="3645523"/>
                <a:ext cx="2258552" cy="1471604"/>
                <a:chOff x="3238279" y="2453148"/>
                <a:chExt cx="2258552" cy="1471604"/>
              </a:xfrm>
            </p:grpSpPr>
            <p:pic>
              <p:nvPicPr>
                <p:cNvPr id="5" name="Picture 4"/>
                <p:cNvPicPr>
                  <a:picLocks noChangeAspect="1"/>
                </p:cNvPicPr>
                <p:nvPr/>
              </p:nvPicPr>
              <p:blipFill>
                <a:blip r:embed="rId4"/>
                <a:stretch>
                  <a:fillRect/>
                </a:stretch>
              </p:blipFill>
              <p:spPr>
                <a:xfrm>
                  <a:off x="3238279" y="2699367"/>
                  <a:ext cx="2258552" cy="1225385"/>
                </a:xfrm>
                <a:prstGeom prst="rect">
                  <a:avLst/>
                </a:prstGeom>
              </p:spPr>
            </p:pic>
            <p:sp>
              <p:nvSpPr>
                <p:cNvPr id="9" name="TextBox 6"/>
                <p:cNvSpPr txBox="1"/>
                <p:nvPr/>
              </p:nvSpPr>
              <p:spPr>
                <a:xfrm>
                  <a:off x="3406894" y="2453148"/>
                  <a:ext cx="192132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Room 3: Office</a:t>
                  </a:r>
                </a:p>
              </p:txBody>
            </p:sp>
          </p:grpSp>
        </p:grpSp>
        <p:sp>
          <p:nvSpPr>
            <p:cNvPr id="6" name="TextBox 5"/>
            <p:cNvSpPr txBox="1"/>
            <p:nvPr/>
          </p:nvSpPr>
          <p:spPr>
            <a:xfrm>
              <a:off x="1667839" y="1518827"/>
              <a:ext cx="3072781" cy="587637"/>
            </a:xfrm>
            <a:prstGeom prst="rect">
              <a:avLst/>
            </a:prstGeom>
            <a:noFill/>
          </p:spPr>
          <p:txBody>
            <a:bodyPr wrap="square" rtlCol="0">
              <a:spAutoFit/>
            </a:bodyPr>
            <a:lstStyle/>
            <a:p>
              <a:pPr algn="ctr"/>
              <a:r>
                <a:rPr lang="en-US" sz="2000" b="1" dirty="0"/>
                <a:t>CNN (</a:t>
              </a:r>
              <a:r>
                <a:rPr lang="en-GB" sz="2000" b="1" dirty="0" err="1"/>
                <a:t>Widar</a:t>
              </a:r>
              <a:r>
                <a:rPr lang="en-GB" sz="2000" b="1" dirty="0"/>
                <a:t> 3.0) </a:t>
              </a:r>
            </a:p>
            <a:p>
              <a:pPr algn="r"/>
              <a:r>
                <a:rPr lang="en-US" altLang="zh-CN" sz="2000" b="1" dirty="0"/>
                <a:t>——</a:t>
              </a:r>
              <a:r>
                <a:rPr lang="en-GB" altLang="zh-CN" sz="2000" b="1" dirty="0"/>
                <a:t>C</a:t>
              </a:r>
              <a:r>
                <a:rPr lang="en-GB" sz="2000" b="1" dirty="0"/>
                <a:t>ross-place Domains</a:t>
              </a:r>
              <a:endParaRPr lang="en-US" sz="2000" b="1" dirty="0"/>
            </a:p>
          </p:txBody>
        </p:sp>
        <p:sp>
          <p:nvSpPr>
            <p:cNvPr id="19" name="TextBox 18"/>
            <p:cNvSpPr txBox="1"/>
            <p:nvPr/>
          </p:nvSpPr>
          <p:spPr>
            <a:xfrm>
              <a:off x="813763" y="5315725"/>
              <a:ext cx="4696558" cy="536538"/>
            </a:xfrm>
            <a:prstGeom prst="rect">
              <a:avLst/>
            </a:prstGeom>
            <a:noFill/>
          </p:spPr>
          <p:txBody>
            <a:bodyPr wrap="square" rtlCol="0">
              <a:spAutoFit/>
            </a:bodyPr>
            <a:lstStyle/>
            <a:p>
              <a:r>
                <a:rPr lang="en-US" b="1" dirty="0">
                  <a:solidFill>
                    <a:srgbClr val="C00000"/>
                  </a:solidFill>
                </a:rPr>
                <a:t>Cons</a:t>
              </a:r>
              <a:r>
                <a:rPr lang="en-GB" b="1" dirty="0">
                  <a:solidFill>
                    <a:srgbClr val="C00000"/>
                  </a:solidFill>
                </a:rPr>
                <a:t>:</a:t>
              </a:r>
              <a:r>
                <a:rPr lang="en-US" b="1" dirty="0">
                  <a:solidFill>
                    <a:srgbClr val="C00000"/>
                  </a:solidFill>
                </a:rPr>
                <a:t> </a:t>
              </a:r>
              <a:r>
                <a:rPr lang="en-US" dirty="0">
                  <a:solidFill>
                    <a:srgbClr val="C00000"/>
                  </a:solidFill>
                </a:rPr>
                <a:t>Model is not ideal when tested with data points in new environment.</a:t>
              </a:r>
            </a:p>
          </p:txBody>
        </p:sp>
      </p:grpSp>
      <p:pic>
        <p:nvPicPr>
          <p:cNvPr id="30" name="Picture 29"/>
          <p:cNvPicPr>
            <a:picLocks noChangeAspect="1"/>
          </p:cNvPicPr>
          <p:nvPr/>
        </p:nvPicPr>
        <p:blipFill>
          <a:blip r:embed="rId5"/>
          <a:stretch>
            <a:fillRect/>
          </a:stretch>
        </p:blipFill>
        <p:spPr>
          <a:xfrm>
            <a:off x="6000750" y="3238500"/>
            <a:ext cx="190500" cy="381000"/>
          </a:xfrm>
          <a:prstGeom prst="rect">
            <a:avLst/>
          </a:prstGeom>
        </p:spPr>
      </p:pic>
      <p:cxnSp>
        <p:nvCxnSpPr>
          <p:cNvPr id="32" name="Straight Connector 31"/>
          <p:cNvCxnSpPr>
            <a:cxnSpLocks/>
          </p:cNvCxnSpPr>
          <p:nvPr/>
        </p:nvCxnSpPr>
        <p:spPr>
          <a:xfrm>
            <a:off x="6096000" y="1409289"/>
            <a:ext cx="0" cy="5284754"/>
          </a:xfrm>
          <a:prstGeom prst="line">
            <a:avLst/>
          </a:prstGeom>
          <a:ln w="25400" cmpd="dbl">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1D35DB4A-DCA5-4DF1-CD42-525F53B3D1D1}"/>
              </a:ext>
            </a:extLst>
          </p:cNvPr>
          <p:cNvGrpSpPr/>
          <p:nvPr/>
        </p:nvGrpSpPr>
        <p:grpSpPr>
          <a:xfrm>
            <a:off x="6601934" y="1480834"/>
            <a:ext cx="5402204" cy="5230033"/>
            <a:chOff x="6681681" y="1518827"/>
            <a:chExt cx="4696556" cy="4454159"/>
          </a:xfrm>
        </p:grpSpPr>
        <p:sp>
          <p:nvSpPr>
            <p:cNvPr id="15" name="TextBox 14"/>
            <p:cNvSpPr txBox="1"/>
            <p:nvPr/>
          </p:nvSpPr>
          <p:spPr>
            <a:xfrm>
              <a:off x="7451382" y="1518827"/>
              <a:ext cx="2949707" cy="602871"/>
            </a:xfrm>
            <a:prstGeom prst="rect">
              <a:avLst/>
            </a:prstGeom>
            <a:noFill/>
          </p:spPr>
          <p:txBody>
            <a:bodyPr wrap="square" rtlCol="0">
              <a:spAutoFit/>
            </a:bodyPr>
            <a:lstStyle/>
            <a:p>
              <a:pPr algn="ctr"/>
              <a:r>
                <a:rPr lang="en-US" sz="2000" b="1" dirty="0"/>
                <a:t>MAML (Our Model) </a:t>
              </a:r>
            </a:p>
            <a:p>
              <a:pPr algn="r"/>
              <a:r>
                <a:rPr lang="en-US" altLang="zh-CN" sz="2000" b="1" dirty="0"/>
                <a:t>——C</a:t>
              </a:r>
              <a:r>
                <a:rPr lang="en-US" sz="2000" b="1" dirty="0"/>
                <a:t>ross-time Domains</a:t>
              </a:r>
            </a:p>
          </p:txBody>
        </p:sp>
        <p:sp>
          <p:nvSpPr>
            <p:cNvPr id="21" name="TextBox 20"/>
            <p:cNvSpPr txBox="1"/>
            <p:nvPr/>
          </p:nvSpPr>
          <p:spPr>
            <a:xfrm>
              <a:off x="6681681" y="5422538"/>
              <a:ext cx="4696556" cy="550448"/>
            </a:xfrm>
            <a:prstGeom prst="rect">
              <a:avLst/>
            </a:prstGeom>
            <a:noFill/>
          </p:spPr>
          <p:txBody>
            <a:bodyPr wrap="square" rtlCol="0">
              <a:spAutoFit/>
            </a:bodyPr>
            <a:lstStyle/>
            <a:p>
              <a:r>
                <a:rPr lang="en-US" b="1" dirty="0">
                  <a:solidFill>
                    <a:srgbClr val="00B050"/>
                  </a:solidFill>
                </a:rPr>
                <a:t>Pros: </a:t>
              </a:r>
              <a:r>
                <a:rPr lang="en-US" dirty="0">
                  <a:solidFill>
                    <a:srgbClr val="00B050"/>
                  </a:solidFill>
                </a:rPr>
                <a:t>MAML can train and test more efficiently on the data from the new environment.</a:t>
              </a:r>
            </a:p>
          </p:txBody>
        </p:sp>
        <p:grpSp>
          <p:nvGrpSpPr>
            <p:cNvPr id="47" name="Group 46"/>
            <p:cNvGrpSpPr/>
            <p:nvPr/>
          </p:nvGrpSpPr>
          <p:grpSpPr>
            <a:xfrm>
              <a:off x="7091501" y="2171448"/>
              <a:ext cx="3613636" cy="3093645"/>
              <a:chOff x="7091501" y="2171448"/>
              <a:chExt cx="3613636" cy="3093645"/>
            </a:xfrm>
          </p:grpSpPr>
          <p:grpSp>
            <p:nvGrpSpPr>
              <p:cNvPr id="41" name="Group 40"/>
              <p:cNvGrpSpPr/>
              <p:nvPr/>
            </p:nvGrpSpPr>
            <p:grpSpPr>
              <a:xfrm>
                <a:off x="9255701" y="3815761"/>
                <a:ext cx="1442511" cy="1449332"/>
                <a:chOff x="7200405" y="2151835"/>
                <a:chExt cx="1442511" cy="1449332"/>
              </a:xfrm>
            </p:grpSpPr>
            <p:pic>
              <p:nvPicPr>
                <p:cNvPr id="35" name="Picture 34"/>
                <p:cNvPicPr>
                  <a:picLocks noChangeAspect="1"/>
                </p:cNvPicPr>
                <p:nvPr/>
              </p:nvPicPr>
              <p:blipFill>
                <a:blip r:embed="rId6"/>
                <a:stretch>
                  <a:fillRect/>
                </a:stretch>
              </p:blipFill>
              <p:spPr>
                <a:xfrm>
                  <a:off x="7372351" y="2521167"/>
                  <a:ext cx="1098620" cy="1080000"/>
                </a:xfrm>
                <a:prstGeom prst="rect">
                  <a:avLst/>
                </a:prstGeom>
              </p:spPr>
            </p:pic>
            <p:sp>
              <p:nvSpPr>
                <p:cNvPr id="39" name="TextBox 38"/>
                <p:cNvSpPr txBox="1"/>
                <p:nvPr/>
              </p:nvSpPr>
              <p:spPr>
                <a:xfrm>
                  <a:off x="7200405" y="2151835"/>
                  <a:ext cx="1442511" cy="369332"/>
                </a:xfrm>
                <a:prstGeom prst="rect">
                  <a:avLst/>
                </a:prstGeom>
                <a:noFill/>
              </p:spPr>
              <p:txBody>
                <a:bodyPr wrap="none" rtlCol="0">
                  <a:spAutoFit/>
                </a:bodyPr>
                <a:lstStyle/>
                <a:p>
                  <a:pPr algn="ctr"/>
                  <a:r>
                    <a:rPr lang="en-US" dirty="0"/>
                    <a:t>Time</a:t>
                  </a:r>
                  <a:r>
                    <a:rPr lang="zh-CN" altLang="en-US" dirty="0"/>
                    <a:t> </a:t>
                  </a:r>
                  <a:r>
                    <a:rPr lang="en-GB" altLang="zh-CN" dirty="0"/>
                    <a:t>4: Night</a:t>
                  </a:r>
                  <a:endParaRPr lang="en-US" dirty="0"/>
                </a:p>
              </p:txBody>
            </p:sp>
          </p:grpSp>
          <p:grpSp>
            <p:nvGrpSpPr>
              <p:cNvPr id="44" name="Group 43"/>
              <p:cNvGrpSpPr/>
              <p:nvPr/>
            </p:nvGrpSpPr>
            <p:grpSpPr>
              <a:xfrm>
                <a:off x="7091501" y="2203645"/>
                <a:ext cx="1739579" cy="1454395"/>
                <a:chOff x="8864507" y="2097779"/>
                <a:chExt cx="1739579" cy="1454395"/>
              </a:xfrm>
            </p:grpSpPr>
            <p:pic>
              <p:nvPicPr>
                <p:cNvPr id="36" name="Picture 35"/>
                <p:cNvPicPr>
                  <a:picLocks noChangeAspect="1"/>
                </p:cNvPicPr>
                <p:nvPr/>
              </p:nvPicPr>
              <p:blipFill>
                <a:blip r:embed="rId7"/>
                <a:stretch>
                  <a:fillRect/>
                </a:stretch>
              </p:blipFill>
              <p:spPr>
                <a:xfrm>
                  <a:off x="9184988" y="2472174"/>
                  <a:ext cx="1098620" cy="1080000"/>
                </a:xfrm>
                <a:prstGeom prst="rect">
                  <a:avLst/>
                </a:prstGeom>
              </p:spPr>
            </p:pic>
            <p:sp>
              <p:nvSpPr>
                <p:cNvPr id="40" name="TextBox 39"/>
                <p:cNvSpPr txBox="1"/>
                <p:nvPr/>
              </p:nvSpPr>
              <p:spPr>
                <a:xfrm>
                  <a:off x="8864507" y="2097779"/>
                  <a:ext cx="1739579" cy="369332"/>
                </a:xfrm>
                <a:prstGeom prst="rect">
                  <a:avLst/>
                </a:prstGeom>
                <a:noFill/>
              </p:spPr>
              <p:txBody>
                <a:bodyPr wrap="none" rtlCol="0">
                  <a:spAutoFit/>
                </a:bodyPr>
                <a:lstStyle/>
                <a:p>
                  <a:pPr algn="ctr"/>
                  <a:r>
                    <a:rPr lang="en-US" dirty="0"/>
                    <a:t>Time</a:t>
                  </a:r>
                  <a:r>
                    <a:rPr lang="zh-CN" altLang="en-US" dirty="0"/>
                    <a:t> </a:t>
                  </a:r>
                  <a:r>
                    <a:rPr lang="en-GB" altLang="zh-CN" dirty="0"/>
                    <a:t>1: Morning</a:t>
                  </a:r>
                  <a:endParaRPr lang="en-US" dirty="0"/>
                </a:p>
              </p:txBody>
            </p:sp>
          </p:grpSp>
          <p:grpSp>
            <p:nvGrpSpPr>
              <p:cNvPr id="46" name="Group 45"/>
              <p:cNvGrpSpPr/>
              <p:nvPr/>
            </p:nvGrpSpPr>
            <p:grpSpPr>
              <a:xfrm>
                <a:off x="7128978" y="3818866"/>
                <a:ext cx="1664623" cy="1446227"/>
                <a:chOff x="7083646" y="3611188"/>
                <a:chExt cx="1664623" cy="1446227"/>
              </a:xfrm>
            </p:grpSpPr>
            <p:pic>
              <p:nvPicPr>
                <p:cNvPr id="38" name="Picture 37"/>
                <p:cNvPicPr>
                  <a:picLocks noChangeAspect="1"/>
                </p:cNvPicPr>
                <p:nvPr/>
              </p:nvPicPr>
              <p:blipFill>
                <a:blip r:embed="rId8"/>
                <a:stretch>
                  <a:fillRect/>
                </a:stretch>
              </p:blipFill>
              <p:spPr>
                <a:xfrm>
                  <a:off x="7366649" y="3977415"/>
                  <a:ext cx="1098621" cy="1080000"/>
                </a:xfrm>
                <a:prstGeom prst="rect">
                  <a:avLst/>
                </a:prstGeom>
              </p:spPr>
            </p:pic>
            <p:sp>
              <p:nvSpPr>
                <p:cNvPr id="42" name="TextBox 41"/>
                <p:cNvSpPr txBox="1"/>
                <p:nvPr/>
              </p:nvSpPr>
              <p:spPr>
                <a:xfrm>
                  <a:off x="7083646" y="3611188"/>
                  <a:ext cx="1664623" cy="369332"/>
                </a:xfrm>
                <a:prstGeom prst="rect">
                  <a:avLst/>
                </a:prstGeom>
                <a:noFill/>
              </p:spPr>
              <p:txBody>
                <a:bodyPr wrap="none" rtlCol="0">
                  <a:spAutoFit/>
                </a:bodyPr>
                <a:lstStyle/>
                <a:p>
                  <a:pPr algn="ctr"/>
                  <a:r>
                    <a:rPr lang="en-US" dirty="0"/>
                    <a:t>Time</a:t>
                  </a:r>
                  <a:r>
                    <a:rPr lang="zh-CN" altLang="en-US" dirty="0"/>
                    <a:t> </a:t>
                  </a:r>
                  <a:r>
                    <a:rPr lang="en-GB" altLang="zh-CN" dirty="0"/>
                    <a:t>3: Evening</a:t>
                  </a:r>
                  <a:endParaRPr lang="en-US" dirty="0"/>
                </a:p>
              </p:txBody>
            </p:sp>
          </p:grpSp>
          <p:grpSp>
            <p:nvGrpSpPr>
              <p:cNvPr id="45" name="Group 44"/>
              <p:cNvGrpSpPr/>
              <p:nvPr/>
            </p:nvGrpSpPr>
            <p:grpSpPr>
              <a:xfrm>
                <a:off x="9255701" y="2171448"/>
                <a:ext cx="1449436" cy="1449332"/>
                <a:chOff x="9013040" y="3481209"/>
                <a:chExt cx="1449436" cy="1449332"/>
              </a:xfrm>
            </p:grpSpPr>
            <p:pic>
              <p:nvPicPr>
                <p:cNvPr id="37" name="Picture 36"/>
                <p:cNvPicPr>
                  <a:picLocks noChangeAspect="1"/>
                </p:cNvPicPr>
                <p:nvPr/>
              </p:nvPicPr>
              <p:blipFill>
                <a:blip r:embed="rId9"/>
                <a:stretch>
                  <a:fillRect/>
                </a:stretch>
              </p:blipFill>
              <p:spPr>
                <a:xfrm>
                  <a:off x="9184986" y="3850541"/>
                  <a:ext cx="1098621" cy="1080000"/>
                </a:xfrm>
                <a:prstGeom prst="rect">
                  <a:avLst/>
                </a:prstGeom>
              </p:spPr>
            </p:pic>
            <p:sp>
              <p:nvSpPr>
                <p:cNvPr id="43" name="TextBox 39"/>
                <p:cNvSpPr txBox="1"/>
                <p:nvPr/>
              </p:nvSpPr>
              <p:spPr>
                <a:xfrm>
                  <a:off x="9013040" y="3481209"/>
                  <a:ext cx="144943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Time</a:t>
                  </a:r>
                  <a:r>
                    <a:rPr lang="zh-CN" altLang="en-US" dirty="0"/>
                    <a:t> </a:t>
                  </a:r>
                  <a:r>
                    <a:rPr lang="en-GB" altLang="zh-CN" dirty="0"/>
                    <a:t>2: Noon</a:t>
                  </a:r>
                  <a:endParaRPr lang="en-US" dirty="0"/>
                </a:p>
              </p:txBody>
            </p:sp>
          </p:grpSp>
        </p:grpSp>
      </p:grpSp>
      <p:sp>
        <p:nvSpPr>
          <p:cNvPr id="17" name="文本框 16">
            <a:extLst>
              <a:ext uri="{FF2B5EF4-FFF2-40B4-BE49-F238E27FC236}">
                <a16:creationId xmlns:a16="http://schemas.microsoft.com/office/drawing/2014/main" id="{F58B833F-1B70-23AA-8457-5AEEC6B60428}"/>
              </a:ext>
            </a:extLst>
          </p:cNvPr>
          <p:cNvSpPr txBox="1"/>
          <p:nvPr/>
        </p:nvSpPr>
        <p:spPr>
          <a:xfrm>
            <a:off x="263525" y="174534"/>
            <a:ext cx="11135360" cy="768350"/>
          </a:xfrm>
          <a:prstGeom prst="rect">
            <a:avLst/>
          </a:prstGeom>
          <a:noFill/>
        </p:spPr>
        <p:txBody>
          <a:bodyPr wrap="square" rtlCol="0">
            <a:spAutoFit/>
          </a:bodyPr>
          <a:lstStyle/>
          <a:p>
            <a:r>
              <a:rPr lang="en-US" altLang="zh-CN" sz="4400" b="1" dirty="0"/>
              <a:t>Significance and Novelty</a:t>
            </a:r>
            <a:endParaRPr lang="en-US" altLang="zh-CN" sz="3200" b="1" dirty="0"/>
          </a:p>
        </p:txBody>
      </p:sp>
      <p:sp>
        <p:nvSpPr>
          <p:cNvPr id="2" name="Title 1">
            <a:extLst>
              <a:ext uri="{FF2B5EF4-FFF2-40B4-BE49-F238E27FC236}">
                <a16:creationId xmlns:a16="http://schemas.microsoft.com/office/drawing/2014/main" id="{046A824B-DA72-F587-215D-CE98773F8DD2}"/>
              </a:ext>
            </a:extLst>
          </p:cNvPr>
          <p:cNvSpPr txBox="1"/>
          <p:nvPr/>
        </p:nvSpPr>
        <p:spPr>
          <a:xfrm>
            <a:off x="274608" y="855824"/>
            <a:ext cx="11634281" cy="4717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2400" b="1" dirty="0">
                <a:latin typeface="+mn-lt"/>
              </a:rPr>
              <a:t>——Efficient Training on Diverse Domains</a:t>
            </a:r>
            <a:endParaRPr lang="en-US" sz="4000" b="1" dirty="0">
              <a:latin typeface="+mn-lt"/>
            </a:endParaRPr>
          </a:p>
        </p:txBody>
      </p:sp>
      <p:sp>
        <p:nvSpPr>
          <p:cNvPr id="13" name="Slide Number Placeholder 12">
            <a:extLst>
              <a:ext uri="{FF2B5EF4-FFF2-40B4-BE49-F238E27FC236}">
                <a16:creationId xmlns:a16="http://schemas.microsoft.com/office/drawing/2014/main" id="{520C7AF1-EAA7-8A5A-848B-04F2678A7980}"/>
              </a:ext>
            </a:extLst>
          </p:cNvPr>
          <p:cNvSpPr>
            <a:spLocks noGrp="1"/>
          </p:cNvSpPr>
          <p:nvPr>
            <p:ph type="sldNum" sz="quarter" idx="12"/>
          </p:nvPr>
        </p:nvSpPr>
        <p:spPr/>
        <p:txBody>
          <a:bodyPr/>
          <a:lstStyle/>
          <a:p>
            <a:fld id="{ECA03D91-7C3F-6147-A41D-E5F3046DCF3C}" type="slidenum">
              <a:rPr lang="en-US" smtClean="0"/>
              <a:t>10</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29C3A8-C4BB-BB84-83D6-9DA4A475B241}"/>
              </a:ext>
            </a:extLst>
          </p:cNvPr>
          <p:cNvGrpSpPr/>
          <p:nvPr/>
        </p:nvGrpSpPr>
        <p:grpSpPr>
          <a:xfrm>
            <a:off x="559621" y="3429000"/>
            <a:ext cx="11072758" cy="2847342"/>
            <a:chOff x="698327" y="1547053"/>
            <a:chExt cx="11072758" cy="2847342"/>
          </a:xfrm>
        </p:grpSpPr>
        <p:sp>
          <p:nvSpPr>
            <p:cNvPr id="11" name="TextBox 10"/>
            <p:cNvSpPr txBox="1"/>
            <p:nvPr/>
          </p:nvSpPr>
          <p:spPr>
            <a:xfrm>
              <a:off x="4432688" y="1547053"/>
              <a:ext cx="3318118" cy="461665"/>
            </a:xfrm>
            <a:prstGeom prst="rect">
              <a:avLst/>
            </a:prstGeom>
            <a:solidFill>
              <a:srgbClr val="076572"/>
            </a:solidFill>
          </p:spPr>
          <p:txBody>
            <a:bodyPr wrap="square" rtlCol="0">
              <a:spAutoFit/>
            </a:bodyPr>
            <a:lstStyle/>
            <a:p>
              <a:pPr algn="ctr"/>
              <a:r>
                <a:rPr lang="en-US" sz="2400" b="1" dirty="0">
                  <a:solidFill>
                    <a:schemeClr val="bg1"/>
                  </a:solidFill>
                </a:rPr>
                <a:t>New environment</a:t>
              </a:r>
            </a:p>
          </p:txBody>
        </p:sp>
        <p:sp>
          <p:nvSpPr>
            <p:cNvPr id="10" name="TextBox 9"/>
            <p:cNvSpPr txBox="1"/>
            <p:nvPr/>
          </p:nvSpPr>
          <p:spPr>
            <a:xfrm>
              <a:off x="7995241" y="2143893"/>
              <a:ext cx="2682145" cy="461665"/>
            </a:xfrm>
            <a:prstGeom prst="rect">
              <a:avLst/>
            </a:prstGeom>
            <a:noFill/>
          </p:spPr>
          <p:txBody>
            <a:bodyPr wrap="none" rtlCol="0">
              <a:spAutoFit/>
            </a:bodyPr>
            <a:lstStyle/>
            <a:p>
              <a:r>
                <a:rPr lang="en-US" sz="2300" b="1" dirty="0"/>
                <a:t>MAML (Our Model)</a:t>
              </a:r>
            </a:p>
          </p:txBody>
        </p:sp>
        <p:pic>
          <p:nvPicPr>
            <p:cNvPr id="13" name="Graphic 12" descr="Grinning face with no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3017" y="1898651"/>
              <a:ext cx="825868" cy="825868"/>
            </a:xfrm>
            <a:prstGeom prst="rect">
              <a:avLst/>
            </a:prstGeom>
          </p:spPr>
        </p:pic>
        <p:sp>
          <p:nvSpPr>
            <p:cNvPr id="18" name="TextBox 17"/>
            <p:cNvSpPr txBox="1"/>
            <p:nvPr/>
          </p:nvSpPr>
          <p:spPr>
            <a:xfrm>
              <a:off x="6901543" y="2763179"/>
              <a:ext cx="4869542" cy="1631216"/>
            </a:xfrm>
            <a:prstGeom prst="rect">
              <a:avLst/>
            </a:prstGeom>
            <a:noFill/>
          </p:spPr>
          <p:txBody>
            <a:bodyPr wrap="square" rtlCol="0">
              <a:spAutoFit/>
            </a:bodyPr>
            <a:lstStyle/>
            <a:p>
              <a:pPr marL="400050" indent="-400050">
                <a:buSzPct val="80000"/>
                <a:buFont typeface="+mj-lt"/>
                <a:buAutoNum type="romanUcPeriod"/>
              </a:pPr>
              <a:r>
                <a:rPr lang="en-US" sz="2000" dirty="0"/>
                <a:t>Only </a:t>
              </a:r>
              <a:r>
                <a:rPr lang="en-US" sz="2000" b="1" dirty="0">
                  <a:solidFill>
                    <a:srgbClr val="C00000"/>
                  </a:solidFill>
                </a:rPr>
                <a:t>THREE</a:t>
              </a:r>
              <a:r>
                <a:rPr lang="en-US" sz="2000" dirty="0"/>
                <a:t> data points are enough for a new environment</a:t>
              </a:r>
            </a:p>
            <a:p>
              <a:pPr marL="400050" indent="-400050">
                <a:buSzPct val="80000"/>
                <a:buFont typeface="+mj-lt"/>
                <a:buAutoNum type="romanUcPeriod"/>
              </a:pPr>
              <a:r>
                <a:rPr lang="en-US" sz="2000" dirty="0"/>
                <a:t>Higher accuracy</a:t>
              </a:r>
              <a:r>
                <a:rPr lang="zh-CN" altLang="en-US" sz="2000" dirty="0"/>
                <a:t> </a:t>
              </a:r>
              <a:r>
                <a:rPr lang="en-US" altLang="zh-CN" sz="2000" dirty="0"/>
                <a:t>and f</a:t>
              </a:r>
              <a:r>
                <a:rPr lang="en-US" sz="2000" dirty="0"/>
                <a:t>aster convergence</a:t>
              </a:r>
            </a:p>
            <a:p>
              <a:pPr marL="400050" indent="-400050">
                <a:buSzPct val="80000"/>
                <a:buFont typeface="+mj-lt"/>
                <a:buAutoNum type="romanUcPeriod"/>
              </a:pPr>
              <a:r>
                <a:rPr lang="en-GB" sz="2000" dirty="0"/>
                <a:t>Easy to cope with the problem of limited resources </a:t>
              </a:r>
              <a:endParaRPr lang="en-US" sz="2000" dirty="0"/>
            </a:p>
          </p:txBody>
        </p:sp>
        <p:sp>
          <p:nvSpPr>
            <p:cNvPr id="9" name="TextBox 8"/>
            <p:cNvSpPr txBox="1"/>
            <p:nvPr/>
          </p:nvSpPr>
          <p:spPr>
            <a:xfrm>
              <a:off x="2007789" y="2143530"/>
              <a:ext cx="2255746" cy="461665"/>
            </a:xfrm>
            <a:prstGeom prst="rect">
              <a:avLst/>
            </a:prstGeom>
            <a:noFill/>
          </p:spPr>
          <p:txBody>
            <a:bodyPr wrap="none" rtlCol="0">
              <a:spAutoFit/>
            </a:bodyPr>
            <a:lstStyle/>
            <a:p>
              <a:r>
                <a:rPr lang="en-US" sz="2300" b="1" dirty="0"/>
                <a:t>CNN (Widar 3.0)</a:t>
              </a:r>
            </a:p>
          </p:txBody>
        </p:sp>
        <p:pic>
          <p:nvPicPr>
            <p:cNvPr id="15" name="Graphic 14" descr="Sad face with no fill"/>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769" y="1923634"/>
              <a:ext cx="825867" cy="825867"/>
            </a:xfrm>
            <a:prstGeom prst="rect">
              <a:avLst/>
            </a:prstGeom>
          </p:spPr>
        </p:pic>
        <p:sp>
          <p:nvSpPr>
            <p:cNvPr id="17" name="TextBox 16"/>
            <p:cNvSpPr txBox="1"/>
            <p:nvPr/>
          </p:nvSpPr>
          <p:spPr>
            <a:xfrm>
              <a:off x="698327" y="2763179"/>
              <a:ext cx="4869542" cy="1323439"/>
            </a:xfrm>
            <a:prstGeom prst="rect">
              <a:avLst/>
            </a:prstGeom>
            <a:noFill/>
          </p:spPr>
          <p:txBody>
            <a:bodyPr wrap="square" rtlCol="0">
              <a:spAutoFit/>
            </a:bodyPr>
            <a:lstStyle/>
            <a:p>
              <a:pPr marL="400050" indent="-400050">
                <a:buSzPct val="80000"/>
                <a:buFont typeface="+mj-lt"/>
                <a:buAutoNum type="romanUcPeriod"/>
              </a:pPr>
              <a:r>
                <a:rPr lang="en-US" sz="2000" dirty="0"/>
                <a:t>The number of steps for fine-tuning is large</a:t>
              </a:r>
            </a:p>
            <a:p>
              <a:pPr marL="400050" indent="-400050">
                <a:buSzPct val="80000"/>
                <a:buFont typeface="+mj-lt"/>
                <a:buAutoNum type="romanUcPeriod"/>
              </a:pPr>
              <a:r>
                <a:rPr lang="en-US" sz="2000" dirty="0"/>
                <a:t>Hard to achieve acceptable accuracy for data points in the new environment</a:t>
              </a:r>
            </a:p>
          </p:txBody>
        </p:sp>
        <p:pic>
          <p:nvPicPr>
            <p:cNvPr id="26" name="Graphic 25" descr="Arrow Straight"/>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5634547" y="2763179"/>
              <a:ext cx="914400" cy="914400"/>
            </a:xfrm>
            <a:prstGeom prst="rect">
              <a:avLst/>
            </a:prstGeom>
          </p:spPr>
        </p:pic>
      </p:grpSp>
      <p:sp>
        <p:nvSpPr>
          <p:cNvPr id="4" name="Title 1">
            <a:extLst>
              <a:ext uri="{FF2B5EF4-FFF2-40B4-BE49-F238E27FC236}">
                <a16:creationId xmlns:a16="http://schemas.microsoft.com/office/drawing/2014/main" id="{D8A998A4-E470-483C-6C7B-D7896A0F01EE}"/>
              </a:ext>
            </a:extLst>
          </p:cNvPr>
          <p:cNvSpPr txBox="1"/>
          <p:nvPr/>
        </p:nvSpPr>
        <p:spPr>
          <a:xfrm>
            <a:off x="274608" y="855824"/>
            <a:ext cx="11634281" cy="4717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2400" b="1" dirty="0">
                <a:latin typeface="+mn-lt"/>
              </a:rPr>
              <a:t>——Perform well with limited data in a new environment</a:t>
            </a:r>
            <a:endParaRPr lang="en-US" sz="4000" b="1" dirty="0">
              <a:latin typeface="+mn-lt"/>
            </a:endParaRPr>
          </a:p>
        </p:txBody>
      </p:sp>
      <p:sp>
        <p:nvSpPr>
          <p:cNvPr id="5" name="文本框 4">
            <a:extLst>
              <a:ext uri="{FF2B5EF4-FFF2-40B4-BE49-F238E27FC236}">
                <a16:creationId xmlns:a16="http://schemas.microsoft.com/office/drawing/2014/main" id="{35420155-21F6-D0F2-3036-02EE3B54D1E9}"/>
              </a:ext>
            </a:extLst>
          </p:cNvPr>
          <p:cNvSpPr txBox="1"/>
          <p:nvPr/>
        </p:nvSpPr>
        <p:spPr>
          <a:xfrm>
            <a:off x="263525" y="174534"/>
            <a:ext cx="11135360" cy="768350"/>
          </a:xfrm>
          <a:prstGeom prst="rect">
            <a:avLst/>
          </a:prstGeom>
          <a:noFill/>
        </p:spPr>
        <p:txBody>
          <a:bodyPr wrap="square" rtlCol="0">
            <a:spAutoFit/>
          </a:bodyPr>
          <a:lstStyle/>
          <a:p>
            <a:r>
              <a:rPr lang="en-US" altLang="zh-CN" sz="4400" b="1" dirty="0"/>
              <a:t>Significance and Novelty</a:t>
            </a:r>
            <a:endParaRPr lang="en-US" altLang="zh-CN" sz="3200" b="1" dirty="0"/>
          </a:p>
        </p:txBody>
      </p:sp>
      <p:grpSp>
        <p:nvGrpSpPr>
          <p:cNvPr id="20" name="Group 19">
            <a:extLst>
              <a:ext uri="{FF2B5EF4-FFF2-40B4-BE49-F238E27FC236}">
                <a16:creationId xmlns:a16="http://schemas.microsoft.com/office/drawing/2014/main" id="{C45B6A47-F129-9A0C-ACC5-C0342305227B}"/>
              </a:ext>
            </a:extLst>
          </p:cNvPr>
          <p:cNvGrpSpPr/>
          <p:nvPr/>
        </p:nvGrpSpPr>
        <p:grpSpPr>
          <a:xfrm>
            <a:off x="2658844" y="1673836"/>
            <a:ext cx="6865808" cy="1554874"/>
            <a:chOff x="1556087" y="1716505"/>
            <a:chExt cx="6865808" cy="1554874"/>
          </a:xfrm>
        </p:grpSpPr>
        <p:sp>
          <p:nvSpPr>
            <p:cNvPr id="6" name="Rounded Rectangle 5">
              <a:extLst>
                <a:ext uri="{FF2B5EF4-FFF2-40B4-BE49-F238E27FC236}">
                  <a16:creationId xmlns:a16="http://schemas.microsoft.com/office/drawing/2014/main" id="{140D880F-5FC0-4306-79E8-552FA1C11CEB}"/>
                </a:ext>
              </a:extLst>
            </p:cNvPr>
            <p:cNvSpPr/>
            <p:nvPr/>
          </p:nvSpPr>
          <p:spPr>
            <a:xfrm>
              <a:off x="3572091" y="1716505"/>
              <a:ext cx="1659058" cy="14919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Pre-trained</a:t>
              </a:r>
            </a:p>
            <a:p>
              <a:pPr algn="ctr"/>
              <a:r>
                <a:rPr lang="en-CN" dirty="0"/>
                <a:t>Model</a:t>
              </a:r>
            </a:p>
          </p:txBody>
        </p:sp>
        <p:sp>
          <p:nvSpPr>
            <p:cNvPr id="8" name="Right Arrow Callout 7">
              <a:extLst>
                <a:ext uri="{FF2B5EF4-FFF2-40B4-BE49-F238E27FC236}">
                  <a16:creationId xmlns:a16="http://schemas.microsoft.com/office/drawing/2014/main" id="{1097AA0F-0D62-A37F-C270-154D5731FD6A}"/>
                </a:ext>
              </a:extLst>
            </p:cNvPr>
            <p:cNvSpPr/>
            <p:nvPr/>
          </p:nvSpPr>
          <p:spPr>
            <a:xfrm>
              <a:off x="1556087" y="2021305"/>
              <a:ext cx="2016003" cy="689811"/>
            </a:xfrm>
            <a:prstGeom prst="right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CN" dirty="0"/>
                <a:t>New dataset</a:t>
              </a:r>
            </a:p>
          </p:txBody>
        </p:sp>
        <p:sp>
          <p:nvSpPr>
            <p:cNvPr id="12" name="Striped Right Arrow 11">
              <a:extLst>
                <a:ext uri="{FF2B5EF4-FFF2-40B4-BE49-F238E27FC236}">
                  <a16:creationId xmlns:a16="http://schemas.microsoft.com/office/drawing/2014/main" id="{0D5DAD47-C57F-2873-0F0D-05AAC69436CC}"/>
                </a:ext>
              </a:extLst>
            </p:cNvPr>
            <p:cNvSpPr/>
            <p:nvPr/>
          </p:nvSpPr>
          <p:spPr>
            <a:xfrm>
              <a:off x="5241659" y="2312924"/>
              <a:ext cx="1521178" cy="231279"/>
            </a:xfrm>
            <a:prstGeom prst="striped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N">
                <a:solidFill>
                  <a:schemeClr val="accent2">
                    <a:lumMod val="60000"/>
                    <a:lumOff val="40000"/>
                  </a:schemeClr>
                </a:solidFill>
              </a:endParaRPr>
            </a:p>
          </p:txBody>
        </p:sp>
        <p:sp>
          <p:nvSpPr>
            <p:cNvPr id="14" name="TextBox 13">
              <a:extLst>
                <a:ext uri="{FF2B5EF4-FFF2-40B4-BE49-F238E27FC236}">
                  <a16:creationId xmlns:a16="http://schemas.microsoft.com/office/drawing/2014/main" id="{27572DFA-A74B-178F-AA02-87FFA50F2990}"/>
                </a:ext>
              </a:extLst>
            </p:cNvPr>
            <p:cNvSpPr txBox="1"/>
            <p:nvPr/>
          </p:nvSpPr>
          <p:spPr>
            <a:xfrm>
              <a:off x="5325304" y="1954292"/>
              <a:ext cx="1255472" cy="369332"/>
            </a:xfrm>
            <a:prstGeom prst="rect">
              <a:avLst/>
            </a:prstGeom>
            <a:noFill/>
          </p:spPr>
          <p:txBody>
            <a:bodyPr wrap="none" rtlCol="0">
              <a:spAutoFit/>
            </a:bodyPr>
            <a:lstStyle/>
            <a:p>
              <a:pPr algn="ctr"/>
              <a:r>
                <a:rPr lang="en-US" dirty="0"/>
                <a:t>F</a:t>
              </a:r>
              <a:r>
                <a:rPr lang="en-CN" dirty="0"/>
                <a:t>ine-tuning</a:t>
              </a:r>
            </a:p>
          </p:txBody>
        </p:sp>
        <p:sp>
          <p:nvSpPr>
            <p:cNvPr id="19" name="Rounded Rectangle 18">
              <a:extLst>
                <a:ext uri="{FF2B5EF4-FFF2-40B4-BE49-F238E27FC236}">
                  <a16:creationId xmlns:a16="http://schemas.microsoft.com/office/drawing/2014/main" id="{BB8E01DB-CAB4-68BF-CB02-8338DC3CC6B5}"/>
                </a:ext>
              </a:extLst>
            </p:cNvPr>
            <p:cNvSpPr/>
            <p:nvPr/>
          </p:nvSpPr>
          <p:spPr>
            <a:xfrm>
              <a:off x="6762837" y="1779463"/>
              <a:ext cx="1659058" cy="14919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Fine-tuned</a:t>
              </a:r>
            </a:p>
            <a:p>
              <a:pPr algn="ctr"/>
              <a:r>
                <a:rPr lang="en-CN" dirty="0"/>
                <a:t>Model</a:t>
              </a:r>
            </a:p>
          </p:txBody>
        </p:sp>
      </p:grpSp>
      <p:sp>
        <p:nvSpPr>
          <p:cNvPr id="22" name="Slide Number Placeholder 21">
            <a:extLst>
              <a:ext uri="{FF2B5EF4-FFF2-40B4-BE49-F238E27FC236}">
                <a16:creationId xmlns:a16="http://schemas.microsoft.com/office/drawing/2014/main" id="{4D32E3A8-D3BF-61C9-1791-266B3CCD4585}"/>
              </a:ext>
            </a:extLst>
          </p:cNvPr>
          <p:cNvSpPr>
            <a:spLocks noGrp="1"/>
          </p:cNvSpPr>
          <p:nvPr>
            <p:ph type="sldNum" sz="quarter" idx="12"/>
          </p:nvPr>
        </p:nvSpPr>
        <p:spPr/>
        <p:txBody>
          <a:bodyPr/>
          <a:lstStyle/>
          <a:p>
            <a:fld id="{ECA03D91-7C3F-6147-A41D-E5F3046DCF3C}" type="slidenum">
              <a:rPr lang="en-US" smtClean="0"/>
              <a:t>11</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1487" y="2177143"/>
            <a:ext cx="7964964" cy="1318715"/>
          </a:xfrm>
        </p:spPr>
        <p:txBody>
          <a:bodyPr>
            <a:normAutofit/>
          </a:bodyPr>
          <a:lstStyle/>
          <a:p>
            <a:r>
              <a:rPr lang="en-US" altLang="zh-CN" sz="5400" dirty="0">
                <a:solidFill>
                  <a:schemeClr val="accent1">
                    <a:lumMod val="75000"/>
                  </a:schemeClr>
                </a:solidFill>
                <a:latin typeface="+mn-lt"/>
              </a:rPr>
              <a:t>Algorithm</a:t>
            </a:r>
            <a:endParaRPr lang="zh-CN" altLang="en-US" sz="5400" dirty="0">
              <a:solidFill>
                <a:schemeClr val="accent1">
                  <a:lumMod val="75000"/>
                </a:schemeClr>
              </a:solidFill>
              <a:latin typeface="+mn-lt"/>
            </a:endParaRPr>
          </a:p>
        </p:txBody>
      </p:sp>
      <p:cxnSp>
        <p:nvCxnSpPr>
          <p:cNvPr id="8" name="直接连接符 7">
            <a:extLst>
              <a:ext uri="{FF2B5EF4-FFF2-40B4-BE49-F238E27FC236}">
                <a16:creationId xmlns:a16="http://schemas.microsoft.com/office/drawing/2014/main" id="{DB04AC42-8B03-48E2-A2A5-4E320475C485}"/>
              </a:ext>
            </a:extLst>
          </p:cNvPr>
          <p:cNvCxnSpPr/>
          <p:nvPr/>
        </p:nvCxnSpPr>
        <p:spPr>
          <a:xfrm>
            <a:off x="3784600" y="3580887"/>
            <a:ext cx="77124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485A158-4659-4708-BAB2-E19EC0B389EC}"/>
              </a:ext>
            </a:extLst>
          </p:cNvPr>
          <p:cNvSpPr txBox="1"/>
          <p:nvPr/>
        </p:nvSpPr>
        <p:spPr>
          <a:xfrm>
            <a:off x="1382871" y="3038611"/>
            <a:ext cx="1122204" cy="975715"/>
          </a:xfrm>
          <a:prstGeom prst="rect">
            <a:avLst/>
          </a:prstGeom>
          <a:noFill/>
          <a:ln w="117475">
            <a:noFill/>
          </a:ln>
        </p:spPr>
        <p:txBody>
          <a:bodyPr wrap="none" rtlCol="0">
            <a:prstTxWarp prst="textPlain">
              <a:avLst/>
            </a:prstTxWarp>
            <a:spAutoFit/>
          </a:bodyPr>
          <a:lstStyle/>
          <a:p>
            <a:r>
              <a:rPr lang="en-US" altLang="zh-CN" spc="100" dirty="0">
                <a:solidFill>
                  <a:srgbClr val="076572"/>
                </a:solidFill>
                <a:latin typeface="Impact" panose="020B0806030902050204" pitchFamily="34" charset="0"/>
                <a:cs typeface="Arial" panose="020B0604020202020204" pitchFamily="34" charset="0"/>
              </a:rPr>
              <a:t>03</a:t>
            </a:r>
            <a:endParaRPr lang="zh-CN" altLang="en-US" spc="100" dirty="0">
              <a:solidFill>
                <a:srgbClr val="076572"/>
              </a:solidFill>
              <a:latin typeface="Impact" panose="020B080603090205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6CEA5DCA-DDCE-313F-D898-1A22C38D631B}"/>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Tree>
    <p:extLst>
      <p:ext uri="{BB962C8B-B14F-4D97-AF65-F5344CB8AC3E}">
        <p14:creationId xmlns:p14="http://schemas.microsoft.com/office/powerpoint/2010/main" val="3226970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E97BF15-11D5-8C6F-41F7-2831AA004915}"/>
              </a:ext>
            </a:extLst>
          </p:cNvPr>
          <p:cNvSpPr txBox="1"/>
          <p:nvPr/>
        </p:nvSpPr>
        <p:spPr>
          <a:xfrm>
            <a:off x="263525" y="174534"/>
            <a:ext cx="11135360" cy="768350"/>
          </a:xfrm>
          <a:prstGeom prst="rect">
            <a:avLst/>
          </a:prstGeom>
          <a:noFill/>
        </p:spPr>
        <p:txBody>
          <a:bodyPr wrap="square" rtlCol="0">
            <a:spAutoFit/>
          </a:bodyPr>
          <a:lstStyle/>
          <a:p>
            <a:r>
              <a:rPr lang="en-US" altLang="zh-CN" sz="4400" b="1" dirty="0"/>
              <a:t>What is a task?</a:t>
            </a:r>
            <a:endParaRPr lang="en-US" altLang="zh-CN" sz="3200" b="1" dirty="0"/>
          </a:p>
        </p:txBody>
      </p:sp>
      <p:grpSp>
        <p:nvGrpSpPr>
          <p:cNvPr id="46" name="组合 45">
            <a:extLst>
              <a:ext uri="{FF2B5EF4-FFF2-40B4-BE49-F238E27FC236}">
                <a16:creationId xmlns:a16="http://schemas.microsoft.com/office/drawing/2014/main" id="{D76134B6-7620-145F-4A0A-981AAF69E1F9}"/>
              </a:ext>
            </a:extLst>
          </p:cNvPr>
          <p:cNvGrpSpPr/>
          <p:nvPr/>
        </p:nvGrpSpPr>
        <p:grpSpPr>
          <a:xfrm>
            <a:off x="1802297" y="1543541"/>
            <a:ext cx="8587406" cy="4508916"/>
            <a:chOff x="2811479" y="1499998"/>
            <a:chExt cx="8587406" cy="4508916"/>
          </a:xfrm>
        </p:grpSpPr>
        <p:sp>
          <p:nvSpPr>
            <p:cNvPr id="2" name="矩形 1">
              <a:extLst>
                <a:ext uri="{FF2B5EF4-FFF2-40B4-BE49-F238E27FC236}">
                  <a16:creationId xmlns:a16="http://schemas.microsoft.com/office/drawing/2014/main" id="{F3AC651F-4276-03F3-BED3-DBDE9540AC33}"/>
                </a:ext>
              </a:extLst>
            </p:cNvPr>
            <p:cNvSpPr/>
            <p:nvPr/>
          </p:nvSpPr>
          <p:spPr>
            <a:xfrm>
              <a:off x="5209480" y="1499998"/>
              <a:ext cx="1773040" cy="532327"/>
            </a:xfrm>
            <a:prstGeom prst="rect">
              <a:avLst/>
            </a:prstGeom>
            <a:noFill/>
            <a:ln w="38100">
              <a:solidFill>
                <a:srgbClr val="07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Task</a:t>
              </a:r>
              <a:endParaRPr lang="zh-CN" altLang="en-US" sz="2800" b="1" dirty="0">
                <a:solidFill>
                  <a:schemeClr val="tx1"/>
                </a:solidFill>
              </a:endParaRPr>
            </a:p>
          </p:txBody>
        </p:sp>
        <p:cxnSp>
          <p:nvCxnSpPr>
            <p:cNvPr id="7" name="直接箭头连接符 6">
              <a:extLst>
                <a:ext uri="{FF2B5EF4-FFF2-40B4-BE49-F238E27FC236}">
                  <a16:creationId xmlns:a16="http://schemas.microsoft.com/office/drawing/2014/main" id="{8DC9DEF9-1A31-BEA1-697A-34A098D6FEA0}"/>
                </a:ext>
              </a:extLst>
            </p:cNvPr>
            <p:cNvCxnSpPr>
              <a:cxnSpLocks/>
              <a:stCxn id="2" idx="2"/>
              <a:endCxn id="19" idx="0"/>
            </p:cNvCxnSpPr>
            <p:nvPr/>
          </p:nvCxnSpPr>
          <p:spPr>
            <a:xfrm flipH="1">
              <a:off x="3751942" y="2032325"/>
              <a:ext cx="2344058" cy="864348"/>
            </a:xfrm>
            <a:prstGeom prst="straightConnector1">
              <a:avLst/>
            </a:prstGeom>
            <a:ln w="38100">
              <a:solidFill>
                <a:srgbClr val="076572"/>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E7A24B2-BB06-5230-02DB-5B16B50B005D}"/>
                </a:ext>
              </a:extLst>
            </p:cNvPr>
            <p:cNvSpPr/>
            <p:nvPr/>
          </p:nvSpPr>
          <p:spPr>
            <a:xfrm>
              <a:off x="2865422" y="2896673"/>
              <a:ext cx="1773040" cy="532327"/>
            </a:xfrm>
            <a:prstGeom prst="rect">
              <a:avLst/>
            </a:prstGeom>
            <a:noFill/>
            <a:ln w="38100">
              <a:solidFill>
                <a:srgbClr val="07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N Way</a:t>
              </a:r>
            </a:p>
          </p:txBody>
        </p:sp>
        <p:cxnSp>
          <p:nvCxnSpPr>
            <p:cNvPr id="22" name="直接箭头连接符 21">
              <a:extLst>
                <a:ext uri="{FF2B5EF4-FFF2-40B4-BE49-F238E27FC236}">
                  <a16:creationId xmlns:a16="http://schemas.microsoft.com/office/drawing/2014/main" id="{1D185EB5-0430-9430-DE8A-73C87BA9A6DB}"/>
                </a:ext>
              </a:extLst>
            </p:cNvPr>
            <p:cNvCxnSpPr>
              <a:cxnSpLocks/>
              <a:stCxn id="2" idx="2"/>
              <a:endCxn id="28" idx="0"/>
            </p:cNvCxnSpPr>
            <p:nvPr/>
          </p:nvCxnSpPr>
          <p:spPr>
            <a:xfrm>
              <a:off x="6096000" y="2032325"/>
              <a:ext cx="2344060" cy="864348"/>
            </a:xfrm>
            <a:prstGeom prst="straightConnector1">
              <a:avLst/>
            </a:prstGeom>
            <a:ln w="38100">
              <a:solidFill>
                <a:srgbClr val="076572"/>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239F02E-C4AB-6A3C-3C3C-CEC010D7BA3E}"/>
                </a:ext>
              </a:extLst>
            </p:cNvPr>
            <p:cNvSpPr/>
            <p:nvPr/>
          </p:nvSpPr>
          <p:spPr>
            <a:xfrm>
              <a:off x="7553540" y="2896673"/>
              <a:ext cx="1773040" cy="532327"/>
            </a:xfrm>
            <a:prstGeom prst="rect">
              <a:avLst/>
            </a:prstGeom>
            <a:noFill/>
            <a:ln w="38100">
              <a:solidFill>
                <a:srgbClr val="07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K Shot</a:t>
              </a:r>
            </a:p>
          </p:txBody>
        </p:sp>
        <p:cxnSp>
          <p:nvCxnSpPr>
            <p:cNvPr id="32" name="直接箭头连接符 31">
              <a:extLst>
                <a:ext uri="{FF2B5EF4-FFF2-40B4-BE49-F238E27FC236}">
                  <a16:creationId xmlns:a16="http://schemas.microsoft.com/office/drawing/2014/main" id="{9B6DC3F9-AAAF-6E60-62FB-65633460F5C5}"/>
                </a:ext>
              </a:extLst>
            </p:cNvPr>
            <p:cNvCxnSpPr>
              <a:cxnSpLocks/>
              <a:stCxn id="28" idx="2"/>
              <a:endCxn id="33" idx="0"/>
            </p:cNvCxnSpPr>
            <p:nvPr/>
          </p:nvCxnSpPr>
          <p:spPr>
            <a:xfrm flipH="1">
              <a:off x="6381510" y="3429000"/>
              <a:ext cx="2058550" cy="1631459"/>
            </a:xfrm>
            <a:prstGeom prst="straightConnector1">
              <a:avLst/>
            </a:prstGeom>
            <a:ln w="38100">
              <a:solidFill>
                <a:srgbClr val="076572"/>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CE80E639-7A87-9FDE-937D-9D4891F6F016}"/>
                </a:ext>
              </a:extLst>
            </p:cNvPr>
            <p:cNvSpPr/>
            <p:nvPr/>
          </p:nvSpPr>
          <p:spPr>
            <a:xfrm>
              <a:off x="5494990" y="5060459"/>
              <a:ext cx="1773040" cy="948455"/>
            </a:xfrm>
            <a:prstGeom prst="rect">
              <a:avLst/>
            </a:prstGeom>
            <a:noFill/>
            <a:ln w="38100">
              <a:solidFill>
                <a:srgbClr val="07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Support</a:t>
              </a:r>
            </a:p>
            <a:p>
              <a:pPr algn="ctr"/>
              <a:r>
                <a:rPr lang="en-US" altLang="zh-CN" sz="2800" b="1" dirty="0">
                  <a:solidFill>
                    <a:schemeClr val="tx1"/>
                  </a:solidFill>
                </a:rPr>
                <a:t>Set</a:t>
              </a:r>
            </a:p>
          </p:txBody>
        </p:sp>
        <p:cxnSp>
          <p:nvCxnSpPr>
            <p:cNvPr id="34" name="直接箭头连接符 33">
              <a:extLst>
                <a:ext uri="{FF2B5EF4-FFF2-40B4-BE49-F238E27FC236}">
                  <a16:creationId xmlns:a16="http://schemas.microsoft.com/office/drawing/2014/main" id="{6B8093BD-679F-9E6B-C4C6-9D24361E47F5}"/>
                </a:ext>
              </a:extLst>
            </p:cNvPr>
            <p:cNvCxnSpPr>
              <a:cxnSpLocks/>
              <a:stCxn id="28" idx="2"/>
              <a:endCxn id="35" idx="0"/>
            </p:cNvCxnSpPr>
            <p:nvPr/>
          </p:nvCxnSpPr>
          <p:spPr>
            <a:xfrm>
              <a:off x="8440060" y="3429000"/>
              <a:ext cx="2072305" cy="1631460"/>
            </a:xfrm>
            <a:prstGeom prst="straightConnector1">
              <a:avLst/>
            </a:prstGeom>
            <a:ln w="38100">
              <a:solidFill>
                <a:srgbClr val="076572"/>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8A36007-4F89-6D30-0AC7-3B05BD9994A8}"/>
                </a:ext>
              </a:extLst>
            </p:cNvPr>
            <p:cNvSpPr/>
            <p:nvPr/>
          </p:nvSpPr>
          <p:spPr>
            <a:xfrm>
              <a:off x="9625845" y="5060460"/>
              <a:ext cx="1773040" cy="948454"/>
            </a:xfrm>
            <a:prstGeom prst="rect">
              <a:avLst/>
            </a:prstGeom>
            <a:noFill/>
            <a:ln w="38100">
              <a:solidFill>
                <a:srgbClr val="07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Query</a:t>
              </a:r>
            </a:p>
            <a:p>
              <a:pPr algn="ctr"/>
              <a:r>
                <a:rPr lang="en-US" altLang="zh-CN" sz="2800" b="1" dirty="0">
                  <a:solidFill>
                    <a:schemeClr val="tx1"/>
                  </a:solidFill>
                </a:rPr>
                <a:t>Set</a:t>
              </a:r>
            </a:p>
          </p:txBody>
        </p:sp>
        <p:sp>
          <p:nvSpPr>
            <p:cNvPr id="44" name="文本框 43">
              <a:extLst>
                <a:ext uri="{FF2B5EF4-FFF2-40B4-BE49-F238E27FC236}">
                  <a16:creationId xmlns:a16="http://schemas.microsoft.com/office/drawing/2014/main" id="{26213B3A-E4E4-7881-0A95-1F40D57E263C}"/>
                </a:ext>
              </a:extLst>
            </p:cNvPr>
            <p:cNvSpPr txBox="1"/>
            <p:nvPr/>
          </p:nvSpPr>
          <p:spPr>
            <a:xfrm>
              <a:off x="2811479" y="2133964"/>
              <a:ext cx="2356701" cy="369332"/>
            </a:xfrm>
            <a:prstGeom prst="rect">
              <a:avLst/>
            </a:prstGeom>
            <a:noFill/>
          </p:spPr>
          <p:txBody>
            <a:bodyPr wrap="square" rtlCol="0">
              <a:spAutoFit/>
            </a:bodyPr>
            <a:lstStyle/>
            <a:p>
              <a:r>
                <a:rPr lang="en-US" altLang="zh-CN" b="1" dirty="0"/>
                <a:t>N different labels</a:t>
              </a:r>
              <a:endParaRPr lang="zh-CN" altLang="en-US" b="1" dirty="0"/>
            </a:p>
          </p:txBody>
        </p:sp>
        <p:sp>
          <p:nvSpPr>
            <p:cNvPr id="45" name="文本框 44">
              <a:extLst>
                <a:ext uri="{FF2B5EF4-FFF2-40B4-BE49-F238E27FC236}">
                  <a16:creationId xmlns:a16="http://schemas.microsoft.com/office/drawing/2014/main" id="{A93BA5C5-D168-117B-8EEB-5BCE60FF07F9}"/>
                </a:ext>
              </a:extLst>
            </p:cNvPr>
            <p:cNvSpPr txBox="1"/>
            <p:nvPr/>
          </p:nvSpPr>
          <p:spPr>
            <a:xfrm>
              <a:off x="7268030" y="2133964"/>
              <a:ext cx="3278200" cy="369332"/>
            </a:xfrm>
            <a:prstGeom prst="rect">
              <a:avLst/>
            </a:prstGeom>
            <a:noFill/>
          </p:spPr>
          <p:txBody>
            <a:bodyPr wrap="square" rtlCol="0">
              <a:spAutoFit/>
            </a:bodyPr>
            <a:lstStyle/>
            <a:p>
              <a:r>
                <a:rPr lang="en-US" altLang="zh-CN" b="1" dirty="0"/>
                <a:t>K different samples in one label</a:t>
              </a:r>
              <a:endParaRPr lang="zh-CN" altLang="en-US" b="1" dirty="0"/>
            </a:p>
          </p:txBody>
        </p:sp>
      </p:grpSp>
      <p:sp>
        <p:nvSpPr>
          <p:cNvPr id="3" name="Slide Number Placeholder 2">
            <a:extLst>
              <a:ext uri="{FF2B5EF4-FFF2-40B4-BE49-F238E27FC236}">
                <a16:creationId xmlns:a16="http://schemas.microsoft.com/office/drawing/2014/main" id="{FB6C2F21-D1BC-9CBD-3C5A-0AB3FB89341A}"/>
              </a:ext>
            </a:extLst>
          </p:cNvPr>
          <p:cNvSpPr>
            <a:spLocks noGrp="1"/>
          </p:cNvSpPr>
          <p:nvPr>
            <p:ph type="sldNum" sz="quarter" idx="12"/>
          </p:nvPr>
        </p:nvSpPr>
        <p:spPr/>
        <p:txBody>
          <a:bodyPr/>
          <a:lstStyle/>
          <a:p>
            <a:fld id="{ECA03D91-7C3F-6147-A41D-E5F3046DCF3C}" type="slidenum">
              <a:rPr lang="en-US" smtClean="0"/>
              <a:t>13</a:t>
            </a:fld>
            <a:endParaRPr lang="en-US"/>
          </a:p>
        </p:txBody>
      </p:sp>
    </p:spTree>
    <p:extLst>
      <p:ext uri="{BB962C8B-B14F-4D97-AF65-F5344CB8AC3E}">
        <p14:creationId xmlns:p14="http://schemas.microsoft.com/office/powerpoint/2010/main" val="3713290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FB353B-0EAC-FE06-859D-0E0A213DA410}"/>
              </a:ext>
            </a:extLst>
          </p:cNvPr>
          <p:cNvSpPr txBox="1"/>
          <p:nvPr/>
        </p:nvSpPr>
        <p:spPr>
          <a:xfrm>
            <a:off x="263525" y="174534"/>
            <a:ext cx="11135360" cy="768350"/>
          </a:xfrm>
          <a:prstGeom prst="rect">
            <a:avLst/>
          </a:prstGeom>
          <a:noFill/>
        </p:spPr>
        <p:txBody>
          <a:bodyPr wrap="square" rtlCol="0">
            <a:spAutoFit/>
          </a:bodyPr>
          <a:lstStyle/>
          <a:p>
            <a:r>
              <a:rPr lang="en-US" altLang="zh-CN" sz="4400" b="1" dirty="0"/>
              <a:t>Meta Learning</a:t>
            </a:r>
            <a:endParaRPr lang="en-US" altLang="zh-CN" sz="3200" b="1" dirty="0"/>
          </a:p>
        </p:txBody>
      </p:sp>
      <p:pic>
        <p:nvPicPr>
          <p:cNvPr id="3" name="Picture 2"/>
          <p:cNvPicPr>
            <a:picLocks noChangeAspect="1"/>
          </p:cNvPicPr>
          <p:nvPr/>
        </p:nvPicPr>
        <p:blipFill>
          <a:blip r:embed="rId2"/>
          <a:stretch>
            <a:fillRect/>
          </a:stretch>
        </p:blipFill>
        <p:spPr>
          <a:xfrm>
            <a:off x="3358514" y="1925585"/>
            <a:ext cx="5474971" cy="1498668"/>
          </a:xfrm>
          <a:prstGeom prst="rect">
            <a:avLst/>
          </a:prstGeom>
        </p:spPr>
      </p:pic>
      <p:pic>
        <p:nvPicPr>
          <p:cNvPr id="4" name="Picture 3"/>
          <p:cNvPicPr>
            <a:picLocks noChangeAspect="1"/>
          </p:cNvPicPr>
          <p:nvPr/>
        </p:nvPicPr>
        <p:blipFill>
          <a:blip r:embed="rId3"/>
          <a:stretch>
            <a:fillRect/>
          </a:stretch>
        </p:blipFill>
        <p:spPr>
          <a:xfrm>
            <a:off x="600082" y="4519419"/>
            <a:ext cx="6324789" cy="1916602"/>
          </a:xfrm>
          <a:prstGeom prst="rect">
            <a:avLst/>
          </a:prstGeom>
        </p:spPr>
      </p:pic>
      <p:grpSp>
        <p:nvGrpSpPr>
          <p:cNvPr id="11" name="Group 10"/>
          <p:cNvGrpSpPr/>
          <p:nvPr/>
        </p:nvGrpSpPr>
        <p:grpSpPr>
          <a:xfrm>
            <a:off x="1299943" y="1308530"/>
            <a:ext cx="9592112" cy="461665"/>
            <a:chOff x="1041128" y="1313132"/>
            <a:chExt cx="9592112" cy="461665"/>
          </a:xfrm>
        </p:grpSpPr>
        <p:sp>
          <p:nvSpPr>
            <p:cNvPr id="5" name="TextBox 4"/>
            <p:cNvSpPr txBox="1"/>
            <p:nvPr/>
          </p:nvSpPr>
          <p:spPr>
            <a:xfrm>
              <a:off x="1041128" y="1313132"/>
              <a:ext cx="2462534" cy="461665"/>
            </a:xfrm>
            <a:prstGeom prst="rect">
              <a:avLst/>
            </a:prstGeom>
            <a:noFill/>
          </p:spPr>
          <p:txBody>
            <a:bodyPr wrap="none" rtlCol="0">
              <a:spAutoFit/>
            </a:bodyPr>
            <a:lstStyle/>
            <a:p>
              <a:r>
                <a:rPr lang="en-US" sz="2400" b="1" u="sng" dirty="0"/>
                <a:t>Machine Learning</a:t>
              </a:r>
            </a:p>
          </p:txBody>
        </p:sp>
        <p:sp>
          <p:nvSpPr>
            <p:cNvPr id="6" name="TextBox 5"/>
            <p:cNvSpPr txBox="1"/>
            <p:nvPr/>
          </p:nvSpPr>
          <p:spPr>
            <a:xfrm>
              <a:off x="4145887" y="1313132"/>
              <a:ext cx="6487353" cy="461665"/>
            </a:xfrm>
            <a:prstGeom prst="rect">
              <a:avLst/>
            </a:prstGeom>
            <a:noFill/>
          </p:spPr>
          <p:txBody>
            <a:bodyPr wrap="none" rtlCol="0">
              <a:spAutoFit/>
            </a:bodyPr>
            <a:lstStyle/>
            <a:p>
              <a:r>
                <a:rPr lang="en-US" sz="2400" dirty="0"/>
                <a:t>Finding a function f</a:t>
              </a:r>
              <a:r>
                <a:rPr lang="zh-CN" altLang="en-US" sz="2400" dirty="0"/>
                <a:t> </a:t>
              </a:r>
              <a:r>
                <a:rPr lang="en-US" altLang="zh-CN" sz="2400" dirty="0"/>
                <a:t>according</a:t>
              </a:r>
              <a:r>
                <a:rPr lang="zh-CN" altLang="en-US" sz="2400" dirty="0"/>
                <a:t> </a:t>
              </a:r>
              <a:r>
                <a:rPr lang="en-GB" altLang="zh-CN" sz="2400" dirty="0"/>
                <a:t>to the given dataset</a:t>
              </a:r>
              <a:r>
                <a:rPr lang="en-US" sz="2400" dirty="0"/>
                <a:t> </a:t>
              </a:r>
            </a:p>
          </p:txBody>
        </p:sp>
        <p:sp>
          <p:nvSpPr>
            <p:cNvPr id="10" name="Right Arrow 9"/>
            <p:cNvSpPr/>
            <p:nvPr/>
          </p:nvSpPr>
          <p:spPr>
            <a:xfrm>
              <a:off x="3563846" y="1543965"/>
              <a:ext cx="375108" cy="45719"/>
            </a:xfrm>
            <a:prstGeom prst="rightArrow">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15838" y="3579643"/>
            <a:ext cx="9447653" cy="830997"/>
            <a:chOff x="1494067" y="3585782"/>
            <a:chExt cx="9447653" cy="830997"/>
          </a:xfrm>
        </p:grpSpPr>
        <p:sp>
          <p:nvSpPr>
            <p:cNvPr id="7" name="TextBox 6"/>
            <p:cNvSpPr txBox="1"/>
            <p:nvPr/>
          </p:nvSpPr>
          <p:spPr>
            <a:xfrm>
              <a:off x="1494067" y="3747143"/>
              <a:ext cx="2031005" cy="461665"/>
            </a:xfrm>
            <a:prstGeom prst="rect">
              <a:avLst/>
            </a:prstGeom>
            <a:noFill/>
          </p:spPr>
          <p:txBody>
            <a:bodyPr wrap="none" rtlCol="0">
              <a:spAutoFit/>
            </a:bodyPr>
            <a:lstStyle/>
            <a:p>
              <a:r>
                <a:rPr lang="en-US" sz="2400" b="1" u="sng" dirty="0"/>
                <a:t>Meta Learning</a:t>
              </a:r>
            </a:p>
          </p:txBody>
        </p:sp>
        <p:sp>
          <p:nvSpPr>
            <p:cNvPr id="8" name="TextBox 7"/>
            <p:cNvSpPr txBox="1"/>
            <p:nvPr/>
          </p:nvSpPr>
          <p:spPr>
            <a:xfrm>
              <a:off x="4454368" y="3585782"/>
              <a:ext cx="6487352" cy="830997"/>
            </a:xfrm>
            <a:prstGeom prst="rect">
              <a:avLst/>
            </a:prstGeom>
            <a:noFill/>
          </p:spPr>
          <p:txBody>
            <a:bodyPr wrap="square" rtlCol="0">
              <a:spAutoFit/>
            </a:bodyPr>
            <a:lstStyle/>
            <a:p>
              <a:r>
                <a:rPr lang="en-US" sz="2400" dirty="0">
                  <a:solidFill>
                    <a:schemeClr val="tx1">
                      <a:lumMod val="95000"/>
                      <a:lumOff val="5000"/>
                    </a:schemeClr>
                  </a:solidFill>
                </a:rPr>
                <a:t>Finding a </a:t>
              </a:r>
              <a:r>
                <a:rPr lang="en-US" sz="2400" b="0" i="0" u="none" strike="noStrike" dirty="0">
                  <a:solidFill>
                    <a:schemeClr val="tx1">
                      <a:lumMod val="95000"/>
                      <a:lumOff val="5000"/>
                    </a:schemeClr>
                  </a:solidFill>
                  <a:effectLst/>
                  <a:latin typeface="Söhne"/>
                </a:rPr>
                <a:t>function F that can quickly adapt to different test tasks</a:t>
              </a:r>
              <a:endParaRPr lang="en-US" sz="2400" dirty="0">
                <a:solidFill>
                  <a:schemeClr val="tx1">
                    <a:lumMod val="95000"/>
                    <a:lumOff val="5000"/>
                  </a:schemeClr>
                </a:solidFill>
              </a:endParaRPr>
            </a:p>
          </p:txBody>
        </p:sp>
      </p:grpSp>
      <p:sp>
        <p:nvSpPr>
          <p:cNvPr id="14" name="Right Arrow 13"/>
          <p:cNvSpPr/>
          <p:nvPr/>
        </p:nvSpPr>
        <p:spPr>
          <a:xfrm>
            <a:off x="3822661" y="3937112"/>
            <a:ext cx="376180" cy="69448"/>
          </a:xfrm>
          <a:prstGeom prst="rightArrow">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0893" y="4306815"/>
            <a:ext cx="2228593" cy="222859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21EB2DF1-BF02-FAC4-B370-457A925C47D0}"/>
              </a:ext>
            </a:extLst>
          </p:cNvPr>
          <p:cNvSpPr>
            <a:spLocks noGrp="1"/>
          </p:cNvSpPr>
          <p:nvPr>
            <p:ph type="sldNum" sz="quarter" idx="12"/>
          </p:nvPr>
        </p:nvSpPr>
        <p:spPr/>
        <p:txBody>
          <a:bodyPr/>
          <a:lstStyle/>
          <a:p>
            <a:fld id="{ECA03D91-7C3F-6147-A41D-E5F3046DCF3C}" type="slidenum">
              <a:rPr lang="en-US" smtClean="0"/>
              <a:t>14</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43612" y="1702806"/>
            <a:ext cx="6904773" cy="3452387"/>
          </a:xfrm>
          <a:prstGeom prst="rect">
            <a:avLst/>
          </a:prstGeom>
        </p:spPr>
      </p:pic>
      <p:grpSp>
        <p:nvGrpSpPr>
          <p:cNvPr id="8" name="Group 7"/>
          <p:cNvGrpSpPr/>
          <p:nvPr/>
        </p:nvGrpSpPr>
        <p:grpSpPr>
          <a:xfrm>
            <a:off x="200936" y="5802684"/>
            <a:ext cx="11991064" cy="688033"/>
            <a:chOff x="-143079" y="5977527"/>
            <a:chExt cx="11991064" cy="688033"/>
          </a:xfrm>
        </p:grpSpPr>
        <p:sp>
          <p:nvSpPr>
            <p:cNvPr id="5" name="TextBox 4"/>
            <p:cNvSpPr txBox="1"/>
            <p:nvPr/>
          </p:nvSpPr>
          <p:spPr>
            <a:xfrm>
              <a:off x="544954" y="6090712"/>
              <a:ext cx="11303031" cy="461665"/>
            </a:xfrm>
            <a:prstGeom prst="rect">
              <a:avLst/>
            </a:prstGeom>
            <a:noFill/>
          </p:spPr>
          <p:txBody>
            <a:bodyPr wrap="none" rtlCol="0">
              <a:spAutoFit/>
            </a:bodyPr>
            <a:lstStyle/>
            <a:p>
              <a:r>
                <a:rPr lang="en-US" sz="2400" b="1" dirty="0">
                  <a:solidFill>
                    <a:srgbClr val="C00000"/>
                  </a:solidFill>
                </a:rPr>
                <a:t>Goal: </a:t>
              </a:r>
              <a:r>
                <a:rPr lang="en-US" sz="2400" dirty="0"/>
                <a:t>To learn parameters that can rapidly converge to global minimum of a new test task</a:t>
              </a:r>
            </a:p>
          </p:txBody>
        </p:sp>
        <p:pic>
          <p:nvPicPr>
            <p:cNvPr id="7" name="Graphic 6" descr="Bullsey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079" y="5977527"/>
              <a:ext cx="688033" cy="688033"/>
            </a:xfrm>
            <a:prstGeom prst="rect">
              <a:avLst/>
            </a:prstGeom>
          </p:spPr>
        </p:pic>
      </p:grpSp>
      <p:sp>
        <p:nvSpPr>
          <p:cNvPr id="6" name="文本框 5">
            <a:extLst>
              <a:ext uri="{FF2B5EF4-FFF2-40B4-BE49-F238E27FC236}">
                <a16:creationId xmlns:a16="http://schemas.microsoft.com/office/drawing/2014/main" id="{16DC0FB6-FBB7-57BD-EE89-9C4A7FB36494}"/>
              </a:ext>
            </a:extLst>
          </p:cNvPr>
          <p:cNvSpPr txBox="1"/>
          <p:nvPr/>
        </p:nvSpPr>
        <p:spPr>
          <a:xfrm>
            <a:off x="263525" y="174534"/>
            <a:ext cx="11135360" cy="768350"/>
          </a:xfrm>
          <a:prstGeom prst="rect">
            <a:avLst/>
          </a:prstGeom>
          <a:noFill/>
        </p:spPr>
        <p:txBody>
          <a:bodyPr wrap="square" rtlCol="0">
            <a:spAutoFit/>
          </a:bodyPr>
          <a:lstStyle/>
          <a:p>
            <a:r>
              <a:rPr lang="en-US" altLang="zh-CN" sz="4400" b="1" dirty="0"/>
              <a:t>Algorithm</a:t>
            </a:r>
            <a:r>
              <a:rPr lang="en-US" altLang="zh-CN" sz="3600" b="1" dirty="0"/>
              <a:t>——MAML</a:t>
            </a:r>
            <a:endParaRPr lang="en-US" altLang="zh-CN" sz="3200" b="1" dirty="0"/>
          </a:p>
        </p:txBody>
      </p:sp>
      <p:sp>
        <p:nvSpPr>
          <p:cNvPr id="2" name="Slide Number Placeholder 1">
            <a:extLst>
              <a:ext uri="{FF2B5EF4-FFF2-40B4-BE49-F238E27FC236}">
                <a16:creationId xmlns:a16="http://schemas.microsoft.com/office/drawing/2014/main" id="{38868B92-2227-90FF-A564-53AA9ED114E1}"/>
              </a:ext>
            </a:extLst>
          </p:cNvPr>
          <p:cNvSpPr>
            <a:spLocks noGrp="1"/>
          </p:cNvSpPr>
          <p:nvPr>
            <p:ph type="sldNum" sz="quarter" idx="12"/>
          </p:nvPr>
        </p:nvSpPr>
        <p:spPr/>
        <p:txBody>
          <a:bodyPr/>
          <a:lstStyle/>
          <a:p>
            <a:fld id="{ECA03D91-7C3F-6147-A41D-E5F3046DCF3C}" type="slidenum">
              <a:rPr lang="en-US" smtClean="0"/>
              <a:t>15</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61936" y="855366"/>
            <a:ext cx="5389164" cy="4567088"/>
          </a:xfrm>
          <a:prstGeom prst="rect">
            <a:avLst/>
          </a:prstGeom>
        </p:spPr>
      </p:pic>
      <p:sp>
        <p:nvSpPr>
          <p:cNvPr id="12" name="文本框 11">
            <a:extLst>
              <a:ext uri="{FF2B5EF4-FFF2-40B4-BE49-F238E27FC236}">
                <a16:creationId xmlns:a16="http://schemas.microsoft.com/office/drawing/2014/main" id="{D33A22AB-D196-AAA2-5A05-FFCB18749611}"/>
              </a:ext>
            </a:extLst>
          </p:cNvPr>
          <p:cNvSpPr txBox="1"/>
          <p:nvPr/>
        </p:nvSpPr>
        <p:spPr>
          <a:xfrm>
            <a:off x="263525" y="174534"/>
            <a:ext cx="11135360" cy="768350"/>
          </a:xfrm>
          <a:prstGeom prst="rect">
            <a:avLst/>
          </a:prstGeom>
          <a:noFill/>
        </p:spPr>
        <p:txBody>
          <a:bodyPr wrap="square" rtlCol="0">
            <a:spAutoFit/>
          </a:bodyPr>
          <a:lstStyle/>
          <a:p>
            <a:r>
              <a:rPr lang="en-US" altLang="zh-CN" sz="4400" b="1" dirty="0"/>
              <a:t>Algorithm</a:t>
            </a:r>
            <a:r>
              <a:rPr lang="en-US" altLang="zh-CN" sz="3600" b="1" dirty="0"/>
              <a:t>——MAML</a:t>
            </a:r>
            <a:endParaRPr lang="en-US" altLang="zh-CN" sz="3200" b="1" dirty="0"/>
          </a:p>
        </p:txBody>
      </p:sp>
      <p:grpSp>
        <p:nvGrpSpPr>
          <p:cNvPr id="14" name="组合 13">
            <a:extLst>
              <a:ext uri="{FF2B5EF4-FFF2-40B4-BE49-F238E27FC236}">
                <a16:creationId xmlns:a16="http://schemas.microsoft.com/office/drawing/2014/main" id="{B60CFE68-DFFF-4D01-49E9-9F62E259BB7E}"/>
              </a:ext>
            </a:extLst>
          </p:cNvPr>
          <p:cNvGrpSpPr/>
          <p:nvPr/>
        </p:nvGrpSpPr>
        <p:grpSpPr>
          <a:xfrm>
            <a:off x="5551100" y="1145456"/>
            <a:ext cx="6382778" cy="4567088"/>
            <a:chOff x="5221619" y="276314"/>
            <a:chExt cx="6382778" cy="4567088"/>
          </a:xfrm>
        </p:grpSpPr>
        <p:pic>
          <p:nvPicPr>
            <p:cNvPr id="4" name="Picture 3"/>
            <p:cNvPicPr>
              <a:picLocks noChangeAspect="1"/>
            </p:cNvPicPr>
            <p:nvPr/>
          </p:nvPicPr>
          <p:blipFill>
            <a:blip r:embed="rId3"/>
            <a:stretch>
              <a:fillRect/>
            </a:stretch>
          </p:blipFill>
          <p:spPr>
            <a:xfrm>
              <a:off x="6404969" y="276314"/>
              <a:ext cx="5199428" cy="4567088"/>
            </a:xfrm>
            <a:prstGeom prst="rect">
              <a:avLst/>
            </a:prstGeom>
          </p:spPr>
        </p:pic>
        <p:sp>
          <p:nvSpPr>
            <p:cNvPr id="5" name="箭头: 右 4"/>
            <p:cNvSpPr/>
            <p:nvPr/>
          </p:nvSpPr>
          <p:spPr>
            <a:xfrm>
              <a:off x="6115409" y="2663895"/>
              <a:ext cx="449634" cy="241865"/>
            </a:xfrm>
            <a:prstGeom prst="rightArrow">
              <a:avLst/>
            </a:prstGeom>
            <a:solidFill>
              <a:srgbClr val="07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221619" y="2069713"/>
              <a:ext cx="1045033" cy="400110"/>
            </a:xfrm>
            <a:prstGeom prst="rect">
              <a:avLst/>
            </a:prstGeom>
            <a:noFill/>
          </p:spPr>
          <p:txBody>
            <a:bodyPr wrap="square" rtlCol="0">
              <a:spAutoFit/>
            </a:bodyPr>
            <a:lstStyle/>
            <a:p>
              <a:r>
                <a:rPr lang="en-US" altLang="zh-CN" sz="2000" b="1" dirty="0"/>
                <a:t>Outer</a:t>
              </a:r>
              <a:endParaRPr lang="zh-CN" altLang="en-US" sz="2000" b="1" dirty="0"/>
            </a:p>
          </p:txBody>
        </p:sp>
        <p:sp>
          <p:nvSpPr>
            <p:cNvPr id="9" name="文本框 8"/>
            <p:cNvSpPr txBox="1"/>
            <p:nvPr/>
          </p:nvSpPr>
          <p:spPr>
            <a:xfrm>
              <a:off x="5235520" y="2563455"/>
              <a:ext cx="892815" cy="400110"/>
            </a:xfrm>
            <a:prstGeom prst="rect">
              <a:avLst/>
            </a:prstGeom>
            <a:noFill/>
          </p:spPr>
          <p:txBody>
            <a:bodyPr wrap="square" rtlCol="0">
              <a:spAutoFit/>
            </a:bodyPr>
            <a:lstStyle/>
            <a:p>
              <a:r>
                <a:rPr lang="en-US" altLang="zh-CN" sz="2000" b="1" dirty="0"/>
                <a:t>Inner</a:t>
              </a:r>
              <a:endParaRPr lang="zh-CN" altLang="en-US" sz="2000" b="1" dirty="0"/>
            </a:p>
          </p:txBody>
        </p:sp>
        <p:sp>
          <p:nvSpPr>
            <p:cNvPr id="13" name="箭头: 右 12">
              <a:extLst>
                <a:ext uri="{FF2B5EF4-FFF2-40B4-BE49-F238E27FC236}">
                  <a16:creationId xmlns:a16="http://schemas.microsoft.com/office/drawing/2014/main" id="{AF81720B-2B49-00BC-529B-AA9F82751973}"/>
                </a:ext>
              </a:extLst>
            </p:cNvPr>
            <p:cNvSpPr/>
            <p:nvPr/>
          </p:nvSpPr>
          <p:spPr>
            <a:xfrm>
              <a:off x="6115409" y="2163345"/>
              <a:ext cx="449634" cy="241865"/>
            </a:xfrm>
            <a:prstGeom prst="rightArrow">
              <a:avLst/>
            </a:prstGeom>
            <a:solidFill>
              <a:srgbClr val="07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912E10C7-5753-607D-A2E2-CA5A63ADBEB0}"/>
              </a:ext>
            </a:extLst>
          </p:cNvPr>
          <p:cNvSpPr txBox="1"/>
          <p:nvPr/>
        </p:nvSpPr>
        <p:spPr>
          <a:xfrm>
            <a:off x="263525" y="5852469"/>
            <a:ext cx="11157585" cy="830997"/>
          </a:xfrm>
          <a:prstGeom prst="rect">
            <a:avLst/>
          </a:prstGeom>
          <a:noFill/>
        </p:spPr>
        <p:txBody>
          <a:bodyPr wrap="square" rtlCol="0">
            <a:spAutoFit/>
          </a:bodyPr>
          <a:lstStyle/>
          <a:p>
            <a:r>
              <a:rPr lang="en-US" altLang="zh-CN" sz="1600" b="1" dirty="0">
                <a:latin typeface="Arial" panose="020B0604020202020204" pitchFamily="34" charset="0"/>
                <a:cs typeface="Arial" panose="020B0604020202020204" pitchFamily="34" charset="0"/>
              </a:rPr>
              <a:t>Reference:</a:t>
            </a:r>
          </a:p>
          <a:p>
            <a:r>
              <a:rPr lang="en-US" altLang="zh-CN" sz="1600" dirty="0">
                <a:latin typeface="Arial" panose="020B0604020202020204" pitchFamily="34" charset="0"/>
                <a:cs typeface="Arial" panose="020B0604020202020204" pitchFamily="34" charset="0"/>
              </a:rPr>
              <a:t>C. Finn, P. </a:t>
            </a:r>
            <a:r>
              <a:rPr lang="en-US" altLang="zh-CN" sz="1600" dirty="0" err="1">
                <a:latin typeface="Arial" panose="020B0604020202020204" pitchFamily="34" charset="0"/>
                <a:cs typeface="Arial" panose="020B0604020202020204" pitchFamily="34" charset="0"/>
              </a:rPr>
              <a:t>Abbeel</a:t>
            </a:r>
            <a:r>
              <a:rPr lang="en-US" altLang="zh-CN" sz="1600" dirty="0">
                <a:latin typeface="Arial" panose="020B0604020202020204" pitchFamily="34" charset="0"/>
                <a:cs typeface="Arial" panose="020B0604020202020204" pitchFamily="34" charset="0"/>
              </a:rPr>
              <a:t>, and S. Levine, “Model-agnostic meta-learning for fast adaptation of deep networks,” in Proc. Int. Conf. Mach. Learn., 2017, pp. 1126–1135.</a:t>
            </a:r>
          </a:p>
        </p:txBody>
      </p:sp>
      <p:sp>
        <p:nvSpPr>
          <p:cNvPr id="2" name="Slide Number Placeholder 1">
            <a:extLst>
              <a:ext uri="{FF2B5EF4-FFF2-40B4-BE49-F238E27FC236}">
                <a16:creationId xmlns:a16="http://schemas.microsoft.com/office/drawing/2014/main" id="{B760E19A-E309-6D3B-0418-5769F78A8B14}"/>
              </a:ext>
            </a:extLst>
          </p:cNvPr>
          <p:cNvSpPr>
            <a:spLocks noGrp="1"/>
          </p:cNvSpPr>
          <p:nvPr>
            <p:ph type="sldNum" sz="quarter" idx="12"/>
          </p:nvPr>
        </p:nvSpPr>
        <p:spPr/>
        <p:txBody>
          <a:bodyPr/>
          <a:lstStyle/>
          <a:p>
            <a:fld id="{ECA03D91-7C3F-6147-A41D-E5F3046DCF3C}" type="slidenum">
              <a:rPr lang="en-US" smtClean="0"/>
              <a:t>16</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525" y="5852469"/>
            <a:ext cx="11157585" cy="830997"/>
          </a:xfrm>
          <a:prstGeom prst="rect">
            <a:avLst/>
          </a:prstGeom>
          <a:noFill/>
        </p:spPr>
        <p:txBody>
          <a:bodyPr wrap="square" rtlCol="0">
            <a:spAutoFit/>
          </a:bodyPr>
          <a:lstStyle/>
          <a:p>
            <a:r>
              <a:rPr lang="en-US" altLang="zh-CN" sz="1600" b="1" dirty="0">
                <a:latin typeface="Arial" panose="020B0604020202020204" pitchFamily="34" charset="0"/>
                <a:cs typeface="Arial" panose="020B0604020202020204" pitchFamily="34" charset="0"/>
              </a:rPr>
              <a:t>Reference:</a:t>
            </a:r>
          </a:p>
          <a:p>
            <a:r>
              <a:rPr lang="zh-CN" altLang="en-US" sz="1600" dirty="0">
                <a:latin typeface="Arial" panose="020B0604020202020204" pitchFamily="34" charset="0"/>
                <a:cs typeface="Arial" panose="020B0604020202020204" pitchFamily="34" charset="0"/>
              </a:rPr>
              <a:t>P. Zhou, Y. Zou, X.-T. Yuan, J. Feng, C. Xiong, and S. Hoi, </a:t>
            </a:r>
            <a:r>
              <a:rPr lang="en-US" altLang="zh-CN" sz="1600" dirty="0">
                <a:latin typeface="Arial" panose="020B0604020202020204" pitchFamily="34" charset="0"/>
                <a:cs typeface="Arial" panose="020B0604020202020204" pitchFamily="34" charset="0"/>
              </a:rPr>
              <a:t>“</a:t>
            </a:r>
            <a:r>
              <a:rPr lang="zh-CN" altLang="en-US" sz="1600" dirty="0">
                <a:latin typeface="Arial" panose="020B0604020202020204" pitchFamily="34" charset="0"/>
                <a:cs typeface="Arial" panose="020B0604020202020204" pitchFamily="34" charset="0"/>
              </a:rPr>
              <a:t>Task similarity aware meta learning: Theory-inspired improvement on MAML,</a:t>
            </a:r>
            <a:r>
              <a:rPr lang="en-US" altLang="zh-CN" sz="1600" dirty="0">
                <a:latin typeface="Arial" panose="020B0604020202020204" pitchFamily="34" charset="0"/>
                <a:cs typeface="Arial" panose="020B0604020202020204" pitchFamily="34" charset="0"/>
              </a:rPr>
              <a:t>”</a:t>
            </a:r>
            <a:r>
              <a:rPr lang="zh-CN" altLang="en-US" sz="1600" dirty="0">
                <a:latin typeface="Arial" panose="020B0604020202020204" pitchFamily="34" charset="0"/>
                <a:cs typeface="Arial" panose="020B0604020202020204" pitchFamily="34" charset="0"/>
              </a:rPr>
              <a:t> in Proc. Uncertainty Artif. Intell., 2021, pp. 23–33.</a:t>
            </a:r>
          </a:p>
        </p:txBody>
      </p:sp>
      <p:sp>
        <p:nvSpPr>
          <p:cNvPr id="4" name="文本框 3">
            <a:extLst>
              <a:ext uri="{FF2B5EF4-FFF2-40B4-BE49-F238E27FC236}">
                <a16:creationId xmlns:a16="http://schemas.microsoft.com/office/drawing/2014/main" id="{6C9D140B-FFB4-44AD-2385-E03031CD4AFE}"/>
              </a:ext>
            </a:extLst>
          </p:cNvPr>
          <p:cNvSpPr txBox="1"/>
          <p:nvPr/>
        </p:nvSpPr>
        <p:spPr>
          <a:xfrm>
            <a:off x="263525" y="174534"/>
            <a:ext cx="11135360" cy="768350"/>
          </a:xfrm>
          <a:prstGeom prst="rect">
            <a:avLst/>
          </a:prstGeom>
          <a:noFill/>
        </p:spPr>
        <p:txBody>
          <a:bodyPr wrap="square" rtlCol="0">
            <a:spAutoFit/>
          </a:bodyPr>
          <a:lstStyle/>
          <a:p>
            <a:r>
              <a:rPr lang="en-US" altLang="zh-CN" sz="4400" b="1" dirty="0"/>
              <a:t>Theoretical Guarantee for MAML</a:t>
            </a:r>
            <a:endParaRPr lang="en-US" altLang="zh-CN" sz="3200" b="1" dirty="0"/>
          </a:p>
        </p:txBody>
      </p:sp>
      <p:pic>
        <p:nvPicPr>
          <p:cNvPr id="3" name="Picture 2">
            <a:extLst>
              <a:ext uri="{FF2B5EF4-FFF2-40B4-BE49-F238E27FC236}">
                <a16:creationId xmlns:a16="http://schemas.microsoft.com/office/drawing/2014/main" id="{94EF8959-F4A1-F5B3-8156-B2FF85FD241B}"/>
              </a:ext>
            </a:extLst>
          </p:cNvPr>
          <p:cNvPicPr>
            <a:picLocks noChangeAspect="1"/>
          </p:cNvPicPr>
          <p:nvPr/>
        </p:nvPicPr>
        <p:blipFill>
          <a:blip r:embed="rId2"/>
          <a:stretch>
            <a:fillRect/>
          </a:stretch>
        </p:blipFill>
        <p:spPr>
          <a:xfrm>
            <a:off x="1500498" y="1528568"/>
            <a:ext cx="9191004" cy="3800863"/>
          </a:xfrm>
          <a:prstGeom prst="rect">
            <a:avLst/>
          </a:prstGeom>
        </p:spPr>
      </p:pic>
      <p:sp>
        <p:nvSpPr>
          <p:cNvPr id="6" name="Slide Number Placeholder 5">
            <a:extLst>
              <a:ext uri="{FF2B5EF4-FFF2-40B4-BE49-F238E27FC236}">
                <a16:creationId xmlns:a16="http://schemas.microsoft.com/office/drawing/2014/main" id="{EE4D1256-42E5-E680-0CB1-9334A59EA49D}"/>
              </a:ext>
            </a:extLst>
          </p:cNvPr>
          <p:cNvSpPr>
            <a:spLocks noGrp="1"/>
          </p:cNvSpPr>
          <p:nvPr>
            <p:ph type="sldNum" sz="quarter" idx="12"/>
          </p:nvPr>
        </p:nvSpPr>
        <p:spPr/>
        <p:txBody>
          <a:bodyPr/>
          <a:lstStyle/>
          <a:p>
            <a:fld id="{ECA03D91-7C3F-6147-A41D-E5F3046DCF3C}" type="slidenum">
              <a:rPr lang="en-US" smtClean="0"/>
              <a:t>17</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9410" y="943975"/>
            <a:ext cx="4348480" cy="5906770"/>
          </a:xfrm>
          <a:prstGeom prst="rect">
            <a:avLst/>
          </a:prstGeom>
        </p:spPr>
      </p:pic>
      <p:sp>
        <p:nvSpPr>
          <p:cNvPr id="4" name="文本框 3"/>
          <p:cNvSpPr txBox="1"/>
          <p:nvPr/>
        </p:nvSpPr>
        <p:spPr>
          <a:xfrm>
            <a:off x="5649912" y="1691005"/>
            <a:ext cx="5964555" cy="3692525"/>
          </a:xfrm>
          <a:prstGeom prst="rect">
            <a:avLst/>
          </a:prstGeom>
          <a:noFill/>
        </p:spPr>
        <p:txBody>
          <a:bodyPr wrap="square" rtlCol="0">
            <a:spAutoFit/>
          </a:bodyPr>
          <a:lstStyle/>
          <a:p>
            <a:r>
              <a:rPr lang="en-US" altLang="zh-CN" b="1" dirty="0"/>
              <a:t>Idea: </a:t>
            </a:r>
            <a:r>
              <a:rPr lang="en-US" altLang="zh-CN" dirty="0"/>
              <a:t>Mimic the real train-test domain shift</a:t>
            </a:r>
          </a:p>
          <a:p>
            <a:endParaRPr lang="en-US" altLang="zh-CN" dirty="0"/>
          </a:p>
          <a:p>
            <a:r>
              <a:rPr lang="en-US" altLang="zh-CN" b="1" dirty="0"/>
              <a:t>1-3:</a:t>
            </a:r>
          </a:p>
          <a:p>
            <a:r>
              <a:rPr lang="en-US" altLang="zh-CN" dirty="0"/>
              <a:t>Randomly pick out two training domains</a:t>
            </a:r>
          </a:p>
          <a:p>
            <a:endParaRPr lang="en-US" altLang="zh-CN" dirty="0"/>
          </a:p>
          <a:p>
            <a:r>
              <a:rPr lang="en-US" altLang="zh-CN" b="1" dirty="0"/>
              <a:t>4-7:</a:t>
            </a:r>
          </a:p>
          <a:p>
            <a:r>
              <a:rPr lang="en-US" altLang="zh-CN" dirty="0"/>
              <a:t>Virtually train a θ’ through an entire MAML algorithm based on the first domain</a:t>
            </a:r>
          </a:p>
          <a:p>
            <a:endParaRPr lang="en-US" altLang="zh-CN" dirty="0"/>
          </a:p>
          <a:p>
            <a:r>
              <a:rPr lang="en-US" altLang="zh-CN" b="1" dirty="0"/>
              <a:t>8-10 </a:t>
            </a:r>
            <a:r>
              <a:rPr lang="en-US" altLang="zh-CN" dirty="0"/>
              <a:t>(</a:t>
            </a:r>
            <a:r>
              <a:rPr lang="en-US" altLang="zh-CN" dirty="0">
                <a:solidFill>
                  <a:srgbClr val="0070C0"/>
                </a:solidFill>
                <a:sym typeface="+mn-ea"/>
              </a:rPr>
              <a:t>Mimic the real train-test domain shift</a:t>
            </a:r>
            <a:r>
              <a:rPr lang="en-US" altLang="zh-CN" dirty="0"/>
              <a:t>):</a:t>
            </a:r>
          </a:p>
          <a:p>
            <a:r>
              <a:rPr lang="en-US" altLang="zh-CN" dirty="0"/>
              <a:t>Treat </a:t>
            </a:r>
            <a:r>
              <a:rPr lang="en-US" altLang="zh-CN" dirty="0">
                <a:sym typeface="+mn-ea"/>
              </a:rPr>
              <a:t>θ’ as the initialization of the second domain;</a:t>
            </a:r>
          </a:p>
          <a:p>
            <a:r>
              <a:rPr lang="en-US" altLang="zh-CN" dirty="0"/>
              <a:t>Do the fine-tuning on the second domain;</a:t>
            </a:r>
          </a:p>
          <a:p>
            <a:r>
              <a:rPr lang="en-US" altLang="zh-CN" dirty="0"/>
              <a:t>Derive the loss </a:t>
            </a:r>
            <a:r>
              <a:rPr lang="en-US" altLang="zh-CN" b="1" i="1" dirty="0"/>
              <a:t>L</a:t>
            </a:r>
          </a:p>
        </p:txBody>
      </p:sp>
      <p:sp>
        <p:nvSpPr>
          <p:cNvPr id="9" name="文本框 8">
            <a:extLst>
              <a:ext uri="{FF2B5EF4-FFF2-40B4-BE49-F238E27FC236}">
                <a16:creationId xmlns:a16="http://schemas.microsoft.com/office/drawing/2014/main" id="{F6AA8170-D327-4F29-5D12-096B543D0B19}"/>
              </a:ext>
            </a:extLst>
          </p:cNvPr>
          <p:cNvSpPr txBox="1"/>
          <p:nvPr/>
        </p:nvSpPr>
        <p:spPr>
          <a:xfrm>
            <a:off x="263525" y="174534"/>
            <a:ext cx="11664950" cy="769441"/>
          </a:xfrm>
          <a:prstGeom prst="rect">
            <a:avLst/>
          </a:prstGeom>
          <a:noFill/>
        </p:spPr>
        <p:txBody>
          <a:bodyPr wrap="square" rtlCol="0">
            <a:spAutoFit/>
          </a:bodyPr>
          <a:lstStyle/>
          <a:p>
            <a:r>
              <a:rPr lang="en-US" altLang="zh-CN" sz="4400" b="1" dirty="0"/>
              <a:t>Algorithm </a:t>
            </a:r>
            <a:r>
              <a:rPr lang="en-US" altLang="zh-CN" sz="3200" b="1" dirty="0"/>
              <a:t>——MAML with Domain Generalization </a:t>
            </a:r>
            <a:r>
              <a:rPr lang="en-US" altLang="zh-CN" sz="3200" b="1" i="1" dirty="0"/>
              <a:t>(MAML-DG)</a:t>
            </a:r>
          </a:p>
        </p:txBody>
      </p:sp>
      <p:sp>
        <p:nvSpPr>
          <p:cNvPr id="12" name="箭头: 右 11">
            <a:extLst>
              <a:ext uri="{FF2B5EF4-FFF2-40B4-BE49-F238E27FC236}">
                <a16:creationId xmlns:a16="http://schemas.microsoft.com/office/drawing/2014/main" id="{E3CCB26D-9C0B-2951-25F0-6481DD9D3B0A}"/>
              </a:ext>
            </a:extLst>
          </p:cNvPr>
          <p:cNvSpPr/>
          <p:nvPr/>
        </p:nvSpPr>
        <p:spPr>
          <a:xfrm>
            <a:off x="4811395" y="2940084"/>
            <a:ext cx="449634" cy="241865"/>
          </a:xfrm>
          <a:prstGeom prst="rightArrow">
            <a:avLst/>
          </a:prstGeom>
          <a:solidFill>
            <a:srgbClr val="07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71F6A92F-EACA-600E-0E6D-708B257531AE}"/>
              </a:ext>
            </a:extLst>
          </p:cNvPr>
          <p:cNvGrpSpPr/>
          <p:nvPr/>
        </p:nvGrpSpPr>
        <p:grpSpPr>
          <a:xfrm>
            <a:off x="5261029" y="5838277"/>
            <a:ext cx="6393180" cy="707886"/>
            <a:chOff x="5435600" y="5838277"/>
            <a:chExt cx="6393180" cy="707886"/>
          </a:xfrm>
        </p:grpSpPr>
        <p:sp>
          <p:nvSpPr>
            <p:cNvPr id="5" name="文本框 4"/>
            <p:cNvSpPr txBox="1"/>
            <p:nvPr/>
          </p:nvSpPr>
          <p:spPr>
            <a:xfrm>
              <a:off x="5528400" y="5838277"/>
              <a:ext cx="6210027" cy="707886"/>
            </a:xfrm>
            <a:prstGeom prst="rect">
              <a:avLst/>
            </a:prstGeom>
            <a:noFill/>
          </p:spPr>
          <p:txBody>
            <a:bodyPr wrap="square" rtlCol="0">
              <a:spAutoFit/>
            </a:bodyPr>
            <a:lstStyle/>
            <a:p>
              <a:r>
                <a:rPr lang="en-US" altLang="zh-CN" sz="2000" dirty="0"/>
                <a:t>By minimizing </a:t>
              </a:r>
              <a:r>
                <a:rPr lang="en-US" altLang="zh-CN" sz="2000" b="1" i="1" dirty="0"/>
                <a:t>L</a:t>
              </a:r>
              <a:r>
                <a:rPr lang="en-US" altLang="zh-CN" sz="2000" dirty="0"/>
                <a:t>,  we have guaranteed that the learned </a:t>
              </a:r>
              <a:r>
                <a:rPr lang="en-US" altLang="zh-CN" sz="2000" b="1" dirty="0"/>
                <a:t>θ*</a:t>
              </a:r>
              <a:r>
                <a:rPr lang="en-US" altLang="zh-CN" sz="2000" dirty="0"/>
                <a:t> can converge to a new test domain very quickly </a:t>
              </a:r>
            </a:p>
          </p:txBody>
        </p:sp>
        <p:sp>
          <p:nvSpPr>
            <p:cNvPr id="13" name="矩形: 圆角 12">
              <a:extLst>
                <a:ext uri="{FF2B5EF4-FFF2-40B4-BE49-F238E27FC236}">
                  <a16:creationId xmlns:a16="http://schemas.microsoft.com/office/drawing/2014/main" id="{9C0B7F30-4485-38AB-7C2B-75C6AD9B3586}"/>
                </a:ext>
              </a:extLst>
            </p:cNvPr>
            <p:cNvSpPr/>
            <p:nvPr/>
          </p:nvSpPr>
          <p:spPr>
            <a:xfrm>
              <a:off x="5435600" y="5838277"/>
              <a:ext cx="6393180" cy="707886"/>
            </a:xfrm>
            <a:prstGeom prst="roundRect">
              <a:avLst/>
            </a:prstGeom>
            <a:noFill/>
            <a:ln w="22225">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471714" y="2623185"/>
            <a:ext cx="4236176" cy="805815"/>
          </a:xfrm>
          <a:prstGeom prst="rect">
            <a:avLst/>
          </a:prstGeom>
          <a:noFill/>
          <a:ln w="25400" cap="rnd">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1715" y="3428456"/>
            <a:ext cx="4235525" cy="1162685"/>
          </a:xfrm>
          <a:prstGeom prst="rect">
            <a:avLst/>
          </a:prstGeom>
          <a:noFill/>
          <a:ln w="25400" cap="rnd">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71715" y="4585562"/>
            <a:ext cx="4235525" cy="775019"/>
          </a:xfrm>
          <a:prstGeom prst="rect">
            <a:avLst/>
          </a:prstGeom>
          <a:noFill/>
          <a:ln w="25400" cap="rnd">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Slide Number Placeholder 2">
            <a:extLst>
              <a:ext uri="{FF2B5EF4-FFF2-40B4-BE49-F238E27FC236}">
                <a16:creationId xmlns:a16="http://schemas.microsoft.com/office/drawing/2014/main" id="{6270963B-3EF4-7DD4-B8C4-6BA1D0F61DCA}"/>
              </a:ext>
            </a:extLst>
          </p:cNvPr>
          <p:cNvSpPr>
            <a:spLocks noGrp="1"/>
          </p:cNvSpPr>
          <p:nvPr>
            <p:ph type="sldNum" sz="quarter" idx="12"/>
          </p:nvPr>
        </p:nvSpPr>
        <p:spPr/>
        <p:txBody>
          <a:bodyPr/>
          <a:lstStyle/>
          <a:p>
            <a:fld id="{ECA03D91-7C3F-6147-A41D-E5F3046DCF3C}" type="slidenum">
              <a:rPr lang="en-US" smtClean="0"/>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7" grpId="0" bldLvl="0" animBg="1"/>
      <p:bldP spid="7" grpId="1" bldLvl="0" animBg="1"/>
      <p:bldP spid="8" grpId="0" bldLvl="0" animBg="1"/>
      <p:bldP spid="8" grpId="1"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9A8E871-08D0-B175-6CCA-99B1C0B3688F}"/>
              </a:ext>
            </a:extLst>
          </p:cNvPr>
          <p:cNvSpPr txBox="1"/>
          <p:nvPr/>
        </p:nvSpPr>
        <p:spPr>
          <a:xfrm>
            <a:off x="964198" y="3167390"/>
            <a:ext cx="2272684" cy="646331"/>
          </a:xfrm>
          <a:prstGeom prst="rect">
            <a:avLst/>
          </a:prstGeom>
          <a:noFill/>
        </p:spPr>
        <p:txBody>
          <a:bodyPr wrap="square" rtlCol="0">
            <a:spAutoFit/>
          </a:bodyPr>
          <a:lstStyle/>
          <a:p>
            <a:pPr algn="ctr"/>
            <a:r>
              <a:rPr lang="en-US" altLang="zh-CN" sz="3600" b="1" dirty="0">
                <a:solidFill>
                  <a:srgbClr val="076572"/>
                </a:solidFill>
                <a:latin typeface="Impact" panose="020B0806030902050204" pitchFamily="34" charset="0"/>
                <a:cs typeface="Times New Roman" panose="02020603050405020304" pitchFamily="18" charset="0"/>
              </a:rPr>
              <a:t>Content</a:t>
            </a:r>
            <a:endParaRPr lang="zh-CN" altLang="en-US" sz="3600" b="1" dirty="0">
              <a:solidFill>
                <a:srgbClr val="076572"/>
              </a:solidFill>
              <a:latin typeface="Impact" panose="020B0806030902050204" pitchFamily="34" charset="0"/>
              <a:cs typeface="Times New Roman" panose="02020603050405020304" pitchFamily="18" charset="0"/>
            </a:endParaRPr>
          </a:p>
        </p:txBody>
      </p:sp>
      <p:graphicFrame>
        <p:nvGraphicFramePr>
          <p:cNvPr id="9" name="Diagram 8">
            <a:extLst>
              <a:ext uri="{FF2B5EF4-FFF2-40B4-BE49-F238E27FC236}">
                <a16:creationId xmlns:a16="http://schemas.microsoft.com/office/drawing/2014/main" id="{97E247B1-DE66-B27D-D9FE-658D24BFED44}"/>
              </a:ext>
            </a:extLst>
          </p:cNvPr>
          <p:cNvGraphicFramePr/>
          <p:nvPr>
            <p:extLst>
              <p:ext uri="{D42A27DB-BD31-4B8C-83A1-F6EECF244321}">
                <p14:modId xmlns:p14="http://schemas.microsoft.com/office/powerpoint/2010/main" val="1508415479"/>
              </p:ext>
            </p:extLst>
          </p:nvPr>
        </p:nvGraphicFramePr>
        <p:xfrm>
          <a:off x="4184953" y="1022833"/>
          <a:ext cx="6441440" cy="4812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Slide Number Placeholder 11">
            <a:extLst>
              <a:ext uri="{FF2B5EF4-FFF2-40B4-BE49-F238E27FC236}">
                <a16:creationId xmlns:a16="http://schemas.microsoft.com/office/drawing/2014/main" id="{8E047BAA-A408-F64B-3595-417850B9137A}"/>
              </a:ext>
            </a:extLst>
          </p:cNvPr>
          <p:cNvSpPr>
            <a:spLocks noGrp="1"/>
          </p:cNvSpPr>
          <p:nvPr>
            <p:ph type="sldNum" sz="quarter" idx="12"/>
          </p:nvPr>
        </p:nvSpPr>
        <p:spPr/>
        <p:txBody>
          <a:bodyPr/>
          <a:lstStyle/>
          <a:p>
            <a:fld id="{5DD3DB80-B894-403A-B48E-6FDC1A72010E}" type="slidenum">
              <a:rPr lang="zh-CN" altLang="en-US" smtClean="0"/>
              <a:pPr/>
              <a:t>1</a:t>
            </a:fld>
            <a:endParaRPr lang="zh-CN" altLang="en-US"/>
          </a:p>
        </p:txBody>
      </p:sp>
    </p:spTree>
    <p:extLst>
      <p:ext uri="{BB962C8B-B14F-4D97-AF65-F5344CB8AC3E}">
        <p14:creationId xmlns:p14="http://schemas.microsoft.com/office/powerpoint/2010/main" val="3465183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1487" y="2177143"/>
            <a:ext cx="7964964" cy="1318715"/>
          </a:xfrm>
        </p:spPr>
        <p:txBody>
          <a:bodyPr>
            <a:normAutofit/>
          </a:bodyPr>
          <a:lstStyle/>
          <a:p>
            <a:r>
              <a:rPr lang="en-US" altLang="zh-CN" sz="5400" dirty="0">
                <a:solidFill>
                  <a:schemeClr val="accent1">
                    <a:lumMod val="75000"/>
                  </a:schemeClr>
                </a:solidFill>
                <a:latin typeface="+mn-lt"/>
              </a:rPr>
              <a:t>Results</a:t>
            </a:r>
            <a:endParaRPr lang="zh-CN" altLang="en-US" sz="5400" dirty="0">
              <a:solidFill>
                <a:schemeClr val="accent1">
                  <a:lumMod val="75000"/>
                </a:schemeClr>
              </a:solidFill>
              <a:latin typeface="+mn-lt"/>
            </a:endParaRPr>
          </a:p>
        </p:txBody>
      </p:sp>
      <p:cxnSp>
        <p:nvCxnSpPr>
          <p:cNvPr id="8" name="直接连接符 7">
            <a:extLst>
              <a:ext uri="{FF2B5EF4-FFF2-40B4-BE49-F238E27FC236}">
                <a16:creationId xmlns:a16="http://schemas.microsoft.com/office/drawing/2014/main" id="{DB04AC42-8B03-48E2-A2A5-4E320475C485}"/>
              </a:ext>
            </a:extLst>
          </p:cNvPr>
          <p:cNvCxnSpPr/>
          <p:nvPr/>
        </p:nvCxnSpPr>
        <p:spPr>
          <a:xfrm>
            <a:off x="3784600" y="3580887"/>
            <a:ext cx="77124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485A158-4659-4708-BAB2-E19EC0B389EC}"/>
              </a:ext>
            </a:extLst>
          </p:cNvPr>
          <p:cNvSpPr txBox="1"/>
          <p:nvPr/>
        </p:nvSpPr>
        <p:spPr>
          <a:xfrm>
            <a:off x="1382871" y="3038611"/>
            <a:ext cx="1122204" cy="975715"/>
          </a:xfrm>
          <a:prstGeom prst="rect">
            <a:avLst/>
          </a:prstGeom>
          <a:noFill/>
          <a:ln w="117475">
            <a:noFill/>
          </a:ln>
        </p:spPr>
        <p:txBody>
          <a:bodyPr wrap="none" rtlCol="0">
            <a:prstTxWarp prst="textPlain">
              <a:avLst/>
            </a:prstTxWarp>
            <a:spAutoFit/>
          </a:bodyPr>
          <a:lstStyle/>
          <a:p>
            <a:r>
              <a:rPr lang="en-US" altLang="zh-CN" spc="100" dirty="0">
                <a:solidFill>
                  <a:srgbClr val="076572"/>
                </a:solidFill>
                <a:latin typeface="Impact" panose="020B0806030902050204" pitchFamily="34" charset="0"/>
                <a:cs typeface="Arial" panose="020B0604020202020204" pitchFamily="34" charset="0"/>
              </a:rPr>
              <a:t>04</a:t>
            </a:r>
            <a:endParaRPr lang="zh-CN" altLang="en-US" spc="100" dirty="0">
              <a:solidFill>
                <a:srgbClr val="076572"/>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18BBE308-CD3A-AE4A-31CF-066CDFEC1381}"/>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Tree>
    <p:extLst>
      <p:ext uri="{BB962C8B-B14F-4D97-AF65-F5344CB8AC3E}">
        <p14:creationId xmlns:p14="http://schemas.microsoft.com/office/powerpoint/2010/main" val="357125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4660" y="1342571"/>
            <a:ext cx="11282680" cy="4818742"/>
          </a:xfrm>
          <a:prstGeom prst="rect">
            <a:avLst/>
          </a:prstGeom>
          <a:noFill/>
        </p:spPr>
        <p:txBody>
          <a:bodyPr wrap="square" rtlCol="0">
            <a:noAutofit/>
          </a:bodyPr>
          <a:lstStyle/>
          <a:p>
            <a:pPr marL="342900" indent="-342900">
              <a:buFont typeface="Wingdings" panose="05000000000000000000" pitchFamily="2" charset="2"/>
              <a:buChar char="Ø"/>
            </a:pPr>
            <a:r>
              <a:rPr lang="en-US" altLang="zh-CN" sz="2300" b="1" dirty="0"/>
              <a:t>Training-task</a:t>
            </a:r>
            <a:r>
              <a:rPr lang="en-US" altLang="zh-CN" sz="2300" dirty="0"/>
              <a:t> format: 3-way; 2-shot for support set; 3-shot for query set</a:t>
            </a:r>
          </a:p>
          <a:p>
            <a:pPr marL="342900" indent="-342900">
              <a:buFont typeface="Wingdings" panose="05000000000000000000" pitchFamily="2" charset="2"/>
              <a:buChar char="Ø"/>
            </a:pPr>
            <a:r>
              <a:rPr lang="en-US" altLang="zh-CN" sz="2300" b="1" dirty="0"/>
              <a:t>Test-task</a:t>
            </a:r>
            <a:r>
              <a:rPr lang="en-US" altLang="zh-CN" sz="2300" dirty="0"/>
              <a:t> format: 5-way; 3-shot for support set; 5-shot for query set</a:t>
            </a:r>
          </a:p>
          <a:p>
            <a:endParaRPr lang="en-US" altLang="zh-CN" sz="2300" dirty="0"/>
          </a:p>
          <a:p>
            <a:pPr marL="342900" indent="-342900">
              <a:buFont typeface="Wingdings" panose="05000000000000000000" pitchFamily="2" charset="2"/>
              <a:buChar char="Ø"/>
            </a:pPr>
            <a:r>
              <a:rPr lang="en-US" altLang="zh-CN" sz="2300" b="1" dirty="0"/>
              <a:t>Dataset:</a:t>
            </a:r>
            <a:endParaRPr lang="en-US" altLang="zh-CN" sz="2300" dirty="0"/>
          </a:p>
          <a:p>
            <a:pPr marL="342900" indent="-342900">
              <a:buFont typeface="Arial" panose="020B0604020202020204" pitchFamily="34" charset="0"/>
              <a:buChar char="•"/>
            </a:pPr>
            <a:r>
              <a:rPr lang="en-US" altLang="zh-CN" sz="2300" dirty="0"/>
              <a:t>CSI images with size 50*50;</a:t>
            </a:r>
          </a:p>
          <a:p>
            <a:pPr marL="342900" indent="-342900">
              <a:buFont typeface="Arial" panose="020B0604020202020204" pitchFamily="34" charset="0"/>
              <a:buChar char="•"/>
            </a:pPr>
            <a:r>
              <a:rPr lang="en-US" altLang="zh-CN" sz="2300" dirty="0"/>
              <a:t>The number of labels: 75</a:t>
            </a:r>
          </a:p>
          <a:p>
            <a:pPr marL="342900" indent="-342900">
              <a:buFont typeface="Arial" panose="020B0604020202020204" pitchFamily="34" charset="0"/>
              <a:buChar char="•"/>
            </a:pPr>
            <a:r>
              <a:rPr lang="en-US" altLang="zh-CN" sz="2300" dirty="0"/>
              <a:t>The number of environments (dates): 6</a:t>
            </a:r>
          </a:p>
          <a:p>
            <a:endParaRPr lang="en-US" altLang="zh-CN" sz="2300" dirty="0"/>
          </a:p>
          <a:p>
            <a:pPr marL="342900" indent="-342900">
              <a:buFont typeface="Wingdings" panose="05000000000000000000" pitchFamily="2" charset="2"/>
              <a:buChar char="Ø"/>
            </a:pPr>
            <a:r>
              <a:rPr lang="en-US" altLang="zh-CN" sz="2300" b="1" dirty="0"/>
              <a:t>Training and Test Procedure:</a:t>
            </a:r>
            <a:endParaRPr lang="en-US" altLang="zh-CN" sz="2300" dirty="0"/>
          </a:p>
          <a:p>
            <a:pPr marL="360000"/>
            <a:r>
              <a:rPr lang="en-US" altLang="zh-CN" sz="2300" dirty="0"/>
              <a:t>To test on tasks from date A, we use the data from all other dates for training. Then for the test task from date A, we use its support set containing only 3 samples for each label to do the fine-tuning, and then use its query set containing 5 samples for each label to test the accuracy.</a:t>
            </a:r>
          </a:p>
        </p:txBody>
      </p:sp>
      <p:sp>
        <p:nvSpPr>
          <p:cNvPr id="2" name="文本框 1">
            <a:extLst>
              <a:ext uri="{FF2B5EF4-FFF2-40B4-BE49-F238E27FC236}">
                <a16:creationId xmlns:a16="http://schemas.microsoft.com/office/drawing/2014/main" id="{FA4CF5B6-6100-4536-5EA4-4BD5ADE9B0D6}"/>
              </a:ext>
            </a:extLst>
          </p:cNvPr>
          <p:cNvSpPr txBox="1"/>
          <p:nvPr/>
        </p:nvSpPr>
        <p:spPr>
          <a:xfrm>
            <a:off x="263525" y="174534"/>
            <a:ext cx="11664950" cy="769441"/>
          </a:xfrm>
          <a:prstGeom prst="rect">
            <a:avLst/>
          </a:prstGeom>
          <a:noFill/>
        </p:spPr>
        <p:txBody>
          <a:bodyPr wrap="square" rtlCol="0">
            <a:spAutoFit/>
          </a:bodyPr>
          <a:lstStyle/>
          <a:p>
            <a:r>
              <a:rPr lang="en-US" altLang="zh-CN" sz="4400" b="1" dirty="0"/>
              <a:t>Our Experiments</a:t>
            </a:r>
            <a:endParaRPr lang="en-US" altLang="zh-CN" sz="3200" b="1" i="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CD5D94E-FCB4-247D-FA77-BB890A07A02A}"/>
              </a:ext>
            </a:extLst>
          </p:cNvPr>
          <p:cNvGrpSpPr/>
          <p:nvPr/>
        </p:nvGrpSpPr>
        <p:grpSpPr>
          <a:xfrm>
            <a:off x="159656" y="1698355"/>
            <a:ext cx="5775793" cy="4443901"/>
            <a:chOff x="190751" y="1584508"/>
            <a:chExt cx="5060513" cy="3856244"/>
          </a:xfrm>
        </p:grpSpPr>
        <p:pic>
          <p:nvPicPr>
            <p:cNvPr id="4" name="图片 3" descr="accuracy_00"/>
            <p:cNvPicPr>
              <a:picLocks noChangeAspect="1"/>
            </p:cNvPicPr>
            <p:nvPr/>
          </p:nvPicPr>
          <p:blipFill rotWithShape="1">
            <a:blip r:embed="rId3"/>
            <a:srcRect l="3311" t="10338" r="8844"/>
            <a:stretch/>
          </p:blipFill>
          <p:spPr>
            <a:xfrm>
              <a:off x="190751" y="1584508"/>
              <a:ext cx="5060513" cy="3443422"/>
            </a:xfrm>
            <a:prstGeom prst="rect">
              <a:avLst/>
            </a:prstGeom>
          </p:spPr>
        </p:pic>
        <p:sp>
          <p:nvSpPr>
            <p:cNvPr id="5" name="文本框 4"/>
            <p:cNvSpPr txBox="1"/>
            <p:nvPr/>
          </p:nvSpPr>
          <p:spPr>
            <a:xfrm>
              <a:off x="2250789" y="5093552"/>
              <a:ext cx="940435" cy="347200"/>
            </a:xfrm>
            <a:prstGeom prst="rect">
              <a:avLst/>
            </a:prstGeom>
            <a:noFill/>
          </p:spPr>
          <p:txBody>
            <a:bodyPr wrap="square" rtlCol="0">
              <a:spAutoFit/>
            </a:bodyPr>
            <a:lstStyle/>
            <a:p>
              <a:pPr algn="ctr"/>
              <a:r>
                <a:rPr lang="en-US" altLang="zh-CN" sz="2000" b="1" dirty="0"/>
                <a:t>Figure 1</a:t>
              </a:r>
            </a:p>
          </p:txBody>
        </p:sp>
      </p:grpSp>
      <p:sp>
        <p:nvSpPr>
          <p:cNvPr id="2" name="文本框 1">
            <a:extLst>
              <a:ext uri="{FF2B5EF4-FFF2-40B4-BE49-F238E27FC236}">
                <a16:creationId xmlns:a16="http://schemas.microsoft.com/office/drawing/2014/main" id="{1C07A12E-5CBF-753C-0E48-F1A7E6AD9D20}"/>
              </a:ext>
            </a:extLst>
          </p:cNvPr>
          <p:cNvSpPr txBox="1"/>
          <p:nvPr/>
        </p:nvSpPr>
        <p:spPr>
          <a:xfrm>
            <a:off x="263525" y="174534"/>
            <a:ext cx="11664950" cy="769441"/>
          </a:xfrm>
          <a:prstGeom prst="rect">
            <a:avLst/>
          </a:prstGeom>
          <a:noFill/>
        </p:spPr>
        <p:txBody>
          <a:bodyPr wrap="square" rtlCol="0">
            <a:spAutoFit/>
          </a:bodyPr>
          <a:lstStyle/>
          <a:p>
            <a:r>
              <a:rPr lang="en-US" altLang="zh-CN" sz="4400" b="1" dirty="0"/>
              <a:t>Results</a:t>
            </a:r>
            <a:endParaRPr lang="en-US" altLang="zh-CN" sz="3200" b="1" i="1" dirty="0"/>
          </a:p>
        </p:txBody>
      </p:sp>
      <p:grpSp>
        <p:nvGrpSpPr>
          <p:cNvPr id="12" name="组合 11">
            <a:extLst>
              <a:ext uri="{FF2B5EF4-FFF2-40B4-BE49-F238E27FC236}">
                <a16:creationId xmlns:a16="http://schemas.microsoft.com/office/drawing/2014/main" id="{DA2BF887-CC97-37B9-8A87-BDBE519A47C0}"/>
              </a:ext>
            </a:extLst>
          </p:cNvPr>
          <p:cNvGrpSpPr/>
          <p:nvPr/>
        </p:nvGrpSpPr>
        <p:grpSpPr>
          <a:xfrm>
            <a:off x="6096000" y="1628455"/>
            <a:ext cx="5884650" cy="3894413"/>
            <a:chOff x="6190343" y="2099986"/>
            <a:chExt cx="5884650" cy="3894413"/>
          </a:xfrm>
        </p:grpSpPr>
        <p:sp>
          <p:nvSpPr>
            <p:cNvPr id="6" name="文本框 5"/>
            <p:cNvSpPr txBox="1"/>
            <p:nvPr>
              <p:custDataLst>
                <p:tags r:id="rId1"/>
              </p:custDataLst>
            </p:nvPr>
          </p:nvSpPr>
          <p:spPr>
            <a:xfrm>
              <a:off x="6307350" y="2169886"/>
              <a:ext cx="5767643" cy="3708708"/>
            </a:xfrm>
            <a:prstGeom prst="rect">
              <a:avLst/>
            </a:prstGeom>
            <a:noFill/>
          </p:spPr>
          <p:txBody>
            <a:bodyPr wrap="square" rtlCol="0">
              <a:spAutoFit/>
            </a:bodyPr>
            <a:lstStyle/>
            <a:p>
              <a:pPr marL="342900" indent="-342900">
                <a:spcAft>
                  <a:spcPts val="300"/>
                </a:spcAft>
                <a:buFont typeface="Wingdings" panose="05000000000000000000" pitchFamily="2" charset="2"/>
                <a:buChar char="Ø"/>
              </a:pPr>
              <a:r>
                <a:rPr lang="en-US" altLang="zh-CN" sz="2500" dirty="0"/>
                <a:t>MAML-DG demonstrates the best performance (Accuracy &gt; 95%)</a:t>
              </a:r>
            </a:p>
            <a:p>
              <a:pPr marL="342900" indent="-342900">
                <a:spcAft>
                  <a:spcPts val="300"/>
                </a:spcAft>
                <a:buFont typeface="Wingdings" panose="05000000000000000000" pitchFamily="2" charset="2"/>
                <a:buChar char="Ø"/>
              </a:pPr>
              <a:r>
                <a:rPr lang="en-US" altLang="zh-CN" sz="2500" dirty="0"/>
                <a:t>MAML is inferior to MAML-DG, but the accuracy is still high</a:t>
              </a:r>
            </a:p>
            <a:p>
              <a:pPr marL="342900" indent="-342900">
                <a:spcAft>
                  <a:spcPts val="300"/>
                </a:spcAft>
                <a:buFont typeface="Wingdings" panose="05000000000000000000" pitchFamily="2" charset="2"/>
                <a:buChar char="Ø"/>
              </a:pPr>
              <a:r>
                <a:rPr lang="en-US" altLang="zh-CN" sz="2500" dirty="0"/>
                <a:t>The performance of CNN is the worst</a:t>
              </a:r>
            </a:p>
            <a:p>
              <a:pPr marL="342900" indent="-342900">
                <a:spcAft>
                  <a:spcPts val="300"/>
                </a:spcAft>
                <a:buFont typeface="Wingdings" panose="05000000000000000000" pitchFamily="2" charset="2"/>
                <a:buChar char="Ø"/>
              </a:pPr>
              <a:r>
                <a:rPr lang="en-US" altLang="zh-CN" sz="2500" dirty="0"/>
                <a:t>CNN requires larger training steps to converge</a:t>
              </a:r>
            </a:p>
            <a:p>
              <a:pPr marL="360000">
                <a:spcAft>
                  <a:spcPts val="300"/>
                </a:spcAft>
              </a:pPr>
              <a:r>
                <a:rPr lang="en-US" altLang="zh-CN" sz="2500" dirty="0"/>
                <a:t>(Here we did the </a:t>
              </a:r>
              <a:r>
                <a:rPr lang="en-US" altLang="zh-CN" sz="2500" dirty="0">
                  <a:solidFill>
                    <a:srgbClr val="FF0000"/>
                  </a:solidFill>
                </a:rPr>
                <a:t>fine-tuning to CNN on a large amount of data</a:t>
              </a:r>
              <a:r>
                <a:rPr lang="en-US" altLang="zh-CN" sz="2500" dirty="0"/>
                <a:t>!)</a:t>
              </a:r>
            </a:p>
          </p:txBody>
        </p:sp>
        <p:sp>
          <p:nvSpPr>
            <p:cNvPr id="10" name="矩形: 圆角 9">
              <a:extLst>
                <a:ext uri="{FF2B5EF4-FFF2-40B4-BE49-F238E27FC236}">
                  <a16:creationId xmlns:a16="http://schemas.microsoft.com/office/drawing/2014/main" id="{1199A8ED-F4D2-F2DB-7843-7DD275A9BE26}"/>
                </a:ext>
              </a:extLst>
            </p:cNvPr>
            <p:cNvSpPr/>
            <p:nvPr/>
          </p:nvSpPr>
          <p:spPr>
            <a:xfrm>
              <a:off x="6190343" y="2099986"/>
              <a:ext cx="5884650" cy="3894413"/>
            </a:xfrm>
            <a:prstGeom prst="roundRect">
              <a:avLst>
                <a:gd name="adj" fmla="val 7120"/>
              </a:avLst>
            </a:prstGeom>
            <a:noFill/>
            <a:ln w="22225">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67582" y="1603829"/>
            <a:ext cx="5963103" cy="4058636"/>
          </a:xfrm>
          <a:prstGeom prst="rect">
            <a:avLst/>
          </a:prstGeom>
        </p:spPr>
      </p:pic>
      <p:sp>
        <p:nvSpPr>
          <p:cNvPr id="4" name="文本框 3">
            <a:extLst>
              <a:ext uri="{FF2B5EF4-FFF2-40B4-BE49-F238E27FC236}">
                <a16:creationId xmlns:a16="http://schemas.microsoft.com/office/drawing/2014/main" id="{0A2FD337-7BD0-8914-818C-1CE566CBAFAE}"/>
              </a:ext>
            </a:extLst>
          </p:cNvPr>
          <p:cNvSpPr txBox="1"/>
          <p:nvPr/>
        </p:nvSpPr>
        <p:spPr>
          <a:xfrm>
            <a:off x="263525" y="174534"/>
            <a:ext cx="11664950" cy="769441"/>
          </a:xfrm>
          <a:prstGeom prst="rect">
            <a:avLst/>
          </a:prstGeom>
          <a:noFill/>
        </p:spPr>
        <p:txBody>
          <a:bodyPr wrap="square" rtlCol="0">
            <a:spAutoFit/>
          </a:bodyPr>
          <a:lstStyle/>
          <a:p>
            <a:r>
              <a:rPr lang="en-US" altLang="zh-CN" sz="4400" b="1" dirty="0"/>
              <a:t>Results</a:t>
            </a:r>
            <a:endParaRPr lang="en-US" altLang="zh-CN" sz="3200" b="1" i="1" dirty="0"/>
          </a:p>
        </p:txBody>
      </p:sp>
      <p:grpSp>
        <p:nvGrpSpPr>
          <p:cNvPr id="10" name="组合 9">
            <a:extLst>
              <a:ext uri="{FF2B5EF4-FFF2-40B4-BE49-F238E27FC236}">
                <a16:creationId xmlns:a16="http://schemas.microsoft.com/office/drawing/2014/main" id="{2C3761EE-A0E1-9DA1-2835-B93D308874B8}"/>
              </a:ext>
            </a:extLst>
          </p:cNvPr>
          <p:cNvGrpSpPr/>
          <p:nvPr/>
        </p:nvGrpSpPr>
        <p:grpSpPr>
          <a:xfrm>
            <a:off x="6371770" y="2510972"/>
            <a:ext cx="5663587" cy="2024742"/>
            <a:chOff x="6408056" y="2307772"/>
            <a:chExt cx="5663587" cy="2024742"/>
          </a:xfrm>
        </p:grpSpPr>
        <p:sp>
          <p:nvSpPr>
            <p:cNvPr id="3" name="文本框 2"/>
            <p:cNvSpPr txBox="1"/>
            <p:nvPr/>
          </p:nvSpPr>
          <p:spPr>
            <a:xfrm>
              <a:off x="6482602" y="2466063"/>
              <a:ext cx="5445873" cy="1708160"/>
            </a:xfrm>
            <a:prstGeom prst="rect">
              <a:avLst/>
            </a:prstGeom>
            <a:noFill/>
          </p:spPr>
          <p:txBody>
            <a:bodyPr wrap="square" rtlCol="0">
              <a:spAutoFit/>
            </a:bodyPr>
            <a:lstStyle/>
            <a:p>
              <a:pPr marL="342900" indent="-342900">
                <a:spcBef>
                  <a:spcPts val="300"/>
                </a:spcBef>
                <a:spcAft>
                  <a:spcPts val="600"/>
                </a:spcAft>
                <a:buFont typeface="Wingdings" panose="05000000000000000000" pitchFamily="2" charset="2"/>
                <a:buChar char="Ø"/>
              </a:pPr>
              <a:r>
                <a:rPr lang="en-US" altLang="zh-CN" sz="2500" b="1" dirty="0"/>
                <a:t>The CNN is fine-tuned on </a:t>
              </a:r>
              <a:r>
                <a:rPr lang="en-US" altLang="zh-CN" sz="2500" b="1" dirty="0">
                  <a:solidFill>
                    <a:schemeClr val="accent1"/>
                  </a:solidFill>
                </a:rPr>
                <a:t>only 3 data points per label</a:t>
              </a:r>
            </a:p>
            <a:p>
              <a:pPr marL="360000"/>
              <a:r>
                <a:rPr lang="en-US" altLang="zh-CN" sz="2500" dirty="0"/>
                <a:t>(MAML and MAML-DG are also fine-tuned with 3 data points per label)</a:t>
              </a:r>
            </a:p>
          </p:txBody>
        </p:sp>
        <p:sp>
          <p:nvSpPr>
            <p:cNvPr id="6" name="矩形: 圆角 5">
              <a:extLst>
                <a:ext uri="{FF2B5EF4-FFF2-40B4-BE49-F238E27FC236}">
                  <a16:creationId xmlns:a16="http://schemas.microsoft.com/office/drawing/2014/main" id="{99AB1DC9-7762-8374-8716-CDAF803DBAEA}"/>
                </a:ext>
              </a:extLst>
            </p:cNvPr>
            <p:cNvSpPr/>
            <p:nvPr/>
          </p:nvSpPr>
          <p:spPr>
            <a:xfrm>
              <a:off x="6408056" y="2307772"/>
              <a:ext cx="5663587" cy="2024742"/>
            </a:xfrm>
            <a:prstGeom prst="roundRect">
              <a:avLst>
                <a:gd name="adj" fmla="val 16617"/>
              </a:avLst>
            </a:prstGeom>
            <a:noFill/>
            <a:ln w="22225">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6B620DB3-2CD4-9D00-8153-CD996D6A9435}"/>
              </a:ext>
            </a:extLst>
          </p:cNvPr>
          <p:cNvSpPr txBox="1"/>
          <p:nvPr/>
        </p:nvSpPr>
        <p:spPr>
          <a:xfrm>
            <a:off x="2510871" y="5742146"/>
            <a:ext cx="1073361" cy="400110"/>
          </a:xfrm>
          <a:prstGeom prst="rect">
            <a:avLst/>
          </a:prstGeom>
          <a:noFill/>
        </p:spPr>
        <p:txBody>
          <a:bodyPr wrap="square" rtlCol="0">
            <a:spAutoFit/>
          </a:bodyPr>
          <a:lstStyle/>
          <a:p>
            <a:pPr algn="ctr"/>
            <a:r>
              <a:rPr lang="en-US" altLang="zh-CN" sz="2000" b="1" dirty="0"/>
              <a:t>Figure 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fine_tuning_00"/>
          <p:cNvPicPr>
            <a:picLocks noChangeAspect="1"/>
          </p:cNvPicPr>
          <p:nvPr/>
        </p:nvPicPr>
        <p:blipFill rotWithShape="1">
          <a:blip r:embed="rId3"/>
          <a:srcRect l="3014" t="9284" r="8278"/>
          <a:stretch/>
        </p:blipFill>
        <p:spPr>
          <a:xfrm>
            <a:off x="182113" y="1639295"/>
            <a:ext cx="5832476" cy="3971206"/>
          </a:xfrm>
          <a:prstGeom prst="rect">
            <a:avLst/>
          </a:prstGeom>
        </p:spPr>
      </p:pic>
      <p:grpSp>
        <p:nvGrpSpPr>
          <p:cNvPr id="9" name="组合 8">
            <a:extLst>
              <a:ext uri="{FF2B5EF4-FFF2-40B4-BE49-F238E27FC236}">
                <a16:creationId xmlns:a16="http://schemas.microsoft.com/office/drawing/2014/main" id="{4D281A65-BF21-EE59-FA41-7BF28A0207FD}"/>
              </a:ext>
            </a:extLst>
          </p:cNvPr>
          <p:cNvGrpSpPr/>
          <p:nvPr/>
        </p:nvGrpSpPr>
        <p:grpSpPr>
          <a:xfrm>
            <a:off x="6410777" y="2199354"/>
            <a:ext cx="5517698" cy="2851088"/>
            <a:chOff x="4864953" y="2454507"/>
            <a:chExt cx="6960778" cy="2273506"/>
          </a:xfrm>
        </p:grpSpPr>
        <p:sp>
          <p:nvSpPr>
            <p:cNvPr id="6" name="文本框 5"/>
            <p:cNvSpPr txBox="1"/>
            <p:nvPr>
              <p:custDataLst>
                <p:tags r:id="rId1"/>
              </p:custDataLst>
            </p:nvPr>
          </p:nvSpPr>
          <p:spPr>
            <a:xfrm>
              <a:off x="5086287" y="2640255"/>
              <a:ext cx="6705599" cy="1914324"/>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500" dirty="0"/>
                <a:t>MAML and MAML-DG require only 4 gradient steps during fine-tuning to achieve satisfactory accuracy</a:t>
              </a:r>
            </a:p>
            <a:p>
              <a:pPr marL="342900" indent="-342900">
                <a:buFont typeface="Wingdings" panose="05000000000000000000" pitchFamily="2" charset="2"/>
                <a:buChar char="Ø"/>
              </a:pPr>
              <a:endParaRPr lang="en-US" altLang="zh-CN" sz="2500" dirty="0"/>
            </a:p>
            <a:p>
              <a:pPr marL="342900" indent="-342900">
                <a:buFont typeface="Wingdings" panose="05000000000000000000" pitchFamily="2" charset="2"/>
                <a:buChar char="Ø"/>
              </a:pPr>
              <a:r>
                <a:rPr lang="en-US" altLang="zh-CN" sz="2500" dirty="0"/>
                <a:t>MAML-DG can achieve faster convergence compared to MAML</a:t>
              </a:r>
            </a:p>
          </p:txBody>
        </p:sp>
        <p:sp>
          <p:nvSpPr>
            <p:cNvPr id="4" name="矩形: 圆角 3">
              <a:extLst>
                <a:ext uri="{FF2B5EF4-FFF2-40B4-BE49-F238E27FC236}">
                  <a16:creationId xmlns:a16="http://schemas.microsoft.com/office/drawing/2014/main" id="{1199A8ED-F4D2-F2DB-7843-7DD275A9BE26}"/>
                </a:ext>
              </a:extLst>
            </p:cNvPr>
            <p:cNvSpPr/>
            <p:nvPr/>
          </p:nvSpPr>
          <p:spPr>
            <a:xfrm>
              <a:off x="4864953" y="2454507"/>
              <a:ext cx="6960778" cy="2273506"/>
            </a:xfrm>
            <a:prstGeom prst="roundRect">
              <a:avLst>
                <a:gd name="adj" fmla="val 7120"/>
              </a:avLst>
            </a:prstGeom>
            <a:noFill/>
            <a:ln w="22225">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p>
          </p:txBody>
        </p:sp>
      </p:grpSp>
      <p:sp>
        <p:nvSpPr>
          <p:cNvPr id="5" name="文本框 4">
            <a:extLst>
              <a:ext uri="{FF2B5EF4-FFF2-40B4-BE49-F238E27FC236}">
                <a16:creationId xmlns:a16="http://schemas.microsoft.com/office/drawing/2014/main" id="{6F2861F7-CA34-543A-B318-E26BC8DA84A1}"/>
              </a:ext>
            </a:extLst>
          </p:cNvPr>
          <p:cNvSpPr txBox="1"/>
          <p:nvPr/>
        </p:nvSpPr>
        <p:spPr>
          <a:xfrm>
            <a:off x="263525" y="174534"/>
            <a:ext cx="11664950" cy="769441"/>
          </a:xfrm>
          <a:prstGeom prst="rect">
            <a:avLst/>
          </a:prstGeom>
          <a:noFill/>
        </p:spPr>
        <p:txBody>
          <a:bodyPr wrap="square" rtlCol="0">
            <a:spAutoFit/>
          </a:bodyPr>
          <a:lstStyle/>
          <a:p>
            <a:r>
              <a:rPr lang="en-US" altLang="zh-CN" sz="4400" b="1" dirty="0"/>
              <a:t>Results</a:t>
            </a:r>
            <a:endParaRPr lang="en-US" altLang="zh-CN" sz="3200" b="1" i="1" dirty="0"/>
          </a:p>
        </p:txBody>
      </p:sp>
      <p:sp>
        <p:nvSpPr>
          <p:cNvPr id="10" name="文本框 9">
            <a:extLst>
              <a:ext uri="{FF2B5EF4-FFF2-40B4-BE49-F238E27FC236}">
                <a16:creationId xmlns:a16="http://schemas.microsoft.com/office/drawing/2014/main" id="{57E13419-DCE8-4C14-16BE-2C3292CC0272}"/>
              </a:ext>
            </a:extLst>
          </p:cNvPr>
          <p:cNvSpPr txBox="1"/>
          <p:nvPr/>
        </p:nvSpPr>
        <p:spPr>
          <a:xfrm>
            <a:off x="2510871" y="5742146"/>
            <a:ext cx="1073361" cy="400110"/>
          </a:xfrm>
          <a:prstGeom prst="rect">
            <a:avLst/>
          </a:prstGeom>
          <a:noFill/>
        </p:spPr>
        <p:txBody>
          <a:bodyPr wrap="square" rtlCol="0">
            <a:spAutoFit/>
          </a:bodyPr>
          <a:lstStyle/>
          <a:p>
            <a:pPr algn="ctr"/>
            <a:r>
              <a:rPr lang="en-US" altLang="zh-CN" sz="2000" b="1" dirty="0"/>
              <a:t>Figure 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1487" y="2177143"/>
            <a:ext cx="7964964" cy="1318715"/>
          </a:xfrm>
        </p:spPr>
        <p:txBody>
          <a:bodyPr>
            <a:normAutofit/>
          </a:bodyPr>
          <a:lstStyle/>
          <a:p>
            <a:r>
              <a:rPr lang="en-US" altLang="zh-CN" sz="5400" dirty="0">
                <a:solidFill>
                  <a:schemeClr val="accent1">
                    <a:lumMod val="75000"/>
                  </a:schemeClr>
                </a:solidFill>
                <a:latin typeface="+mn-lt"/>
              </a:rPr>
              <a:t>Contributions</a:t>
            </a:r>
            <a:endParaRPr lang="zh-CN" altLang="en-US" sz="5400" dirty="0">
              <a:solidFill>
                <a:schemeClr val="accent1">
                  <a:lumMod val="75000"/>
                </a:schemeClr>
              </a:solidFill>
              <a:latin typeface="+mn-lt"/>
            </a:endParaRPr>
          </a:p>
        </p:txBody>
      </p:sp>
      <p:cxnSp>
        <p:nvCxnSpPr>
          <p:cNvPr id="8" name="直接连接符 7">
            <a:extLst>
              <a:ext uri="{FF2B5EF4-FFF2-40B4-BE49-F238E27FC236}">
                <a16:creationId xmlns:a16="http://schemas.microsoft.com/office/drawing/2014/main" id="{DB04AC42-8B03-48E2-A2A5-4E320475C485}"/>
              </a:ext>
            </a:extLst>
          </p:cNvPr>
          <p:cNvCxnSpPr/>
          <p:nvPr/>
        </p:nvCxnSpPr>
        <p:spPr>
          <a:xfrm>
            <a:off x="3784600" y="3580887"/>
            <a:ext cx="77124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485A158-4659-4708-BAB2-E19EC0B389EC}"/>
              </a:ext>
            </a:extLst>
          </p:cNvPr>
          <p:cNvSpPr txBox="1"/>
          <p:nvPr/>
        </p:nvSpPr>
        <p:spPr>
          <a:xfrm>
            <a:off x="1382871" y="3038611"/>
            <a:ext cx="1122204" cy="975715"/>
          </a:xfrm>
          <a:prstGeom prst="rect">
            <a:avLst/>
          </a:prstGeom>
          <a:noFill/>
          <a:ln w="117475">
            <a:noFill/>
          </a:ln>
        </p:spPr>
        <p:txBody>
          <a:bodyPr wrap="none" rtlCol="0">
            <a:prstTxWarp prst="textPlain">
              <a:avLst/>
            </a:prstTxWarp>
            <a:spAutoFit/>
          </a:bodyPr>
          <a:lstStyle/>
          <a:p>
            <a:r>
              <a:rPr lang="en-US" altLang="zh-CN" spc="100" dirty="0">
                <a:solidFill>
                  <a:srgbClr val="076572"/>
                </a:solidFill>
                <a:latin typeface="Impact" panose="020B0806030902050204" pitchFamily="34" charset="0"/>
                <a:cs typeface="Arial" panose="020B0604020202020204" pitchFamily="34" charset="0"/>
              </a:rPr>
              <a:t>05</a:t>
            </a:r>
            <a:endParaRPr lang="zh-CN" altLang="en-US" spc="100" dirty="0">
              <a:solidFill>
                <a:srgbClr val="076572"/>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46BEF34-06BF-6519-54D4-20438A9A380D}"/>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Tree>
    <p:extLst>
      <p:ext uri="{BB962C8B-B14F-4D97-AF65-F5344CB8AC3E}">
        <p14:creationId xmlns:p14="http://schemas.microsoft.com/office/powerpoint/2010/main" val="213174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81025" y="1360170"/>
            <a:ext cx="11347450" cy="2677656"/>
          </a:xfrm>
          <a:prstGeom prst="rect">
            <a:avLst/>
          </a:prstGeom>
          <a:noFill/>
        </p:spPr>
        <p:txBody>
          <a:bodyPr wrap="square" rtlCol="0">
            <a:spAutoFit/>
          </a:bodyPr>
          <a:lstStyle/>
          <a:p>
            <a:r>
              <a:rPr lang="en-US" altLang="zh-CN" sz="2400" dirty="0"/>
              <a:t>1. Applied MAML to the </a:t>
            </a:r>
            <a:r>
              <a:rPr lang="en-US" altLang="zh-CN" sz="2400" dirty="0" err="1"/>
              <a:t>Widar</a:t>
            </a:r>
            <a:r>
              <a:rPr lang="en-US" altLang="zh-CN" sz="2400" dirty="0"/>
              <a:t> dataset——perform well in different environments with minimal fine-tuning data</a:t>
            </a:r>
          </a:p>
          <a:p>
            <a:endParaRPr lang="en-US" altLang="zh-CN" sz="2400" dirty="0"/>
          </a:p>
          <a:p>
            <a:r>
              <a:rPr lang="en-US" altLang="zh-CN" sz="2400" dirty="0"/>
              <a:t>2. Developed a new algorithm: MAML-DG, which requires fewer training steps to converge and achieves better adaptation abilities than the original MAML algorithm</a:t>
            </a:r>
          </a:p>
          <a:p>
            <a:endParaRPr lang="en-US" altLang="zh-CN" sz="2400" dirty="0"/>
          </a:p>
          <a:p>
            <a:r>
              <a:rPr lang="en-US" altLang="zh-CN" sz="2400" dirty="0"/>
              <a:t>3. Promising prospects! (e.g., smart homes, virtual gaming, and health monitoring)</a:t>
            </a:r>
          </a:p>
        </p:txBody>
      </p:sp>
      <p:pic>
        <p:nvPicPr>
          <p:cNvPr id="4" name="图片 3"/>
          <p:cNvPicPr>
            <a:picLocks noChangeAspect="1"/>
          </p:cNvPicPr>
          <p:nvPr>
            <p:custDataLst>
              <p:tags r:id="rId1"/>
            </p:custDataLst>
          </p:nvPr>
        </p:nvPicPr>
        <p:blipFill>
          <a:blip r:embed="rId4"/>
          <a:stretch>
            <a:fillRect/>
          </a:stretch>
        </p:blipFill>
        <p:spPr>
          <a:xfrm>
            <a:off x="581025" y="4454021"/>
            <a:ext cx="3186430" cy="1939290"/>
          </a:xfrm>
          <a:prstGeom prst="rect">
            <a:avLst/>
          </a:prstGeom>
        </p:spPr>
      </p:pic>
      <p:pic>
        <p:nvPicPr>
          <p:cNvPr id="2" name="图片 1"/>
          <p:cNvPicPr>
            <a:picLocks noChangeAspect="1"/>
          </p:cNvPicPr>
          <p:nvPr>
            <p:custDataLst>
              <p:tags r:id="rId2"/>
            </p:custDataLst>
          </p:nvPr>
        </p:nvPicPr>
        <p:blipFill>
          <a:blip r:embed="rId5"/>
          <a:stretch>
            <a:fillRect/>
          </a:stretch>
        </p:blipFill>
        <p:spPr>
          <a:xfrm>
            <a:off x="4521517" y="4454656"/>
            <a:ext cx="3148965" cy="1938655"/>
          </a:xfrm>
          <a:prstGeom prst="rect">
            <a:avLst/>
          </a:prstGeom>
        </p:spPr>
      </p:pic>
      <p:pic>
        <p:nvPicPr>
          <p:cNvPr id="3" name="图片 2" descr="下载"/>
          <p:cNvPicPr>
            <a:picLocks noChangeAspect="1"/>
          </p:cNvPicPr>
          <p:nvPr/>
        </p:nvPicPr>
        <p:blipFill>
          <a:blip r:embed="rId6"/>
          <a:stretch>
            <a:fillRect/>
          </a:stretch>
        </p:blipFill>
        <p:spPr>
          <a:xfrm>
            <a:off x="8428355" y="4453386"/>
            <a:ext cx="3182620" cy="1939925"/>
          </a:xfrm>
          <a:prstGeom prst="rect">
            <a:avLst/>
          </a:prstGeom>
        </p:spPr>
      </p:pic>
      <p:sp>
        <p:nvSpPr>
          <p:cNvPr id="7" name="文本框 6">
            <a:extLst>
              <a:ext uri="{FF2B5EF4-FFF2-40B4-BE49-F238E27FC236}">
                <a16:creationId xmlns:a16="http://schemas.microsoft.com/office/drawing/2014/main" id="{B010BB23-2341-B3DA-0EB0-F1CBC1FFF280}"/>
              </a:ext>
            </a:extLst>
          </p:cNvPr>
          <p:cNvSpPr txBox="1"/>
          <p:nvPr/>
        </p:nvSpPr>
        <p:spPr>
          <a:xfrm>
            <a:off x="263525" y="174534"/>
            <a:ext cx="11664950" cy="769441"/>
          </a:xfrm>
          <a:prstGeom prst="rect">
            <a:avLst/>
          </a:prstGeom>
          <a:noFill/>
        </p:spPr>
        <p:txBody>
          <a:bodyPr wrap="square" rtlCol="0">
            <a:spAutoFit/>
          </a:bodyPr>
          <a:lstStyle/>
          <a:p>
            <a:r>
              <a:rPr lang="en-US" altLang="zh-CN" sz="4400" b="1" dirty="0"/>
              <a:t>Contributions</a:t>
            </a:r>
            <a:endParaRPr lang="en-US" altLang="zh-CN" sz="3200" b="1" i="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81025" y="1360170"/>
            <a:ext cx="11347450" cy="4523105"/>
          </a:xfrm>
          <a:prstGeom prst="rect">
            <a:avLst/>
          </a:prstGeom>
          <a:noFill/>
        </p:spPr>
        <p:txBody>
          <a:bodyPr wrap="square" rtlCol="0">
            <a:spAutoFit/>
          </a:bodyPr>
          <a:lstStyle/>
          <a:p>
            <a:r>
              <a:rPr lang="en-US" altLang="zh-CN" sz="2400" dirty="0"/>
              <a:t>1. </a:t>
            </a:r>
            <a:r>
              <a:rPr lang="en-US" altLang="zh-CN" sz="2400"/>
              <a:t>Y. Zhang, Y. Zheng, K. Qian, G. Zhang, Y. Liu, C. Wu, Z. Yang "Widar3.0: Zero-Effort Cross-Domain Gesture Recognition With Wi-Fi", IEEE TPAMI, 2021.</a:t>
            </a:r>
          </a:p>
          <a:p>
            <a:endParaRPr lang="en-US" altLang="zh-CN" sz="2400"/>
          </a:p>
          <a:p>
            <a:r>
              <a:rPr lang="en-US" altLang="zh-CN" sz="2400"/>
              <a:t>2. Y. Zhang, Y. Zheng, G. Zhang, K. Qian, C. Qian, Z. Yang "GaitSense: Towards Ubiquitous Gait-Based Human Identification with Wi-Fi", ACM TOSN, 2021.</a:t>
            </a:r>
          </a:p>
          <a:p>
            <a:endParaRPr lang="en-US" altLang="zh-CN" sz="2400"/>
          </a:p>
          <a:p>
            <a:r>
              <a:rPr lang="en-US" altLang="zh-CN" sz="2400"/>
              <a:t>3. C. Finn, P. Abbeel, and S. Levine, “Model-agnostic meta-learning for fast adaptation of deep networks,” in Proc. Int. Conf. Mach. Learn., 2017, pp. 1126–1135.</a:t>
            </a:r>
          </a:p>
          <a:p>
            <a:endParaRPr lang="en-US" altLang="zh-CN" sz="2400" dirty="0"/>
          </a:p>
          <a:p>
            <a:r>
              <a:rPr lang="en-US" altLang="zh-CN" sz="2400" dirty="0"/>
              <a:t>4. P. Zhou, Y. Zou, X.-T. Yuan, J. Feng, C. Xiong, and S. Hoi, “Task similarity aware meta-learning: Theory-inspired improvement on MAML,” in Proc. Uncertainty Artif. Intell., 2021, pp. 23–33.</a:t>
            </a:r>
          </a:p>
        </p:txBody>
      </p:sp>
      <p:sp>
        <p:nvSpPr>
          <p:cNvPr id="7" name="文本框 6"/>
          <p:cNvSpPr txBox="1"/>
          <p:nvPr/>
        </p:nvSpPr>
        <p:spPr>
          <a:xfrm>
            <a:off x="263525" y="174534"/>
            <a:ext cx="11664950" cy="768350"/>
          </a:xfrm>
          <a:prstGeom prst="rect">
            <a:avLst/>
          </a:prstGeom>
          <a:noFill/>
        </p:spPr>
        <p:txBody>
          <a:bodyPr wrap="square" rtlCol="0">
            <a:spAutoFit/>
          </a:bodyPr>
          <a:lstStyle/>
          <a:p>
            <a:r>
              <a:rPr lang="en-US" altLang="zh-CN" sz="4400" b="1" dirty="0"/>
              <a:t>References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8803" y="1326001"/>
            <a:ext cx="7964964" cy="2254886"/>
          </a:xfrm>
        </p:spPr>
        <p:txBody>
          <a:bodyPr>
            <a:noAutofit/>
          </a:bodyPr>
          <a:lstStyle/>
          <a:p>
            <a:r>
              <a:rPr lang="en-US" altLang="zh-CN" sz="10000" dirty="0">
                <a:solidFill>
                  <a:schemeClr val="accent1">
                    <a:lumMod val="75000"/>
                  </a:schemeClr>
                </a:solidFill>
                <a:latin typeface="+mn-lt"/>
              </a:rPr>
              <a:t>Q &amp; A</a:t>
            </a:r>
            <a:endParaRPr lang="zh-CN" altLang="en-US" sz="10000" dirty="0">
              <a:solidFill>
                <a:schemeClr val="accent1">
                  <a:lumMod val="75000"/>
                </a:schemeClr>
              </a:solidFill>
              <a:latin typeface="+mn-lt"/>
            </a:endParaRPr>
          </a:p>
        </p:txBody>
      </p:sp>
      <p:cxnSp>
        <p:nvCxnSpPr>
          <p:cNvPr id="8" name="直接连接符 7">
            <a:extLst>
              <a:ext uri="{FF2B5EF4-FFF2-40B4-BE49-F238E27FC236}">
                <a16:creationId xmlns:a16="http://schemas.microsoft.com/office/drawing/2014/main" id="{DB04AC42-8B03-48E2-A2A5-4E320475C485}"/>
              </a:ext>
            </a:extLst>
          </p:cNvPr>
          <p:cNvCxnSpPr/>
          <p:nvPr/>
        </p:nvCxnSpPr>
        <p:spPr>
          <a:xfrm>
            <a:off x="3784600" y="3580887"/>
            <a:ext cx="77124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485A158-4659-4708-BAB2-E19EC0B389EC}"/>
              </a:ext>
            </a:extLst>
          </p:cNvPr>
          <p:cNvSpPr txBox="1"/>
          <p:nvPr/>
        </p:nvSpPr>
        <p:spPr>
          <a:xfrm>
            <a:off x="1382871" y="3038611"/>
            <a:ext cx="1122204" cy="975715"/>
          </a:xfrm>
          <a:prstGeom prst="rect">
            <a:avLst/>
          </a:prstGeom>
          <a:noFill/>
          <a:ln w="117475">
            <a:noFill/>
          </a:ln>
        </p:spPr>
        <p:txBody>
          <a:bodyPr wrap="none" rtlCol="0">
            <a:prstTxWarp prst="textPlain">
              <a:avLst/>
            </a:prstTxWarp>
            <a:spAutoFit/>
          </a:bodyPr>
          <a:lstStyle/>
          <a:p>
            <a:r>
              <a:rPr lang="en-US" altLang="zh-CN" spc="100" dirty="0">
                <a:solidFill>
                  <a:srgbClr val="076572"/>
                </a:solidFill>
                <a:latin typeface="Impact" panose="020B0806030902050204" pitchFamily="34" charset="0"/>
                <a:cs typeface="Arial" panose="020B0604020202020204" pitchFamily="34" charset="0"/>
              </a:rPr>
              <a:t>06</a:t>
            </a:r>
            <a:endParaRPr lang="zh-CN" altLang="en-US" spc="100" dirty="0">
              <a:solidFill>
                <a:srgbClr val="076572"/>
              </a:solidFill>
              <a:latin typeface="Impact" panose="020B0806030902050204" pitchFamily="34" charset="0"/>
              <a:cs typeface="Arial" panose="020B0604020202020204" pitchFamily="34" charset="0"/>
            </a:endParaRPr>
          </a:p>
        </p:txBody>
      </p:sp>
      <p:sp>
        <p:nvSpPr>
          <p:cNvPr id="11" name="Slide Number Placeholder 10">
            <a:extLst>
              <a:ext uri="{FF2B5EF4-FFF2-40B4-BE49-F238E27FC236}">
                <a16:creationId xmlns:a16="http://schemas.microsoft.com/office/drawing/2014/main" id="{B0FB4D55-96AC-4B72-F1A6-ACB45871F33D}"/>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Tree>
    <p:extLst>
      <p:ext uri="{BB962C8B-B14F-4D97-AF65-F5344CB8AC3E}">
        <p14:creationId xmlns:p14="http://schemas.microsoft.com/office/powerpoint/2010/main" val="1706876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1487" y="1240973"/>
            <a:ext cx="7964964" cy="2254886"/>
          </a:xfrm>
        </p:spPr>
        <p:txBody>
          <a:bodyPr vert="horz" lIns="91440" tIns="45720" rIns="91440" bIns="45720" rtlCol="0" anchor="b">
            <a:noAutofit/>
          </a:bodyPr>
          <a:lstStyle/>
          <a:p>
            <a:r>
              <a:rPr lang="en-US" altLang="zh-CN" sz="5400" dirty="0">
                <a:solidFill>
                  <a:schemeClr val="accent1">
                    <a:lumMod val="75000"/>
                  </a:schemeClr>
                </a:solidFill>
                <a:latin typeface="+mn-lt"/>
              </a:rPr>
              <a:t>Background &amp; </a:t>
            </a:r>
            <a:br>
              <a:rPr lang="en-US" altLang="zh-CN" sz="5400" dirty="0">
                <a:solidFill>
                  <a:schemeClr val="accent1">
                    <a:lumMod val="75000"/>
                  </a:schemeClr>
                </a:solidFill>
                <a:latin typeface="+mn-lt"/>
              </a:rPr>
            </a:br>
            <a:r>
              <a:rPr lang="en-US" altLang="zh-CN" sz="5400" dirty="0">
                <a:solidFill>
                  <a:schemeClr val="accent1">
                    <a:lumMod val="75000"/>
                  </a:schemeClr>
                </a:solidFill>
                <a:latin typeface="+mn-lt"/>
              </a:rPr>
              <a:t>Literature Review</a:t>
            </a:r>
            <a:endParaRPr lang="zh-CN" altLang="en-US" sz="5400" dirty="0">
              <a:solidFill>
                <a:schemeClr val="accent1">
                  <a:lumMod val="75000"/>
                </a:schemeClr>
              </a:solidFill>
              <a:latin typeface="+mn-lt"/>
            </a:endParaRPr>
          </a:p>
        </p:txBody>
      </p:sp>
      <p:cxnSp>
        <p:nvCxnSpPr>
          <p:cNvPr id="8" name="直接连接符 7">
            <a:extLst>
              <a:ext uri="{FF2B5EF4-FFF2-40B4-BE49-F238E27FC236}">
                <a16:creationId xmlns:a16="http://schemas.microsoft.com/office/drawing/2014/main" id="{DB04AC42-8B03-48E2-A2A5-4E320475C485}"/>
              </a:ext>
            </a:extLst>
          </p:cNvPr>
          <p:cNvCxnSpPr/>
          <p:nvPr/>
        </p:nvCxnSpPr>
        <p:spPr>
          <a:xfrm>
            <a:off x="3784600" y="3580887"/>
            <a:ext cx="77124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485A158-4659-4708-BAB2-E19EC0B389EC}"/>
              </a:ext>
            </a:extLst>
          </p:cNvPr>
          <p:cNvSpPr txBox="1"/>
          <p:nvPr/>
        </p:nvSpPr>
        <p:spPr>
          <a:xfrm>
            <a:off x="1382871" y="3038611"/>
            <a:ext cx="1122204" cy="975715"/>
          </a:xfrm>
          <a:prstGeom prst="rect">
            <a:avLst/>
          </a:prstGeom>
          <a:noFill/>
          <a:ln w="117475">
            <a:noFill/>
          </a:ln>
        </p:spPr>
        <p:txBody>
          <a:bodyPr wrap="none" rtlCol="0">
            <a:prstTxWarp prst="textPlain">
              <a:avLst/>
            </a:prstTxWarp>
            <a:spAutoFit/>
          </a:bodyPr>
          <a:lstStyle/>
          <a:p>
            <a:r>
              <a:rPr lang="en-US" altLang="zh-CN" spc="100" dirty="0">
                <a:solidFill>
                  <a:srgbClr val="076572"/>
                </a:solidFill>
                <a:latin typeface="Impact" panose="020B0806030902050204" pitchFamily="34" charset="0"/>
                <a:cs typeface="Arial" panose="020B0604020202020204" pitchFamily="34" charset="0"/>
              </a:rPr>
              <a:t>01</a:t>
            </a:r>
            <a:endParaRPr lang="zh-CN" altLang="en-US" spc="100" dirty="0">
              <a:solidFill>
                <a:srgbClr val="076572"/>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60C660D7-90BC-FF20-51D1-63F0EA14F97B}"/>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spTree>
    <p:extLst>
      <p:ext uri="{BB962C8B-B14F-4D97-AF65-F5344CB8AC3E}">
        <p14:creationId xmlns:p14="http://schemas.microsoft.com/office/powerpoint/2010/main" val="237159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525" y="180975"/>
            <a:ext cx="11135360" cy="768350"/>
          </a:xfrm>
          <a:prstGeom prst="rect">
            <a:avLst/>
          </a:prstGeom>
          <a:noFill/>
        </p:spPr>
        <p:txBody>
          <a:bodyPr wrap="square" rtlCol="0">
            <a:spAutoFit/>
          </a:bodyPr>
          <a:lstStyle/>
          <a:p>
            <a:r>
              <a:rPr lang="en-US" altLang="zh-CN" sz="4400" b="1" dirty="0">
                <a:cs typeface="Arial" panose="020B0604020202020204" pitchFamily="34" charset="0"/>
              </a:rPr>
              <a:t>Background</a:t>
            </a:r>
            <a:endParaRPr lang="en-US" altLang="zh-CN" sz="3200" b="1" dirty="0">
              <a:cs typeface="Arial" panose="020B0604020202020204" pitchFamily="34" charset="0"/>
            </a:endParaRPr>
          </a:p>
        </p:txBody>
      </p:sp>
      <p:grpSp>
        <p:nvGrpSpPr>
          <p:cNvPr id="2" name="Group 1"/>
          <p:cNvGrpSpPr/>
          <p:nvPr/>
        </p:nvGrpSpPr>
        <p:grpSpPr>
          <a:xfrm>
            <a:off x="337262" y="2260241"/>
            <a:ext cx="5493943" cy="4315053"/>
            <a:chOff x="836023" y="2407920"/>
            <a:chExt cx="4688931" cy="3652220"/>
          </a:xfrm>
        </p:grpSpPr>
        <p:pic>
          <p:nvPicPr>
            <p:cNvPr id="4" name="图片 3"/>
            <p:cNvPicPr>
              <a:picLocks noChangeAspect="1"/>
            </p:cNvPicPr>
            <p:nvPr/>
          </p:nvPicPr>
          <p:blipFill>
            <a:blip r:embed="rId2"/>
            <a:stretch>
              <a:fillRect/>
            </a:stretch>
          </p:blipFill>
          <p:spPr>
            <a:xfrm>
              <a:off x="836023" y="2407920"/>
              <a:ext cx="4688931" cy="2853798"/>
            </a:xfrm>
            <a:prstGeom prst="rect">
              <a:avLst/>
            </a:prstGeom>
          </p:spPr>
        </p:pic>
        <p:sp>
          <p:nvSpPr>
            <p:cNvPr id="7" name="文本框 6"/>
            <p:cNvSpPr txBox="1"/>
            <p:nvPr/>
          </p:nvSpPr>
          <p:spPr>
            <a:xfrm>
              <a:off x="1807300" y="5507055"/>
              <a:ext cx="2746375" cy="553085"/>
            </a:xfrm>
            <a:prstGeom prst="rect">
              <a:avLst/>
            </a:prstGeom>
            <a:noFill/>
          </p:spPr>
          <p:txBody>
            <a:bodyPr wrap="square" rtlCol="0">
              <a:spAutoFit/>
            </a:bodyPr>
            <a:lstStyle/>
            <a:p>
              <a:pPr algn="ctr"/>
              <a:r>
                <a:rPr lang="en-US" altLang="zh-CN" sz="3000" dirty="0">
                  <a:cs typeface="Arial" panose="020B0604020202020204" pitchFamily="34" charset="0"/>
                </a:rPr>
                <a:t>Smart homes</a:t>
              </a:r>
            </a:p>
          </p:txBody>
        </p:sp>
      </p:grpSp>
      <p:grpSp>
        <p:nvGrpSpPr>
          <p:cNvPr id="3" name="Group 2"/>
          <p:cNvGrpSpPr/>
          <p:nvPr/>
        </p:nvGrpSpPr>
        <p:grpSpPr>
          <a:xfrm>
            <a:off x="6360795" y="2260240"/>
            <a:ext cx="5493943" cy="4284703"/>
            <a:chOff x="6810011" y="2407919"/>
            <a:chExt cx="4688931" cy="3803172"/>
          </a:xfrm>
        </p:grpSpPr>
        <p:pic>
          <p:nvPicPr>
            <p:cNvPr id="5" name="图片 4"/>
            <p:cNvPicPr>
              <a:picLocks noChangeAspect="1"/>
            </p:cNvPicPr>
            <p:nvPr/>
          </p:nvPicPr>
          <p:blipFill>
            <a:blip r:embed="rId3"/>
            <a:stretch>
              <a:fillRect/>
            </a:stretch>
          </p:blipFill>
          <p:spPr>
            <a:xfrm>
              <a:off x="6810011" y="2407919"/>
              <a:ext cx="4688931" cy="2992799"/>
            </a:xfrm>
            <a:prstGeom prst="rect">
              <a:avLst/>
            </a:prstGeom>
          </p:spPr>
        </p:pic>
        <p:sp>
          <p:nvSpPr>
            <p:cNvPr id="8" name="文本框 7"/>
            <p:cNvSpPr txBox="1"/>
            <p:nvPr/>
          </p:nvSpPr>
          <p:spPr>
            <a:xfrm>
              <a:off x="7781289" y="5658006"/>
              <a:ext cx="2746375" cy="553085"/>
            </a:xfrm>
            <a:prstGeom prst="rect">
              <a:avLst/>
            </a:prstGeom>
            <a:noFill/>
          </p:spPr>
          <p:txBody>
            <a:bodyPr wrap="square" rtlCol="0">
              <a:spAutoFit/>
            </a:bodyPr>
            <a:lstStyle/>
            <a:p>
              <a:pPr algn="ctr"/>
              <a:r>
                <a:rPr lang="en-US" altLang="zh-CN" sz="3000" dirty="0">
                  <a:cs typeface="Arial" panose="020B0604020202020204" pitchFamily="34" charset="0"/>
                  <a:sym typeface="+mn-ea"/>
                </a:rPr>
                <a:t>Virtual gaming</a:t>
              </a:r>
            </a:p>
          </p:txBody>
        </p:sp>
      </p:grpSp>
      <p:sp>
        <p:nvSpPr>
          <p:cNvPr id="10" name="文本框 9"/>
          <p:cNvSpPr txBox="1"/>
          <p:nvPr/>
        </p:nvSpPr>
        <p:spPr>
          <a:xfrm>
            <a:off x="2653347" y="1313000"/>
            <a:ext cx="6885305" cy="583565"/>
          </a:xfrm>
          <a:prstGeom prst="rect">
            <a:avLst/>
          </a:prstGeom>
          <a:noFill/>
        </p:spPr>
        <p:txBody>
          <a:bodyPr wrap="square" rtlCol="0">
            <a:spAutoFit/>
          </a:bodyPr>
          <a:lstStyle/>
          <a:p>
            <a:pPr algn="ctr"/>
            <a:r>
              <a:rPr lang="en-US" altLang="zh-CN" sz="3200" dirty="0">
                <a:cs typeface="Arial" panose="020B0604020202020204" pitchFamily="34" charset="0"/>
                <a:sym typeface="+mn-ea"/>
              </a:rPr>
              <a:t>Control everything without touching</a:t>
            </a:r>
            <a:endParaRPr lang="zh-CN" altLang="en-US" sz="3200" dirty="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3525" y="174534"/>
            <a:ext cx="11135360" cy="768350"/>
          </a:xfrm>
          <a:prstGeom prst="rect">
            <a:avLst/>
          </a:prstGeom>
          <a:noFill/>
        </p:spPr>
        <p:txBody>
          <a:bodyPr wrap="square" rtlCol="0">
            <a:spAutoFit/>
          </a:bodyPr>
          <a:lstStyle/>
          <a:p>
            <a:r>
              <a:rPr lang="en-US" altLang="zh-CN" sz="4400" b="1" dirty="0"/>
              <a:t>Background</a:t>
            </a:r>
            <a:endParaRPr lang="en-US" altLang="zh-CN" sz="3200" b="1" dirty="0"/>
          </a:p>
        </p:txBody>
      </p:sp>
      <p:grpSp>
        <p:nvGrpSpPr>
          <p:cNvPr id="5" name="Group 4"/>
          <p:cNvGrpSpPr/>
          <p:nvPr/>
        </p:nvGrpSpPr>
        <p:grpSpPr>
          <a:xfrm>
            <a:off x="308601" y="1833245"/>
            <a:ext cx="5900058" cy="4335326"/>
            <a:chOff x="712471" y="1782445"/>
            <a:chExt cx="5383530" cy="3928181"/>
          </a:xfrm>
        </p:grpSpPr>
        <p:pic>
          <p:nvPicPr>
            <p:cNvPr id="2" name="图片 1"/>
            <p:cNvPicPr>
              <a:picLocks noChangeAspect="1"/>
            </p:cNvPicPr>
            <p:nvPr/>
          </p:nvPicPr>
          <p:blipFill>
            <a:blip r:embed="rId2"/>
            <a:stretch>
              <a:fillRect/>
            </a:stretch>
          </p:blipFill>
          <p:spPr>
            <a:xfrm>
              <a:off x="712471" y="1782445"/>
              <a:ext cx="5383530" cy="3148965"/>
            </a:xfrm>
            <a:prstGeom prst="rect">
              <a:avLst/>
            </a:prstGeom>
          </p:spPr>
        </p:pic>
        <p:sp>
          <p:nvSpPr>
            <p:cNvPr id="3" name="文本框 2"/>
            <p:cNvSpPr txBox="1"/>
            <p:nvPr/>
          </p:nvSpPr>
          <p:spPr>
            <a:xfrm>
              <a:off x="712471" y="5187406"/>
              <a:ext cx="5383530" cy="523220"/>
            </a:xfrm>
            <a:prstGeom prst="rect">
              <a:avLst/>
            </a:prstGeom>
            <a:noFill/>
          </p:spPr>
          <p:txBody>
            <a:bodyPr wrap="square" rtlCol="0">
              <a:spAutoFit/>
            </a:bodyPr>
            <a:lstStyle/>
            <a:p>
              <a:pPr algn="ctr"/>
              <a:r>
                <a:rPr lang="en-US" altLang="zh-CN" sz="2800" dirty="0"/>
                <a:t>Wi-Fi Gesture Recognition </a:t>
              </a:r>
            </a:p>
          </p:txBody>
        </p:sp>
      </p:grpSp>
      <p:sp>
        <p:nvSpPr>
          <p:cNvPr id="9" name="文本框 8"/>
          <p:cNvSpPr txBox="1"/>
          <p:nvPr/>
        </p:nvSpPr>
        <p:spPr>
          <a:xfrm>
            <a:off x="6641492" y="2447533"/>
            <a:ext cx="5291909" cy="2246769"/>
          </a:xfrm>
          <a:prstGeom prst="rect">
            <a:avLst/>
          </a:prstGeom>
          <a:noFill/>
        </p:spPr>
        <p:txBody>
          <a:bodyPr wrap="square" rtlCol="0">
            <a:spAutoFit/>
          </a:bodyPr>
          <a:lstStyle/>
          <a:p>
            <a:r>
              <a:rPr lang="zh-CN" altLang="en-US" sz="2800" dirty="0"/>
              <a:t>Analyzing the changes in the Wi-Fi signal caused by the movement of a person</a:t>
            </a:r>
            <a:r>
              <a:rPr lang="en-US" altLang="zh-CN" sz="2800" dirty="0"/>
              <a:t>’</a:t>
            </a:r>
            <a:r>
              <a:rPr lang="zh-CN" altLang="en-US" sz="2800" dirty="0"/>
              <a:t>s hand or body to interact with devices without physically touching them.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436997" y="1168401"/>
            <a:ext cx="5247004" cy="5046461"/>
            <a:chOff x="6303327" y="1402715"/>
            <a:chExt cx="4980305" cy="4700846"/>
          </a:xfrm>
        </p:grpSpPr>
        <p:pic>
          <p:nvPicPr>
            <p:cNvPr id="11" name="图片 10"/>
            <p:cNvPicPr>
              <a:picLocks noChangeAspect="1"/>
            </p:cNvPicPr>
            <p:nvPr/>
          </p:nvPicPr>
          <p:blipFill>
            <a:blip r:embed="rId2"/>
            <a:stretch>
              <a:fillRect/>
            </a:stretch>
          </p:blipFill>
          <p:spPr>
            <a:xfrm>
              <a:off x="6415405" y="1402715"/>
              <a:ext cx="4756150" cy="3910330"/>
            </a:xfrm>
            <a:prstGeom prst="rect">
              <a:avLst/>
            </a:prstGeom>
          </p:spPr>
        </p:pic>
        <p:sp>
          <p:nvSpPr>
            <p:cNvPr id="10" name="文本框 9"/>
            <p:cNvSpPr txBox="1"/>
            <p:nvPr/>
          </p:nvSpPr>
          <p:spPr>
            <a:xfrm>
              <a:off x="6303327" y="5581591"/>
              <a:ext cx="4980305" cy="521970"/>
            </a:xfrm>
            <a:prstGeom prst="rect">
              <a:avLst/>
            </a:prstGeom>
            <a:noFill/>
          </p:spPr>
          <p:txBody>
            <a:bodyPr wrap="square" rtlCol="0">
              <a:spAutoFit/>
            </a:bodyPr>
            <a:lstStyle/>
            <a:p>
              <a:pPr algn="ctr"/>
              <a:r>
                <a:rPr lang="en-US" altLang="zh-CN" sz="2800" dirty="0"/>
                <a:t>Data Processing</a:t>
              </a:r>
            </a:p>
          </p:txBody>
        </p:sp>
      </p:grpSp>
      <p:grpSp>
        <p:nvGrpSpPr>
          <p:cNvPr id="5" name="组合 4">
            <a:extLst>
              <a:ext uri="{FF2B5EF4-FFF2-40B4-BE49-F238E27FC236}">
                <a16:creationId xmlns:a16="http://schemas.microsoft.com/office/drawing/2014/main" id="{BBAF64D5-80B8-A3B3-D706-9DCE2FB4B647}"/>
              </a:ext>
            </a:extLst>
          </p:cNvPr>
          <p:cNvGrpSpPr/>
          <p:nvPr/>
        </p:nvGrpSpPr>
        <p:grpSpPr>
          <a:xfrm>
            <a:off x="555735" y="1335315"/>
            <a:ext cx="5247004" cy="5107205"/>
            <a:chOff x="555735" y="1335315"/>
            <a:chExt cx="5247004" cy="5107205"/>
          </a:xfrm>
        </p:grpSpPr>
        <p:pic>
          <p:nvPicPr>
            <p:cNvPr id="13" name="图片 12"/>
            <p:cNvPicPr>
              <a:picLocks noChangeAspect="1"/>
            </p:cNvPicPr>
            <p:nvPr/>
          </p:nvPicPr>
          <p:blipFill>
            <a:blip r:embed="rId3"/>
            <a:stretch>
              <a:fillRect/>
            </a:stretch>
          </p:blipFill>
          <p:spPr>
            <a:xfrm>
              <a:off x="626336" y="1335315"/>
              <a:ext cx="5105803" cy="3986487"/>
            </a:xfrm>
            <a:prstGeom prst="rect">
              <a:avLst/>
            </a:prstGeom>
          </p:spPr>
        </p:pic>
        <p:sp>
          <p:nvSpPr>
            <p:cNvPr id="4" name="文本框 3">
              <a:extLst>
                <a:ext uri="{FF2B5EF4-FFF2-40B4-BE49-F238E27FC236}">
                  <a16:creationId xmlns:a16="http://schemas.microsoft.com/office/drawing/2014/main" id="{4F5A2F99-7D74-25AA-9BE0-BA9A838A15D7}"/>
                </a:ext>
              </a:extLst>
            </p:cNvPr>
            <p:cNvSpPr txBox="1"/>
            <p:nvPr/>
          </p:nvSpPr>
          <p:spPr>
            <a:xfrm>
              <a:off x="555735" y="5426857"/>
              <a:ext cx="5247004" cy="1015663"/>
            </a:xfrm>
            <a:prstGeom prst="rect">
              <a:avLst/>
            </a:prstGeom>
            <a:noFill/>
          </p:spPr>
          <p:txBody>
            <a:bodyPr wrap="square" rtlCol="0">
              <a:spAutoFit/>
            </a:bodyPr>
            <a:lstStyle/>
            <a:p>
              <a:r>
                <a:rPr lang="en-US" altLang="zh-CN" sz="2000" i="1" dirty="0"/>
                <a:t>Zero-effort cross-domain gesture recognition system via Wi-Fi, a fundamental step towards ubiquitous sensing</a:t>
              </a:r>
            </a:p>
          </p:txBody>
        </p:sp>
      </p:grpSp>
      <p:sp>
        <p:nvSpPr>
          <p:cNvPr id="9" name="文本框 8">
            <a:extLst>
              <a:ext uri="{FF2B5EF4-FFF2-40B4-BE49-F238E27FC236}">
                <a16:creationId xmlns:a16="http://schemas.microsoft.com/office/drawing/2014/main" id="{2C36F812-A7C8-8F57-0804-FA9BE1B4A237}"/>
              </a:ext>
            </a:extLst>
          </p:cNvPr>
          <p:cNvSpPr txBox="1"/>
          <p:nvPr/>
        </p:nvSpPr>
        <p:spPr>
          <a:xfrm>
            <a:off x="263525" y="174534"/>
            <a:ext cx="11135360" cy="768350"/>
          </a:xfrm>
          <a:prstGeom prst="rect">
            <a:avLst/>
          </a:prstGeom>
          <a:noFill/>
        </p:spPr>
        <p:txBody>
          <a:bodyPr wrap="square" rtlCol="0">
            <a:spAutoFit/>
          </a:bodyPr>
          <a:lstStyle/>
          <a:p>
            <a:r>
              <a:rPr lang="en-US" altLang="zh-CN" sz="4400" b="1" dirty="0"/>
              <a:t>Literature Review</a:t>
            </a:r>
            <a:endParaRPr lang="en-US" altLang="zh-CN" sz="32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p:nvPr/>
        </p:nvSpPr>
        <p:spPr>
          <a:xfrm>
            <a:off x="5397622" y="1393371"/>
            <a:ext cx="971254" cy="350206"/>
          </a:xfrm>
          <a:prstGeom prst="rightArrow">
            <a:avLst>
              <a:gd name="adj1" fmla="val 50000"/>
              <a:gd name="adj2" fmla="val 72795"/>
            </a:avLst>
          </a:prstGeom>
          <a:solidFill>
            <a:srgbClr val="07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p:cNvGrpSpPr/>
          <p:nvPr/>
        </p:nvGrpSpPr>
        <p:grpSpPr>
          <a:xfrm>
            <a:off x="628020" y="404330"/>
            <a:ext cx="4041424" cy="2783078"/>
            <a:chOff x="842010" y="660400"/>
            <a:chExt cx="3785870" cy="2639762"/>
          </a:xfrm>
        </p:grpSpPr>
        <p:sp>
          <p:nvSpPr>
            <p:cNvPr id="100" name="文本框 99"/>
            <p:cNvSpPr txBox="1"/>
            <p:nvPr/>
          </p:nvSpPr>
          <p:spPr>
            <a:xfrm>
              <a:off x="842010" y="2862271"/>
              <a:ext cx="3785870" cy="437891"/>
            </a:xfrm>
            <a:prstGeom prst="rect">
              <a:avLst/>
            </a:prstGeom>
            <a:noFill/>
            <a:ln w="9525">
              <a:noFill/>
            </a:ln>
          </p:spPr>
          <p:txBody>
            <a:bodyPr wrap="square">
              <a:spAutoFit/>
            </a:bodyPr>
            <a:lstStyle/>
            <a:p>
              <a:pPr indent="0" algn="ctr"/>
              <a:r>
                <a:rPr lang="en-US" sz="2400" b="1" dirty="0">
                  <a:latin typeface="Calibri" panose="020F0502020204030204" charset="0"/>
                  <a:ea typeface="宋体" panose="02010600030101010101" pitchFamily="2" charset="-122"/>
                  <a:cs typeface="Times New Roman" panose="02020603050405020304" charset="0"/>
                </a:rPr>
                <a:t>Sweep</a:t>
              </a:r>
              <a:endParaRPr lang="en-US" sz="2400" b="1" dirty="0"/>
            </a:p>
          </p:txBody>
        </p:sp>
        <p:pic>
          <p:nvPicPr>
            <p:cNvPr id="14" name="图片 13" descr="DM_20230421133329_001"/>
            <p:cNvPicPr>
              <a:picLocks noChangeAspect="1"/>
            </p:cNvPicPr>
            <p:nvPr/>
          </p:nvPicPr>
          <p:blipFill>
            <a:blip r:embed="rId2"/>
            <a:stretch>
              <a:fillRect/>
            </a:stretch>
          </p:blipFill>
          <p:spPr>
            <a:xfrm>
              <a:off x="842010" y="660400"/>
              <a:ext cx="3785870" cy="2143760"/>
            </a:xfrm>
            <a:prstGeom prst="rect">
              <a:avLst/>
            </a:prstGeom>
          </p:spPr>
        </p:pic>
      </p:grpSp>
      <p:pic>
        <p:nvPicPr>
          <p:cNvPr id="17" name="图片 16"/>
          <p:cNvPicPr>
            <a:picLocks noChangeAspect="1"/>
          </p:cNvPicPr>
          <p:nvPr/>
        </p:nvPicPr>
        <p:blipFill>
          <a:blip r:embed="rId3"/>
          <a:stretch>
            <a:fillRect/>
          </a:stretch>
        </p:blipFill>
        <p:spPr>
          <a:xfrm>
            <a:off x="6736079" y="185817"/>
            <a:ext cx="4998721" cy="2908369"/>
          </a:xfrm>
          <a:prstGeom prst="rect">
            <a:avLst/>
          </a:prstGeom>
        </p:spPr>
      </p:pic>
      <p:sp>
        <p:nvSpPr>
          <p:cNvPr id="2" name="左箭头 1"/>
          <p:cNvSpPr/>
          <p:nvPr/>
        </p:nvSpPr>
        <p:spPr>
          <a:xfrm>
            <a:off x="5397622" y="4716123"/>
            <a:ext cx="971253" cy="350206"/>
          </a:xfrm>
          <a:prstGeom prst="leftArrow">
            <a:avLst>
              <a:gd name="adj1" fmla="val 50000"/>
              <a:gd name="adj2" fmla="val 87300"/>
            </a:avLst>
          </a:prstGeom>
          <a:solidFill>
            <a:srgbClr val="07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C8B2A3B7-786B-1A3F-F9D5-A678A8913B30}"/>
              </a:ext>
            </a:extLst>
          </p:cNvPr>
          <p:cNvGrpSpPr/>
          <p:nvPr/>
        </p:nvGrpSpPr>
        <p:grpSpPr>
          <a:xfrm>
            <a:off x="6933655" y="3719716"/>
            <a:ext cx="4041424" cy="2987120"/>
            <a:chOff x="6883556" y="3751493"/>
            <a:chExt cx="4041424" cy="2987120"/>
          </a:xfrm>
        </p:grpSpPr>
        <p:pic>
          <p:nvPicPr>
            <p:cNvPr id="19" name="图片 18" descr="DM_20230421133406_001"/>
            <p:cNvPicPr>
              <a:picLocks noChangeAspect="1"/>
            </p:cNvPicPr>
            <p:nvPr/>
          </p:nvPicPr>
          <p:blipFill rotWithShape="1">
            <a:blip r:embed="rId4"/>
            <a:srcRect l="11318" r="8523"/>
            <a:stretch>
              <a:fillRect/>
            </a:stretch>
          </p:blipFill>
          <p:spPr>
            <a:xfrm>
              <a:off x="7343180" y="3751493"/>
              <a:ext cx="3122177" cy="2756288"/>
            </a:xfrm>
            <a:prstGeom prst="rect">
              <a:avLst/>
            </a:prstGeom>
          </p:spPr>
        </p:pic>
        <p:sp>
          <p:nvSpPr>
            <p:cNvPr id="7" name="文本框 6">
              <a:extLst>
                <a:ext uri="{FF2B5EF4-FFF2-40B4-BE49-F238E27FC236}">
                  <a16:creationId xmlns:a16="http://schemas.microsoft.com/office/drawing/2014/main" id="{D75C8CB3-3E2E-358D-9656-94862DBAC649}"/>
                </a:ext>
              </a:extLst>
            </p:cNvPr>
            <p:cNvSpPr txBox="1"/>
            <p:nvPr/>
          </p:nvSpPr>
          <p:spPr>
            <a:xfrm>
              <a:off x="6883556" y="6276948"/>
              <a:ext cx="4041424" cy="461665"/>
            </a:xfrm>
            <a:prstGeom prst="rect">
              <a:avLst/>
            </a:prstGeom>
            <a:noFill/>
            <a:ln w="9525">
              <a:noFill/>
            </a:ln>
          </p:spPr>
          <p:txBody>
            <a:bodyPr wrap="square">
              <a:spAutoFit/>
            </a:bodyPr>
            <a:lstStyle/>
            <a:p>
              <a:pPr indent="0" algn="ctr"/>
              <a:r>
                <a:rPr lang="en-US" sz="2400" b="1" dirty="0">
                  <a:latin typeface="Calibri" panose="020F0502020204030204" charset="0"/>
                  <a:ea typeface="宋体" panose="02010600030101010101" pitchFamily="2" charset="-122"/>
                  <a:cs typeface="Times New Roman" panose="02020603050405020304" charset="0"/>
                </a:rPr>
                <a:t>DFS in Domain-1</a:t>
              </a:r>
              <a:endParaRPr lang="en-US" sz="2400" b="1" dirty="0"/>
            </a:p>
          </p:txBody>
        </p:sp>
      </p:grpSp>
      <p:grpSp>
        <p:nvGrpSpPr>
          <p:cNvPr id="10" name="组合 9">
            <a:extLst>
              <a:ext uri="{FF2B5EF4-FFF2-40B4-BE49-F238E27FC236}">
                <a16:creationId xmlns:a16="http://schemas.microsoft.com/office/drawing/2014/main" id="{57DC2E46-4182-67D1-FA21-18B90CFF2A0D}"/>
              </a:ext>
            </a:extLst>
          </p:cNvPr>
          <p:cNvGrpSpPr/>
          <p:nvPr/>
        </p:nvGrpSpPr>
        <p:grpSpPr>
          <a:xfrm>
            <a:off x="306043" y="3457060"/>
            <a:ext cx="4418795" cy="3281599"/>
            <a:chOff x="306043" y="3342922"/>
            <a:chExt cx="4418795" cy="3281599"/>
          </a:xfrm>
        </p:grpSpPr>
        <p:pic>
          <p:nvPicPr>
            <p:cNvPr id="23" name="图片 22" descr="DM_20230421133408_001"/>
            <p:cNvPicPr>
              <a:picLocks noChangeAspect="1"/>
            </p:cNvPicPr>
            <p:nvPr/>
          </p:nvPicPr>
          <p:blipFill>
            <a:blip r:embed="rId5"/>
            <a:stretch>
              <a:fillRect/>
            </a:stretch>
          </p:blipFill>
          <p:spPr>
            <a:xfrm>
              <a:off x="306043" y="3342922"/>
              <a:ext cx="4418795" cy="3096608"/>
            </a:xfrm>
            <a:prstGeom prst="rect">
              <a:avLst/>
            </a:prstGeom>
          </p:spPr>
        </p:pic>
        <p:sp>
          <p:nvSpPr>
            <p:cNvPr id="8" name="文本框 7">
              <a:extLst>
                <a:ext uri="{FF2B5EF4-FFF2-40B4-BE49-F238E27FC236}">
                  <a16:creationId xmlns:a16="http://schemas.microsoft.com/office/drawing/2014/main" id="{5484FA54-0453-C7F6-D937-5C1BCD77FE1F}"/>
                </a:ext>
              </a:extLst>
            </p:cNvPr>
            <p:cNvSpPr txBox="1"/>
            <p:nvPr/>
          </p:nvSpPr>
          <p:spPr>
            <a:xfrm>
              <a:off x="494728" y="6162856"/>
              <a:ext cx="4041424" cy="461665"/>
            </a:xfrm>
            <a:prstGeom prst="rect">
              <a:avLst/>
            </a:prstGeom>
            <a:noFill/>
            <a:ln w="9525">
              <a:noFill/>
            </a:ln>
          </p:spPr>
          <p:txBody>
            <a:bodyPr wrap="square">
              <a:spAutoFit/>
            </a:bodyPr>
            <a:lstStyle/>
            <a:p>
              <a:pPr indent="0" algn="ctr"/>
              <a:r>
                <a:rPr lang="en-US" sz="2400" b="1" dirty="0">
                  <a:latin typeface="Calibri" panose="020F0502020204030204" charset="0"/>
                  <a:ea typeface="宋体" panose="02010600030101010101" pitchFamily="2" charset="-122"/>
                  <a:cs typeface="Times New Roman" panose="02020603050405020304" charset="0"/>
                </a:rPr>
                <a:t>BVP in Domain-1</a:t>
              </a:r>
              <a:endParaRPr lang="en-US" sz="2400" b="1" dirty="0"/>
            </a:p>
          </p:txBody>
        </p:sp>
      </p:grpSp>
      <p:sp>
        <p:nvSpPr>
          <p:cNvPr id="20" name="下箭头 19"/>
          <p:cNvSpPr/>
          <p:nvPr/>
        </p:nvSpPr>
        <p:spPr>
          <a:xfrm>
            <a:off x="8756791" y="3142793"/>
            <a:ext cx="395153" cy="515866"/>
          </a:xfrm>
          <a:prstGeom prst="downArrow">
            <a:avLst>
              <a:gd name="adj1" fmla="val 50000"/>
              <a:gd name="adj2" fmla="val 68365"/>
            </a:avLst>
          </a:prstGeom>
          <a:solidFill>
            <a:srgbClr val="07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56573" y="894080"/>
            <a:ext cx="4614634" cy="5745333"/>
          </a:xfrm>
          <a:prstGeom prst="rect">
            <a:avLst/>
          </a:prstGeom>
        </p:spPr>
      </p:pic>
      <p:sp>
        <p:nvSpPr>
          <p:cNvPr id="5" name="文本框 4"/>
          <p:cNvSpPr txBox="1"/>
          <p:nvPr/>
        </p:nvSpPr>
        <p:spPr>
          <a:xfrm>
            <a:off x="5617228" y="1038225"/>
            <a:ext cx="5918199" cy="645160"/>
          </a:xfrm>
          <a:prstGeom prst="rect">
            <a:avLst/>
          </a:prstGeom>
          <a:noFill/>
        </p:spPr>
        <p:txBody>
          <a:bodyPr wrap="square" rtlCol="0">
            <a:spAutoFit/>
          </a:bodyPr>
          <a:lstStyle/>
          <a:p>
            <a:pPr algn="ctr"/>
            <a:r>
              <a:rPr lang="en-US" altLang="zh-CN" sz="3600" dirty="0"/>
              <a:t>Two Functions</a:t>
            </a:r>
          </a:p>
        </p:txBody>
      </p:sp>
      <p:sp>
        <p:nvSpPr>
          <p:cNvPr id="2" name="文本框 1"/>
          <p:cNvSpPr txBox="1"/>
          <p:nvPr/>
        </p:nvSpPr>
        <p:spPr>
          <a:xfrm>
            <a:off x="5711207" y="1925015"/>
            <a:ext cx="5918200" cy="310769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a:t>C</a:t>
            </a:r>
            <a:r>
              <a:rPr lang="zh-CN" altLang="en-US" sz="2800" dirty="0"/>
              <a:t>NN extracts high-level spatial features within each BVP using convolutional layers</a:t>
            </a:r>
          </a:p>
          <a:p>
            <a:pPr marL="457200" indent="-457200">
              <a:buFont typeface="Wingdings" panose="05000000000000000000" pitchFamily="2" charset="2"/>
              <a:buChar char="Ø"/>
            </a:pPr>
            <a:endParaRPr lang="zh-CN" altLang="en-US" sz="2800" dirty="0"/>
          </a:p>
          <a:p>
            <a:pPr marL="457200" indent="-457200">
              <a:buFont typeface="Wingdings" panose="05000000000000000000" pitchFamily="2" charset="2"/>
              <a:buChar char="Ø"/>
            </a:pPr>
            <a:r>
              <a:rPr lang="en-US" altLang="zh-CN" sz="2800" dirty="0"/>
              <a:t>C</a:t>
            </a:r>
            <a:r>
              <a:rPr lang="zh-CN" altLang="en-US" sz="2800" dirty="0"/>
              <a:t>NN adopts recurrent layers to perform temporal modeling of inter-characteristics between BVPs</a:t>
            </a:r>
          </a:p>
        </p:txBody>
      </p:sp>
      <p:pic>
        <p:nvPicPr>
          <p:cNvPr id="3" name="图片 2" descr="20190517111023_22544"/>
          <p:cNvPicPr>
            <a:picLocks noChangeAspect="1"/>
          </p:cNvPicPr>
          <p:nvPr/>
        </p:nvPicPr>
        <p:blipFill>
          <a:blip r:embed="rId3"/>
          <a:stretch>
            <a:fillRect/>
          </a:stretch>
        </p:blipFill>
        <p:spPr>
          <a:xfrm>
            <a:off x="7652917" y="4917988"/>
            <a:ext cx="2034780" cy="1940011"/>
          </a:xfrm>
          <a:prstGeom prst="rect">
            <a:avLst/>
          </a:prstGeom>
        </p:spPr>
      </p:pic>
      <p:sp>
        <p:nvSpPr>
          <p:cNvPr id="7" name="文本框 6">
            <a:extLst>
              <a:ext uri="{FF2B5EF4-FFF2-40B4-BE49-F238E27FC236}">
                <a16:creationId xmlns:a16="http://schemas.microsoft.com/office/drawing/2014/main" id="{6383D0A1-90B3-25C1-CF75-460965450680}"/>
              </a:ext>
            </a:extLst>
          </p:cNvPr>
          <p:cNvSpPr txBox="1"/>
          <p:nvPr/>
        </p:nvSpPr>
        <p:spPr>
          <a:xfrm>
            <a:off x="263525" y="174534"/>
            <a:ext cx="11135360" cy="768350"/>
          </a:xfrm>
          <a:prstGeom prst="rect">
            <a:avLst/>
          </a:prstGeom>
          <a:noFill/>
        </p:spPr>
        <p:txBody>
          <a:bodyPr wrap="square" rtlCol="0">
            <a:spAutoFit/>
          </a:bodyPr>
          <a:lstStyle/>
          <a:p>
            <a:r>
              <a:rPr lang="en-US" altLang="zh-CN" sz="4400" b="1" dirty="0"/>
              <a:t>Literature Review</a:t>
            </a:r>
            <a:endParaRPr lang="en-US" altLang="zh-CN" sz="3200" b="1" dirty="0"/>
          </a:p>
        </p:txBody>
      </p:sp>
      <p:sp>
        <p:nvSpPr>
          <p:cNvPr id="6" name="Slide Number Placeholder 5">
            <a:extLst>
              <a:ext uri="{FF2B5EF4-FFF2-40B4-BE49-F238E27FC236}">
                <a16:creationId xmlns:a16="http://schemas.microsoft.com/office/drawing/2014/main" id="{74E727E6-CC1E-BE03-12CD-F731871717F9}"/>
              </a:ext>
            </a:extLst>
          </p:cNvPr>
          <p:cNvSpPr>
            <a:spLocks noGrp="1"/>
          </p:cNvSpPr>
          <p:nvPr>
            <p:ph type="sldNum" sz="quarter" idx="12"/>
          </p:nvPr>
        </p:nvSpPr>
        <p:spPr/>
        <p:txBody>
          <a:bodyPr/>
          <a:lstStyle/>
          <a:p>
            <a:fld id="{ECA03D91-7C3F-6147-A41D-E5F3046DCF3C}" type="slidenum">
              <a:rPr lang="en-US" smtClean="0"/>
              <a:t>7</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1487" y="2177143"/>
            <a:ext cx="7964964" cy="1318715"/>
          </a:xfrm>
        </p:spPr>
        <p:txBody>
          <a:bodyPr>
            <a:normAutofit/>
          </a:bodyPr>
          <a:lstStyle/>
          <a:p>
            <a:r>
              <a:rPr lang="en-US" altLang="zh-CN" sz="5400" dirty="0">
                <a:solidFill>
                  <a:schemeClr val="accent1">
                    <a:lumMod val="75000"/>
                  </a:schemeClr>
                </a:solidFill>
                <a:latin typeface="+mn-lt"/>
              </a:rPr>
              <a:t>Significance &amp; Novelty</a:t>
            </a:r>
            <a:endParaRPr lang="zh-CN" altLang="en-US" sz="5400" dirty="0">
              <a:solidFill>
                <a:schemeClr val="accent1">
                  <a:lumMod val="75000"/>
                </a:schemeClr>
              </a:solidFill>
              <a:latin typeface="+mn-lt"/>
            </a:endParaRPr>
          </a:p>
        </p:txBody>
      </p:sp>
      <p:cxnSp>
        <p:nvCxnSpPr>
          <p:cNvPr id="8" name="直接连接符 7">
            <a:extLst>
              <a:ext uri="{FF2B5EF4-FFF2-40B4-BE49-F238E27FC236}">
                <a16:creationId xmlns:a16="http://schemas.microsoft.com/office/drawing/2014/main" id="{DB04AC42-8B03-48E2-A2A5-4E320475C485}"/>
              </a:ext>
            </a:extLst>
          </p:cNvPr>
          <p:cNvCxnSpPr/>
          <p:nvPr/>
        </p:nvCxnSpPr>
        <p:spPr>
          <a:xfrm>
            <a:off x="3784600" y="3580887"/>
            <a:ext cx="77124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485A158-4659-4708-BAB2-E19EC0B389EC}"/>
              </a:ext>
            </a:extLst>
          </p:cNvPr>
          <p:cNvSpPr txBox="1"/>
          <p:nvPr/>
        </p:nvSpPr>
        <p:spPr>
          <a:xfrm>
            <a:off x="1382871" y="3038611"/>
            <a:ext cx="1122204" cy="975715"/>
          </a:xfrm>
          <a:prstGeom prst="rect">
            <a:avLst/>
          </a:prstGeom>
          <a:noFill/>
          <a:ln w="117475">
            <a:noFill/>
          </a:ln>
        </p:spPr>
        <p:txBody>
          <a:bodyPr wrap="none" rtlCol="0">
            <a:prstTxWarp prst="textPlain">
              <a:avLst/>
            </a:prstTxWarp>
            <a:spAutoFit/>
          </a:bodyPr>
          <a:lstStyle/>
          <a:p>
            <a:r>
              <a:rPr lang="en-US" altLang="zh-CN" spc="100" dirty="0">
                <a:solidFill>
                  <a:srgbClr val="076572"/>
                </a:solidFill>
                <a:latin typeface="Impact" panose="020B0806030902050204" pitchFamily="34" charset="0"/>
                <a:cs typeface="Arial" panose="020B0604020202020204" pitchFamily="34" charset="0"/>
              </a:rPr>
              <a:t>02</a:t>
            </a:r>
            <a:endParaRPr lang="zh-CN" altLang="en-US" spc="100" dirty="0">
              <a:solidFill>
                <a:srgbClr val="076572"/>
              </a:solidFill>
              <a:latin typeface="Impact" panose="020B080603090205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DCD48327-3911-E735-9F23-1EB5C2B3D750}"/>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Tree>
    <p:extLst>
      <p:ext uri="{BB962C8B-B14F-4D97-AF65-F5344CB8AC3E}">
        <p14:creationId xmlns:p14="http://schemas.microsoft.com/office/powerpoint/2010/main" val="9980117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2c289537-a35e-4fc9-a004-8cac97283ade&quot;,&quot;Name&quot;:&quot;自定义&quot;,&quot;Kind&quot;:&quot;Custom&quot;,&quot;OldGuidesSetting&quot;:{&quot;HeaderHeight&quot;:0.0,&quot;FooterHeight&quot;:0.0,&quot;SideMargin&quot;:0.0,&quot;TopMargin&quot;:0.0,&quot;BottomMargin&quot;:0.0,&quot;IntervalMargin&quot;:0.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1191</Words>
  <Application>Microsoft Macintosh PowerPoint</Application>
  <PresentationFormat>Widescreen</PresentationFormat>
  <Paragraphs>192</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等线</vt:lpstr>
      <vt:lpstr>Söhne</vt:lpstr>
      <vt:lpstr>Arial</vt:lpstr>
      <vt:lpstr>Calibri</vt:lpstr>
      <vt:lpstr>Calibri Light</vt:lpstr>
      <vt:lpstr>Impact</vt:lpstr>
      <vt:lpstr>Times New Roman</vt:lpstr>
      <vt:lpstr>Wingdings</vt:lpstr>
      <vt:lpstr>Office Theme</vt:lpstr>
      <vt:lpstr>Gesture Recognition in Dynamic Environments using MAML-DG</vt:lpstr>
      <vt:lpstr>PowerPoint Presentation</vt:lpstr>
      <vt:lpstr>Background &amp;  Literature Review</vt:lpstr>
      <vt:lpstr>PowerPoint Presentation</vt:lpstr>
      <vt:lpstr>PowerPoint Presentation</vt:lpstr>
      <vt:lpstr>PowerPoint Presentation</vt:lpstr>
      <vt:lpstr>PowerPoint Presentation</vt:lpstr>
      <vt:lpstr>PowerPoint Presentation</vt:lpstr>
      <vt:lpstr>Significance &amp; Novelty</vt:lpstr>
      <vt:lpstr>PowerPoint Presentation</vt:lpstr>
      <vt:lpstr>PowerPoint Presentation</vt:lpstr>
      <vt:lpstr>PowerPoint Presentation</vt:lpstr>
      <vt:lpstr>Algorithm</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Contributions</vt:lpstr>
      <vt:lpstr>PowerPoint Presentation</vt:lpstr>
      <vt:lpstr>PowerPoint Presentation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Significance and novelty</dc:title>
  <dc:creator>Zhilin Chen (SME-FinTech, 120090814)</dc:creator>
  <cp:lastModifiedBy>Zhilin Chen (SME-FinTech, 120090814)</cp:lastModifiedBy>
  <cp:revision>70</cp:revision>
  <dcterms:created xsi:type="dcterms:W3CDTF">2023-04-20T07:39:00Z</dcterms:created>
  <dcterms:modified xsi:type="dcterms:W3CDTF">2023-04-22T14:55:32Z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860F76C2E11A4337B41AB76FC9788BE4_12</vt:lpwstr>
  </property>
  <property fmtid="{D5CDD505-2E9C-101B-9397-08002B2CF9AE}" pid="3" name="KSOProductBuildVer">
    <vt:lpwstr>2052-11.8.2.8959</vt:lpwstr>
  </property>
</Properties>
</file>